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56" r:id="rId3"/>
    <p:sldId id="257" r:id="rId4"/>
    <p:sldId id="262" r:id="rId5"/>
    <p:sldId id="259" r:id="rId6"/>
    <p:sldId id="275" r:id="rId7"/>
    <p:sldId id="258" r:id="rId8"/>
    <p:sldId id="261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06" autoAdjust="0"/>
    <p:restoredTop sz="94660" autoAdjust="0"/>
  </p:normalViewPr>
  <p:slideViewPr>
    <p:cSldViewPr>
      <p:cViewPr varScale="1">
        <p:scale>
          <a:sx n="90" d="100"/>
          <a:sy n="90" d="100"/>
        </p:scale>
        <p:origin x="-14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86081E-1321-4CBF-AF14-EE48EBE7BDDD}" type="datetimeFigureOut">
              <a:rPr lang="cs-CZ"/>
              <a:pPr>
                <a:defRPr/>
              </a:pPr>
              <a:t>20.8.2013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1154F3-B302-4409-B8A7-BE94779330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16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875 517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A03B4A-F1B5-444E-BC9D-8BB6B0591500}" type="slidenum">
              <a:rPr lang="cs-CZ" smtClean="0"/>
              <a:pPr eaLnBrk="1" hangingPunct="1"/>
              <a:t>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93B1-7772-468E-A6FC-B1CCC0EB5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3D9C-5E8F-4642-A493-5BA80EE75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0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DD3A-3B54-49BB-A61A-FAA73CED1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625C-0AAC-441D-BEB4-6E1C2944C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AB0DF-01EE-4449-8D1E-9F549EBA9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5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D447-A83C-4B96-BFC6-3679A6532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7709-4A87-49EC-B15D-EC4C142A0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1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6CD9-5A26-4B06-BF4D-DCFD46668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6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CABF9-E086-4852-BA38-C6CF0242D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C342-BC5D-4181-BDEB-F4B74C1B1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72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63A1-1475-4BE7-B80E-CB52DDBE5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66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FF7768-D21A-488B-B31D-6B9B3749E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18" Type="http://schemas.openxmlformats.org/officeDocument/2006/relationships/image" Target="../media/image28.png"/><Relationship Id="rId3" Type="http://schemas.openxmlformats.org/officeDocument/2006/relationships/image" Target="../media/image13.png"/><Relationship Id="rId21" Type="http://schemas.openxmlformats.org/officeDocument/2006/relationships/image" Target="../media/image31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" Type="http://schemas.openxmlformats.org/officeDocument/2006/relationships/image" Target="../media/image12.png"/><Relationship Id="rId16" Type="http://schemas.openxmlformats.org/officeDocument/2006/relationships/image" Target="../media/image26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19" Type="http://schemas.openxmlformats.org/officeDocument/2006/relationships/image" Target="../media/image29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Relationship Id="rId22" Type="http://schemas.openxmlformats.org/officeDocument/2006/relationships/image" Target="../media/image3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0.png"/><Relationship Id="rId13" Type="http://schemas.openxmlformats.org/officeDocument/2006/relationships/image" Target="../media/image330.png"/><Relationship Id="rId3" Type="http://schemas.openxmlformats.org/officeDocument/2006/relationships/image" Target="../media/image230.png"/><Relationship Id="rId7" Type="http://schemas.openxmlformats.org/officeDocument/2006/relationships/image" Target="../media/image34.png"/><Relationship Id="rId12" Type="http://schemas.openxmlformats.org/officeDocument/2006/relationships/image" Target="../media/image320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0.png"/><Relationship Id="rId11" Type="http://schemas.openxmlformats.org/officeDocument/2006/relationships/image" Target="../media/image310.png"/><Relationship Id="rId5" Type="http://schemas.openxmlformats.org/officeDocument/2006/relationships/image" Target="../media/image250.png"/><Relationship Id="rId10" Type="http://schemas.openxmlformats.org/officeDocument/2006/relationships/image" Target="../media/image300.png"/><Relationship Id="rId4" Type="http://schemas.openxmlformats.org/officeDocument/2006/relationships/image" Target="../media/image240.png"/><Relationship Id="rId9" Type="http://schemas.openxmlformats.org/officeDocument/2006/relationships/image" Target="../media/image290.png"/><Relationship Id="rId14" Type="http://schemas.openxmlformats.org/officeDocument/2006/relationships/image" Target="../media/image34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P%C5%82ywy_morskie.svg" TargetMode="External"/><Relationship Id="rId2" Type="http://schemas.openxmlformats.org/officeDocument/2006/relationships/hyperlink" Target="http://pixabay.com/cs/zem%C4%9B-modr%C3%A1-planeta-gl%C3%B3bus-m%C4%9Bs%C3%ADc-11007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Main_Page" TargetMode="External"/><Relationship Id="rId4" Type="http://schemas.openxmlformats.org/officeDocument/2006/relationships/hyperlink" Target="http://commons.wikimedia.org/wiki/File:Sonnensystem_Navigationsleiste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794522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Datum vytvoření: </a:t>
            </a: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7. 12. 2012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Číslo DUM: VY_32_INOVACE_20_FY_B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oblast: Přírodovědné vzdělávání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obor: 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Tematický okruh: Mechanika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Téma: </a:t>
            </a: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Gravitační pole</a:t>
            </a:r>
            <a:endParaRPr lang="cs-CZ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Metodický list/anotace: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cs-CZ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Charakteristika gravitačního pole a jeho známé účinky.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Gravitační zákon a jeho matematická formulace, definice rozměrů a odvození jednotky gravitační konstanty.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Gravitační síly působící na Zemi vyvolané Sluncem a Měsícem.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Souvislosti mezi gravitačním, tíhovým polem a tíhou.</a:t>
            </a:r>
            <a:endParaRPr lang="cs-CZ" sz="1200" i="1" dirty="0" smtClean="0"/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6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0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3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6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9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ixabay.com/get/2ebb2db5031b4d1eb256/1373528690/earth-11007_1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35819" y="-855907"/>
            <a:ext cx="7472362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159" y="-20089"/>
            <a:ext cx="6403975" cy="1470025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cs-CZ" dirty="0">
                <a:solidFill>
                  <a:schemeClr val="bg1"/>
                </a:solidFill>
              </a:rPr>
              <a:t>Gravitační pole</a:t>
            </a:r>
            <a:endParaRPr lang="cs-CZ" sz="5400" dirty="0">
              <a:solidFill>
                <a:schemeClr val="bg1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76545" y="1313765"/>
            <a:ext cx="4230469" cy="1890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chemeClr val="bg1"/>
                </a:solidFill>
                <a:hlinkClick r:id="rId3" action="ppaction://hlinksldjump"/>
              </a:rPr>
              <a:t>►</a:t>
            </a:r>
            <a:r>
              <a:rPr lang="cs-CZ" sz="1600" dirty="0" smtClean="0">
                <a:solidFill>
                  <a:schemeClr val="bg1"/>
                </a:solidFill>
              </a:rPr>
              <a:t> </a:t>
            </a:r>
            <a:r>
              <a:rPr lang="cs-CZ" sz="1600" dirty="0">
                <a:solidFill>
                  <a:schemeClr val="bg1"/>
                </a:solidFill>
              </a:rPr>
              <a:t>Gravitační pole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4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Gravitační zákon</a:t>
            </a:r>
            <a:endParaRPr lang="cs-CZ" sz="1600" dirty="0" smtClean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5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Odvození jednotky gravitační konstanty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6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Gravitační síly působící na Zemi</a:t>
            </a:r>
            <a:endParaRPr lang="cs-CZ" sz="1600" dirty="0" smtClean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7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Gravitační, tíhové pole a </a:t>
            </a:r>
            <a:r>
              <a:rPr lang="cs-CZ" sz="1600" dirty="0" smtClean="0">
                <a:solidFill>
                  <a:schemeClr val="bg1"/>
                </a:solidFill>
              </a:rPr>
              <a:t>tíha</a:t>
            </a:r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082390" y="6264315"/>
            <a:ext cx="5400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1</a:t>
            </a:r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ovéPole 25"/>
          <p:cNvSpPr txBox="1"/>
          <p:nvPr/>
        </p:nvSpPr>
        <p:spPr>
          <a:xfrm>
            <a:off x="8019972" y="6500602"/>
            <a:ext cx="646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2</a:t>
            </a:r>
            <a:endParaRPr lang="cs-CZ" sz="1000" dirty="0"/>
          </a:p>
        </p:txBody>
      </p:sp>
      <p:sp>
        <p:nvSpPr>
          <p:cNvPr id="29" name="Nadpis 19"/>
          <p:cNvSpPr>
            <a:spLocks noGrp="1"/>
          </p:cNvSpPr>
          <p:nvPr>
            <p:ph type="title"/>
          </p:nvPr>
        </p:nvSpPr>
        <p:spPr>
          <a:xfrm>
            <a:off x="390281" y="20466"/>
            <a:ext cx="8229600" cy="1143000"/>
          </a:xfrm>
        </p:spPr>
        <p:txBody>
          <a:bodyPr/>
          <a:lstStyle/>
          <a:p>
            <a:r>
              <a:rPr lang="cs-CZ" dirty="0" smtClean="0"/>
              <a:t>Gravitační pole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41530" y="1313765"/>
            <a:ext cx="84791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Země přitahuje všechna tělesa ke svému </a:t>
            </a:r>
            <a:r>
              <a:rPr lang="cs-CZ" dirty="0" smtClean="0"/>
              <a:t>povrchu.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Tuto </a:t>
            </a:r>
            <a:r>
              <a:rPr lang="cs-CZ" dirty="0"/>
              <a:t>vlastnost </a:t>
            </a:r>
            <a:r>
              <a:rPr lang="cs-CZ" dirty="0" smtClean="0"/>
              <a:t>vykazují všechna </a:t>
            </a:r>
            <a:r>
              <a:rPr lang="cs-CZ" dirty="0"/>
              <a:t>hmotná tělesa i ta </a:t>
            </a:r>
            <a:r>
              <a:rPr lang="cs-CZ" dirty="0" smtClean="0"/>
              <a:t>nejmenší.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V okolí každého hmotného tělesa je tzv. gravitační pole.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Gravitační pole zprostředkovává působení hmotných těles „na dálku“.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 smtClean="0"/>
              <a:t>Pro </a:t>
            </a:r>
            <a:r>
              <a:rPr lang="cs-CZ" dirty="0"/>
              <a:t>měření </a:t>
            </a:r>
            <a:r>
              <a:rPr lang="cs-CZ" dirty="0" smtClean="0"/>
              <a:t>velmi malých sil jsou používány </a:t>
            </a:r>
            <a:r>
              <a:rPr lang="cs-CZ" dirty="0"/>
              <a:t>torzní </a:t>
            </a:r>
            <a:r>
              <a:rPr lang="cs-CZ" dirty="0" smtClean="0"/>
              <a:t>váhy.</a:t>
            </a:r>
          </a:p>
        </p:txBody>
      </p:sp>
      <p:sp>
        <p:nvSpPr>
          <p:cNvPr id="3" name="Obdélník 2"/>
          <p:cNvSpPr/>
          <p:nvPr/>
        </p:nvSpPr>
        <p:spPr>
          <a:xfrm>
            <a:off x="341530" y="3203975"/>
            <a:ext cx="47255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Nejbližší tělesa, jejichž účinek vliv na Zemi můžeme </a:t>
            </a:r>
            <a:r>
              <a:rPr lang="cs-CZ" dirty="0" smtClean="0"/>
              <a:t>pozorovat, jsou Slunce a Měsíc.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19788" y="4092522"/>
            <a:ext cx="47822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Silové působení Měsíce </a:t>
            </a:r>
            <a:r>
              <a:rPr lang="cs-CZ" sz="1400" dirty="0"/>
              <a:t>a</a:t>
            </a:r>
            <a:r>
              <a:rPr lang="cs-CZ" sz="1400" dirty="0" smtClean="0"/>
              <a:t> Slunce vyvolává mořské slapy – příliv a odliv a slapy v zemské kůře.</a:t>
            </a:r>
          </a:p>
          <a:p>
            <a:r>
              <a:rPr lang="cs-CZ" sz="1400" dirty="0" smtClean="0"/>
              <a:t>Výsledná síla je součtem účinku Měsíce a Slunce.</a:t>
            </a:r>
            <a:endParaRPr lang="cs-CZ" sz="1400" dirty="0"/>
          </a:p>
        </p:txBody>
      </p:sp>
      <p:pic>
        <p:nvPicPr>
          <p:cNvPr id="2050" name="Picture 2" descr="Soubor:Pływy morskie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0440" y="2933945"/>
            <a:ext cx="3096263" cy="3566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délník 4"/>
          <p:cNvSpPr/>
          <p:nvPr/>
        </p:nvSpPr>
        <p:spPr>
          <a:xfrm>
            <a:off x="438298" y="5319210"/>
            <a:ext cx="498879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A </a:t>
            </a:r>
            <a:r>
              <a:rPr lang="cs-CZ" dirty="0"/>
              <a:t>- Slunce, Země a Měsíc jsou v řadě, </a:t>
            </a:r>
            <a:r>
              <a:rPr lang="cs-CZ" dirty="0" smtClean="0"/>
              <a:t>pozorujeme </a:t>
            </a:r>
            <a:r>
              <a:rPr lang="cs-CZ" b="1" dirty="0" smtClean="0"/>
              <a:t>skočné dmutí</a:t>
            </a:r>
            <a:endParaRPr lang="cs-CZ" dirty="0" smtClean="0"/>
          </a:p>
          <a:p>
            <a:r>
              <a:rPr lang="cs-CZ" dirty="0" smtClean="0"/>
              <a:t>B </a:t>
            </a:r>
            <a:r>
              <a:rPr lang="cs-CZ" dirty="0"/>
              <a:t>- Slunce, Země a Měsíc svírají pravý úhel, </a:t>
            </a:r>
            <a:r>
              <a:rPr lang="cs-CZ" dirty="0" smtClean="0"/>
              <a:t>pozorujeme </a:t>
            </a:r>
            <a:r>
              <a:rPr lang="cs-CZ" b="1" dirty="0" smtClean="0"/>
              <a:t>hluché </a:t>
            </a:r>
            <a:r>
              <a:rPr lang="cs-CZ" b="1" dirty="0"/>
              <a:t>dmutí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43735"/>
          </a:xfrm>
        </p:spPr>
        <p:txBody>
          <a:bodyPr/>
          <a:lstStyle/>
          <a:p>
            <a:r>
              <a:rPr lang="cs-CZ" dirty="0" smtClean="0"/>
              <a:t>Gravitační zákon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4725207" y="1263899"/>
                <a:ext cx="4353091" cy="20985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dirty="0" smtClean="0"/>
                  <a:t>Dva hmotné body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 smtClean="0"/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 smtClean="0"/>
                  <a:t> se vzájemně přitahují </a:t>
                </a:r>
                <a:r>
                  <a:rPr lang="cs-CZ" dirty="0"/>
                  <a:t>stejně </a:t>
                </a:r>
                <a:r>
                  <a:rPr lang="cs-CZ" dirty="0" smtClean="0"/>
                  <a:t>velikými gravitačními silami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>
                            <a:latin typeface="Cambria Math"/>
                          </a:rPr>
                        </m:ctrlPr>
                      </m:accPr>
                      <m:e>
                        <m:r>
                          <a:rPr lang="cs-CZ" i="1">
                            <a:latin typeface="Cambria Math"/>
                          </a:rPr>
                          <m:t>𝐹</m:t>
                        </m:r>
                      </m:e>
                    </m:acc>
                    <m:r>
                      <a:rPr lang="cs-CZ" i="1" baseline="-25000">
                        <a:latin typeface="Cambria Math"/>
                      </a:rPr>
                      <m:t>𝑔</m:t>
                    </m:r>
                    <m:r>
                      <a:rPr lang="cs-CZ" i="1" smtClean="0">
                        <a:latin typeface="Cambria Math"/>
                      </a:rPr>
                      <m:t>=</m:t>
                    </m:r>
                    <m:r>
                      <a:rPr lang="cs-CZ" b="0" i="1" smtClean="0">
                        <a:latin typeface="Cambria Math"/>
                      </a:rPr>
                      <m:t>−</m:t>
                    </m:r>
                    <m:acc>
                      <m:accPr>
                        <m:chr m:val="⃗"/>
                        <m:ctrlPr>
                          <a:rPr lang="cs-CZ" i="1">
                            <a:latin typeface="Cambria Math"/>
                          </a:rPr>
                        </m:ctrlPr>
                      </m:accPr>
                      <m:e>
                        <m:r>
                          <a:rPr lang="cs-CZ" i="1">
                            <a:latin typeface="Cambria Math"/>
                          </a:rPr>
                          <m:t>𝐹</m:t>
                        </m:r>
                      </m:e>
                    </m:acc>
                    <m:r>
                      <a:rPr lang="cs-CZ" i="1" baseline="-25000">
                        <a:latin typeface="Cambria Math"/>
                      </a:rPr>
                      <m:t>𝑔</m:t>
                    </m:r>
                  </m:oMath>
                </a14:m>
                <a:r>
                  <a:rPr lang="cs-CZ" dirty="0" smtClean="0"/>
                  <a:t>, opačného směru.</a:t>
                </a:r>
                <a:endParaRPr lang="en-US" dirty="0" smtClean="0"/>
              </a:p>
              <a:p>
                <a:r>
                  <a:rPr lang="cs-CZ" dirty="0" smtClean="0"/>
                  <a:t>Velikost této gravitační síly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>
                            <a:latin typeface="Cambria Math"/>
                          </a:rPr>
                        </m:ctrlPr>
                      </m:accPr>
                      <m:e>
                        <m:r>
                          <a:rPr lang="cs-CZ" i="1">
                            <a:latin typeface="Cambria Math"/>
                          </a:rPr>
                          <m:t>𝐹</m:t>
                        </m:r>
                      </m:e>
                    </m:acc>
                    <m:r>
                      <a:rPr lang="cs-CZ" i="1" baseline="-25000">
                        <a:latin typeface="Cambria Math"/>
                      </a:rPr>
                      <m:t>𝑔</m:t>
                    </m:r>
                    <m:r>
                      <a:rPr lang="cs-CZ" i="1" baseline="-25000">
                        <a:latin typeface="Cambria Math"/>
                      </a:rPr>
                      <m:t> </m:t>
                    </m:r>
                  </m:oMath>
                </a14:m>
                <a:r>
                  <a:rPr lang="cs-CZ" dirty="0" smtClean="0"/>
                  <a:t> a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−</m:t>
                    </m:r>
                    <m:acc>
                      <m:accPr>
                        <m:chr m:val="⃗"/>
                        <m:ctrlPr>
                          <a:rPr lang="cs-CZ" i="1">
                            <a:latin typeface="Cambria Math"/>
                          </a:rPr>
                        </m:ctrlPr>
                      </m:accPr>
                      <m:e>
                        <m:r>
                          <a:rPr lang="cs-CZ" i="1">
                            <a:latin typeface="Cambria Math"/>
                          </a:rPr>
                          <m:t>𝐹</m:t>
                        </m:r>
                      </m:e>
                    </m:acc>
                    <m:r>
                      <a:rPr lang="cs-CZ" i="1" baseline="-25000">
                        <a:latin typeface="Cambria Math"/>
                      </a:rPr>
                      <m:t>𝑔</m:t>
                    </m:r>
                    <m:r>
                      <a:rPr lang="cs-CZ" i="1" baseline="-25000">
                        <a:latin typeface="Cambria Math"/>
                      </a:rPr>
                      <m:t> </m:t>
                    </m:r>
                  </m:oMath>
                </a14:m>
                <a:r>
                  <a:rPr lang="cs-CZ" dirty="0" smtClean="0"/>
                  <a:t>,</a:t>
                </a:r>
              </a:p>
              <a:p>
                <a:r>
                  <a:rPr lang="cs-CZ" dirty="0" smtClean="0"/>
                  <a:t>je </a:t>
                </a:r>
                <a:r>
                  <a:rPr lang="cs-CZ" dirty="0"/>
                  <a:t>přímo úměrná součinu </a:t>
                </a:r>
                <a:r>
                  <a:rPr lang="cs-CZ" dirty="0" smtClean="0"/>
                  <a:t>jejich hmotností </a:t>
                </a:r>
                <a:endParaRPr lang="en-US" dirty="0" smtClean="0"/>
              </a:p>
              <a:p>
                <a:r>
                  <a:rPr lang="cs-CZ" dirty="0" smtClean="0"/>
                  <a:t>a </a:t>
                </a:r>
                <a:r>
                  <a:rPr lang="cs-CZ" dirty="0"/>
                  <a:t>nepřímo úměrná </a:t>
                </a:r>
                <a:r>
                  <a:rPr lang="cs-CZ" dirty="0" smtClean="0"/>
                  <a:t>druhé mocnině </a:t>
                </a:r>
                <a:r>
                  <a:rPr lang="cs-CZ" dirty="0"/>
                  <a:t>jejich </a:t>
                </a:r>
                <a:r>
                  <a:rPr lang="cs-CZ" dirty="0" smtClean="0"/>
                  <a:t>vzdáleností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𝑟</m:t>
                    </m:r>
                  </m:oMath>
                </a14:m>
                <a:r>
                  <a:rPr lang="cs-CZ" dirty="0" smtClean="0"/>
                  <a:t>.</a:t>
                </a:r>
                <a:endParaRPr lang="cs-CZ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5207" y="1263899"/>
                <a:ext cx="4353091" cy="2098523"/>
              </a:xfrm>
              <a:prstGeom prst="rect">
                <a:avLst/>
              </a:prstGeom>
              <a:blipFill rotWithShape="1">
                <a:blip r:embed="rId2"/>
                <a:stretch>
                  <a:fillRect l="-1120" t="-1449" r="-2381" b="-34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855635" y="3833088"/>
                <a:ext cx="3352584" cy="7224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sz="2400" b="0" i="1" baseline="-25000" smtClean="0">
                          <a:latin typeface="Cambria Math"/>
                        </a:rPr>
                        <m:t>𝑔</m:t>
                      </m:r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𝜅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=−</m:t>
                      </m:r>
                      <m:acc>
                        <m:accPr>
                          <m:chr m:val="⃗"/>
                          <m:ctrlPr>
                            <a:rPr lang="cs-CZ" sz="24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2400" i="1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sz="2400" i="1" baseline="-2500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635" y="3833088"/>
                <a:ext cx="3352584" cy="72244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ovéPole 13"/>
          <p:cNvSpPr txBox="1"/>
          <p:nvPr/>
        </p:nvSpPr>
        <p:spPr>
          <a:xfrm>
            <a:off x="4890708" y="5327492"/>
            <a:ext cx="39604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Gravitační zákon platí pro dva hmotné body nebo dvě homogenní (stejnorodé) koule. U stejnorodých koulí r vymezuje vzdálenost jejich středů.</a:t>
            </a:r>
            <a:endParaRPr lang="cs-CZ" sz="16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10" y="1178750"/>
            <a:ext cx="4610100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521550" y="5099357"/>
                <a:ext cx="259269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i="1" smtClean="0">
                          <a:latin typeface="Cambria Math"/>
                          <a:ea typeface="Cambria Math"/>
                        </a:rPr>
                        <m:t>𝜅</m:t>
                      </m:r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 …</m:t>
                      </m:r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𝑔𝑟𝑎𝑣𝑖𝑡𝑎</m:t>
                      </m:r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č</m:t>
                      </m:r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𝑛</m:t>
                      </m:r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í </m:t>
                      </m:r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𝑘𝑜𝑛𝑠𝑡𝑎𝑛𝑡𝑎</m:t>
                      </m:r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550" y="5099357"/>
                <a:ext cx="2592696" cy="338554"/>
              </a:xfrm>
              <a:prstGeom prst="rect">
                <a:avLst/>
              </a:prstGeom>
              <a:blipFill rotWithShape="1">
                <a:blip r:embed="rId5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ovéPole 15"/>
          <p:cNvSpPr txBox="1"/>
          <p:nvPr/>
        </p:nvSpPr>
        <p:spPr>
          <a:xfrm>
            <a:off x="699699" y="5595261"/>
            <a:ext cx="4005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Experimentálně zjištěná hodnota má hodnotu:</a:t>
            </a:r>
            <a:endParaRPr lang="cs-CZ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1196625" y="6039290"/>
                <a:ext cx="30115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dirty="0" smtClean="0">
                          <a:latin typeface="Cambria Math"/>
                          <a:ea typeface="Cambria Math"/>
                        </a:rPr>
                        <m:t>𝜅</m:t>
                      </m:r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=6,67∙</m:t>
                      </m:r>
                      <m:sSup>
                        <m:sSupPr>
                          <m:ctrlPr>
                            <a:rPr lang="cs-CZ" b="0" i="1" dirty="0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−11</m:t>
                          </m:r>
                        </m:sup>
                      </m:sSup>
                      <m:sSup>
                        <m:sSupPr>
                          <m:ctrlPr>
                            <a:rPr lang="cs-CZ" b="0" i="1" dirty="0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𝑘𝑔</m:t>
                          </m:r>
                        </m:e>
                        <m:sup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cs-CZ" b="0" i="1" dirty="0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cs-CZ" b="0" i="1" dirty="0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6625" y="6039290"/>
                <a:ext cx="3011594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4771610" y="3564015"/>
                <a:ext cx="4079539" cy="1599605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cs-CZ" sz="1400" dirty="0" smtClean="0"/>
                  <a:t>Dosazením jednotkových hodnot :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</a:rPr>
                        <m:t>=1</m:t>
                      </m:r>
                      <m:r>
                        <a:rPr lang="cs-CZ" sz="1600" b="0" i="1" smtClean="0">
                          <a:latin typeface="Cambria Math"/>
                        </a:rPr>
                        <m:t>𝑘𝑔</m:t>
                      </m:r>
                      <m:r>
                        <a:rPr lang="cs-CZ" sz="1600" b="0" i="1" smtClean="0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cs-CZ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16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sz="1600" i="1">
                          <a:latin typeface="Cambria Math"/>
                        </a:rPr>
                        <m:t>=1</m:t>
                      </m:r>
                      <m:r>
                        <a:rPr lang="cs-CZ" sz="1600" i="1">
                          <a:latin typeface="Cambria Math"/>
                        </a:rPr>
                        <m:t>𝑘𝑔</m:t>
                      </m:r>
                      <m:r>
                        <a:rPr lang="cs-CZ" sz="1600" b="0" i="1" smtClean="0">
                          <a:latin typeface="Cambria Math"/>
                        </a:rPr>
                        <m:t>,</m:t>
                      </m:r>
                      <m:r>
                        <a:rPr lang="cs-CZ" sz="1600" b="0" i="1" smtClean="0">
                          <a:latin typeface="Cambria Math"/>
                        </a:rPr>
                        <m:t>𝑟</m:t>
                      </m:r>
                      <m:r>
                        <a:rPr lang="cs-CZ" sz="1600" b="0" i="1" smtClean="0">
                          <a:latin typeface="Cambria Math"/>
                        </a:rPr>
                        <m:t>=1</m:t>
                      </m:r>
                      <m:r>
                        <a:rPr lang="cs-CZ" sz="16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cs-CZ" sz="1600" dirty="0" smtClean="0"/>
              </a:p>
              <a:p>
                <a:r>
                  <a:rPr lang="cs-CZ" sz="1400" dirty="0" smtClean="0"/>
                  <a:t>Zjistíme, že gravitační konstanta </a:t>
                </a:r>
                <a14:m>
                  <m:oMath xmlns:m="http://schemas.openxmlformats.org/officeDocument/2006/math">
                    <m:r>
                      <a:rPr lang="cs-CZ" sz="1400" i="1" smtClean="0">
                        <a:latin typeface="Cambria Math"/>
                        <a:ea typeface="Cambria Math"/>
                      </a:rPr>
                      <m:t>𝜅</m:t>
                    </m:r>
                  </m:oMath>
                </a14:m>
                <a:r>
                  <a:rPr lang="cs-CZ" sz="1400" dirty="0" smtClean="0"/>
                  <a:t> je rovna síle, kterou by homogenní těleso o hmotnosti 1 kg přitahovalo 1 m vzdálené těleso o stejné hmotnosti silou </a:t>
                </a:r>
                <a14:m>
                  <m:oMath xmlns:m="http://schemas.openxmlformats.org/officeDocument/2006/math">
                    <m:r>
                      <a:rPr lang="cs-CZ" sz="1400" i="1" dirty="0">
                        <a:latin typeface="Cambria Math"/>
                        <a:ea typeface="Cambria Math"/>
                      </a:rPr>
                      <m:t>6,67∙</m:t>
                    </m:r>
                    <m:sSup>
                      <m:sSupPr>
                        <m:ctrlPr>
                          <a:rPr lang="cs-CZ" sz="1400" i="1" dirty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1400" i="1" dirty="0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cs-CZ" sz="1400" i="1" dirty="0">
                            <a:latin typeface="Cambria Math"/>
                            <a:ea typeface="Cambria Math"/>
                          </a:rPr>
                          <m:t>−11</m:t>
                        </m:r>
                      </m:sup>
                    </m:sSup>
                    <m:sSup>
                      <m:sSupPr>
                        <m:ctrlPr>
                          <a:rPr lang="cs-CZ" sz="1400" i="1" dirty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1400" i="1" dirty="0">
                            <a:latin typeface="Cambria Math"/>
                            <a:ea typeface="Cambria Math"/>
                          </a:rPr>
                          <m:t>𝑘𝑔</m:t>
                        </m:r>
                      </m:e>
                      <m:sup>
                        <m:r>
                          <a:rPr lang="cs-CZ" sz="1400" i="1" dirty="0">
                            <a:latin typeface="Cambria Math"/>
                            <a:ea typeface="Cambria Math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cs-CZ" sz="1400" i="1" dirty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1400" i="1" dirty="0">
                            <a:latin typeface="Cambria Math"/>
                            <a:ea typeface="Cambria Math"/>
                          </a:rPr>
                          <m:t>𝑚</m:t>
                        </m:r>
                      </m:e>
                      <m:sup>
                        <m:r>
                          <a:rPr lang="cs-CZ" sz="1400" i="1" dirty="0">
                            <a:latin typeface="Cambria Math"/>
                            <a:ea typeface="Cambria Math"/>
                          </a:rPr>
                          <m:t>3</m:t>
                        </m:r>
                      </m:sup>
                    </m:sSup>
                    <m:sSup>
                      <m:sSupPr>
                        <m:ctrlPr>
                          <a:rPr lang="cs-CZ" sz="1400" i="1" dirty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1400" i="1" dirty="0">
                            <a:latin typeface="Cambria Math"/>
                            <a:ea typeface="Cambria Math"/>
                          </a:rPr>
                          <m:t>𝑠</m:t>
                        </m:r>
                      </m:e>
                      <m:sup>
                        <m:r>
                          <a:rPr lang="cs-CZ" sz="1400" i="1" dirty="0">
                            <a:latin typeface="Cambria Math"/>
                            <a:ea typeface="Cambria Math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cs-CZ" sz="1400" dirty="0" smtClean="0"/>
                  <a:t>.</a:t>
                </a:r>
                <a:endParaRPr lang="cs-CZ" sz="1400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1610" y="3564015"/>
                <a:ext cx="4079539" cy="159960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ovéPole 22"/>
          <p:cNvSpPr txBox="1"/>
          <p:nvPr/>
        </p:nvSpPr>
        <p:spPr>
          <a:xfrm>
            <a:off x="4148752" y="3293985"/>
            <a:ext cx="5400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3</a:t>
            </a:r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975"/>
            <a:ext cx="9144000" cy="1143000"/>
          </a:xfrm>
        </p:spPr>
        <p:txBody>
          <a:bodyPr lIns="0" rIns="0"/>
          <a:lstStyle/>
          <a:p>
            <a:pPr marL="812800" indent="-812800">
              <a:lnSpc>
                <a:spcPct val="150000"/>
              </a:lnSpc>
              <a:spcBef>
                <a:spcPct val="20000"/>
              </a:spcBef>
            </a:pPr>
            <a:r>
              <a:rPr lang="cs-CZ" sz="4000" dirty="0" smtClean="0">
                <a:solidFill>
                  <a:schemeClr val="tx1"/>
                </a:solidFill>
              </a:rPr>
              <a:t>Odvození jednotky gravitační konstanty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2276745" y="1583795"/>
                <a:ext cx="4411913" cy="9397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sz="2400" b="0" i="1" baseline="-25000" smtClean="0">
                          <a:latin typeface="Cambria Math"/>
                        </a:rPr>
                        <m:t>𝑔</m:t>
                      </m:r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𝜅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⇒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𝜅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𝐹</m:t>
                              </m:r>
                            </m:e>
                          </m:acc>
                          <m:r>
                            <a:rPr lang="cs-CZ" sz="2400" i="1" baseline="-25000">
                              <a:latin typeface="Cambria Math"/>
                            </a:rPr>
                            <m:t>𝑔</m:t>
                          </m:r>
                          <m:sSup>
                            <m:sSupPr>
                              <m:ctrlPr>
                                <a:rPr lang="cs-CZ" sz="24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i="1" smtClean="0"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cs-CZ" sz="2400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sz="2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6745" y="1583795"/>
                <a:ext cx="4411913" cy="93974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2857865" y="3096452"/>
                <a:ext cx="3249672" cy="8982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cs-CZ" sz="24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𝜅</m:t>
                          </m:r>
                        </m:e>
                      </m:d>
                      <m:r>
                        <a:rPr lang="cs-CZ" sz="24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𝑁</m:t>
                          </m:r>
                          <m:sSup>
                            <m:sSupPr>
                              <m:ctrlPr>
                                <a:rPr lang="cs-CZ" sz="24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i="1"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cs-CZ" sz="2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𝑘𝑔</m:t>
                          </m:r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𝑘𝑔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𝑁</m:t>
                          </m:r>
                          <m:sSup>
                            <m:sSupPr>
                              <m:ctrlPr>
                                <a:rPr lang="cs-CZ" sz="24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i="1"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cs-CZ" sz="2400" i="1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cs-CZ" sz="2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𝑘𝑔</m:t>
                              </m:r>
                            </m:e>
                            <m:sup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7865" y="3096452"/>
                <a:ext cx="3249672" cy="89825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-18510" y="4824935"/>
                <a:ext cx="9046387" cy="8982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cs-CZ" sz="24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𝜅</m:t>
                          </m:r>
                        </m:e>
                      </m:d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𝑁</m:t>
                          </m:r>
                          <m:sSup>
                            <m:sSupPr>
                              <m:ctrlPr>
                                <a:rPr lang="cs-CZ" sz="24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i="1"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r>
                                <a:rPr lang="cs-CZ" sz="2400" i="1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cs-CZ" sz="2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𝑘𝑔</m:t>
                              </m:r>
                            </m:e>
                            <m:sup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2400" b="0" i="0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𝑁</m:t>
                      </m:r>
                      <m:sSup>
                        <m:sSupPr>
                          <m:ctrlPr>
                            <a:rPr lang="cs-CZ" sz="24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240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𝑘𝑔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−2</m:t>
                          </m:r>
                        </m:sup>
                      </m:sSup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𝑘𝑔</m:t>
                          </m:r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num>
                        <m:den>
                          <m:sSup>
                            <m:sSupPr>
                              <m:ctrlP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cs-CZ" sz="24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i="1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24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𝑘𝑔</m:t>
                          </m:r>
                        </m:e>
                        <m:sup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−2</m:t>
                          </m:r>
                        </m:sup>
                      </m:sSup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𝑘𝑔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8510" y="4824935"/>
                <a:ext cx="9046387" cy="89825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Levá složená závorka 5"/>
          <p:cNvSpPr/>
          <p:nvPr/>
        </p:nvSpPr>
        <p:spPr>
          <a:xfrm rot="16200000">
            <a:off x="7715708" y="4591946"/>
            <a:ext cx="270030" cy="199350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7497325" y="5859270"/>
            <a:ext cx="720080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solidFill>
                  <a:schemeClr val="tx1"/>
                </a:solidFill>
              </a:rPr>
              <a:t>SI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8520" y="53625"/>
            <a:ext cx="9252520" cy="709714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>
                <a:solidFill>
                  <a:schemeClr val="tx1"/>
                </a:solidFill>
              </a:rPr>
              <a:t>Gravitační síly působící na Zemi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86534" y="1628800"/>
            <a:ext cx="8325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Jak velkými silami se navzájem přitahují Slunce </a:t>
            </a:r>
            <a:r>
              <a:rPr lang="cs-CZ" dirty="0">
                <a:latin typeface="Arial"/>
                <a:cs typeface="Arial"/>
              </a:rPr>
              <a:t>↔</a:t>
            </a:r>
            <a:r>
              <a:rPr lang="cs-CZ" dirty="0"/>
              <a:t> </a:t>
            </a:r>
            <a:r>
              <a:rPr lang="cs-CZ" dirty="0" smtClean="0"/>
              <a:t>Země a Země </a:t>
            </a:r>
            <a:r>
              <a:rPr lang="cs-CZ" dirty="0" smtClean="0">
                <a:latin typeface="Arial"/>
                <a:cs typeface="Arial"/>
              </a:rPr>
              <a:t>↔</a:t>
            </a:r>
            <a:r>
              <a:rPr lang="cs-CZ" dirty="0" smtClean="0"/>
              <a:t>  Měsíc ?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5067358" y="2024553"/>
                <a:ext cx="1883401" cy="369332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𝑍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=6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24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𝑘𝑔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7358" y="2024553"/>
                <a:ext cx="1883401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5067358" y="2363708"/>
                <a:ext cx="2103396" cy="369332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𝑀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=7,4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𝑘𝑔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7358" y="2363708"/>
                <a:ext cx="2103396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5067358" y="2702863"/>
                <a:ext cx="1690847" cy="369332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𝑟</m:t>
                      </m:r>
                      <m:r>
                        <a:rPr lang="cs-CZ" b="0" i="1" smtClean="0">
                          <a:latin typeface="Cambria Math"/>
                        </a:rPr>
                        <m:t>=3,8∙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7358" y="2702863"/>
                <a:ext cx="1690847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5067358" y="3350396"/>
                <a:ext cx="1044901" cy="402931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b="0" i="1" baseline="-25000" smtClean="0">
                          <a:latin typeface="Cambria Math"/>
                        </a:rPr>
                        <m:t>𝑔</m:t>
                      </m:r>
                      <m:r>
                        <a:rPr lang="cs-CZ" b="0" i="1" smtClean="0">
                          <a:latin typeface="Cambria Math"/>
                        </a:rPr>
                        <m:t>=?</m:t>
                      </m:r>
                      <m:r>
                        <a:rPr lang="cs-CZ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7358" y="3350396"/>
                <a:ext cx="1044901" cy="402931"/>
              </a:xfrm>
              <a:prstGeom prst="rect">
                <a:avLst/>
              </a:prstGeom>
              <a:blipFill rotWithShape="1">
                <a:blip r:embed="rId5"/>
                <a:stretch>
                  <a:fillRect t="-21212" b="-757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476545" y="2024553"/>
                <a:ext cx="1694503" cy="338554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</a:rPr>
                            <m:t>𝑍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</a:rPr>
                        <m:t>=6</m:t>
                      </m:r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16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24</m:t>
                          </m:r>
                        </m:sup>
                      </m:sSup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𝑘𝑔</m:t>
                      </m:r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45" y="2024553"/>
                <a:ext cx="1694503" cy="338554"/>
              </a:xfrm>
              <a:prstGeom prst="rect">
                <a:avLst/>
              </a:prstGeom>
              <a:blipFill rotWithShape="1">
                <a:blip r:embed="rId6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476545" y="2360839"/>
                <a:ext cx="1678728" cy="338554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</a:rPr>
                            <m:t>𝑆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</a:rPr>
                        <m:t>=2</m:t>
                      </m:r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16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30</m:t>
                          </m:r>
                        </m:sup>
                      </m:sSup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𝑘𝑔</m:t>
                      </m:r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45" y="2360839"/>
                <a:ext cx="1678728" cy="338554"/>
              </a:xfrm>
              <a:prstGeom prst="rect">
                <a:avLst/>
              </a:prstGeom>
              <a:blipFill rotWithShape="1">
                <a:blip r:embed="rId7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476545" y="2697125"/>
                <a:ext cx="2954399" cy="338554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/>
                        </a:rPr>
                        <m:t>𝑟</m:t>
                      </m:r>
                      <m:r>
                        <a:rPr lang="cs-CZ" sz="1600" b="0" i="1" smtClean="0">
                          <a:latin typeface="Cambria Math"/>
                        </a:rPr>
                        <m:t>=150∙</m:t>
                      </m:r>
                      <m:sSup>
                        <m:sSupPr>
                          <m:ctrlPr>
                            <a:rPr lang="cs-CZ" sz="16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6</m:t>
                          </m:r>
                        </m:sup>
                      </m:sSup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𝑘𝑚</m:t>
                      </m:r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=150∙</m:t>
                      </m:r>
                      <m:sSup>
                        <m:sSupPr>
                          <m:ctrlPr>
                            <a:rPr lang="cs-CZ" sz="16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9</m:t>
                          </m:r>
                        </m:sup>
                      </m:sSup>
                      <m:r>
                        <a:rPr lang="cs-CZ" sz="1600" i="1"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45" y="2697125"/>
                <a:ext cx="2954399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476545" y="3369696"/>
                <a:ext cx="949619" cy="368499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1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1600" b="0" i="1" smtClean="0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sz="1600" b="0" i="1" baseline="-25000" smtClean="0">
                          <a:latin typeface="Cambria Math"/>
                        </a:rPr>
                        <m:t>𝑔</m:t>
                      </m:r>
                      <m:r>
                        <a:rPr lang="cs-CZ" sz="1600" b="0" i="1" smtClean="0">
                          <a:latin typeface="Cambria Math"/>
                        </a:rPr>
                        <m:t>=?</m:t>
                      </m:r>
                      <m:r>
                        <a:rPr lang="cs-CZ" sz="16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45" y="3369696"/>
                <a:ext cx="949619" cy="368499"/>
              </a:xfrm>
              <a:prstGeom prst="rect">
                <a:avLst/>
              </a:prstGeom>
              <a:blipFill rotWithShape="1">
                <a:blip r:embed="rId9"/>
                <a:stretch>
                  <a:fillRect t="-13333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Obdélník 19"/>
              <p:cNvSpPr/>
              <p:nvPr/>
            </p:nvSpPr>
            <p:spPr>
              <a:xfrm>
                <a:off x="476545" y="3753327"/>
                <a:ext cx="1668085" cy="512448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1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1600" i="1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sz="1600" i="1" baseline="-25000">
                          <a:latin typeface="Cambria Math"/>
                        </a:rPr>
                        <m:t>𝑔</m:t>
                      </m:r>
                      <m:r>
                        <a:rPr lang="cs-CZ" sz="1600" i="1">
                          <a:latin typeface="Cambria Math"/>
                        </a:rPr>
                        <m:t>=</m:t>
                      </m:r>
                      <m:r>
                        <a:rPr lang="cs-CZ" sz="1600" i="1">
                          <a:latin typeface="Cambria Math"/>
                          <a:ea typeface="Cambria Math"/>
                        </a:rPr>
                        <m:t>𝜅</m:t>
                      </m:r>
                      <m:r>
                        <a:rPr lang="cs-CZ" sz="1600" i="1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sz="16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60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𝑍</m:t>
                              </m:r>
                            </m:sub>
                          </m:sSub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sz="160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𝑆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sz="16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20" name="Obdélní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45" y="3753327"/>
                <a:ext cx="1668085" cy="51244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476545" y="4294272"/>
                <a:ext cx="3580018" cy="621260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1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1600" i="1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sz="1600" i="1" baseline="-25000">
                          <a:latin typeface="Cambria Math"/>
                        </a:rPr>
                        <m:t>𝑔</m:t>
                      </m:r>
                      <m:r>
                        <a:rPr lang="cs-CZ" sz="1600" i="1">
                          <a:latin typeface="Cambria Math"/>
                        </a:rPr>
                        <m:t>=</m:t>
                      </m:r>
                      <m:r>
                        <a:rPr lang="cs-CZ" sz="1600" i="1" dirty="0">
                          <a:latin typeface="Cambria Math"/>
                          <a:ea typeface="Cambria Math"/>
                        </a:rPr>
                        <m:t>6,67∙</m:t>
                      </m:r>
                      <m:sSup>
                        <m:sSupPr>
                          <m:ctrlPr>
                            <a:rPr lang="cs-CZ" sz="1600" i="1" dirty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1600" i="1" dirty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1600" i="1" dirty="0">
                              <a:latin typeface="Cambria Math"/>
                              <a:ea typeface="Cambria Math"/>
                            </a:rPr>
                            <m:t>−11</m:t>
                          </m:r>
                        </m:sup>
                      </m:sSup>
                      <m:r>
                        <a:rPr lang="cs-CZ" sz="1600" i="1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sz="16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1600" i="1">
                              <a:latin typeface="Cambria Math"/>
                            </a:rPr>
                            <m:t>6</m:t>
                          </m:r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sz="16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24</m:t>
                              </m:r>
                            </m:sup>
                          </m:sSup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sz="1600" i="1">
                              <a:latin typeface="Cambria Math"/>
                            </a:rPr>
                            <m:t>2</m:t>
                          </m:r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sz="16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30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sz="160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60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sz="1600" i="1">
                                      <a:latin typeface="Cambria Math"/>
                                    </a:rPr>
                                    <m:t>150∙</m:t>
                                  </m:r>
                                  <m:sSup>
                                    <m:sSupPr>
                                      <m:ctrlPr>
                                        <a:rPr lang="cs-CZ" sz="16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1600" i="1">
                                          <a:latin typeface="Cambria Math"/>
                                          <a:ea typeface="Cambria Math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cs-CZ" sz="1600" b="0" i="1" smtClean="0">
                                          <a:latin typeface="Cambria Math"/>
                                          <a:ea typeface="Cambria Math"/>
                                        </a:rPr>
                                        <m:t>9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45" y="4294272"/>
                <a:ext cx="3580018" cy="62126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476545" y="3033411"/>
                <a:ext cx="2695289" cy="338554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i="1" dirty="0" smtClean="0">
                          <a:latin typeface="Cambria Math"/>
                          <a:ea typeface="Cambria Math"/>
                        </a:rPr>
                        <m:t>𝜅</m:t>
                      </m:r>
                      <m:r>
                        <a:rPr lang="cs-CZ" sz="1600" b="0" i="1" dirty="0" smtClean="0">
                          <a:latin typeface="Cambria Math"/>
                          <a:ea typeface="Cambria Math"/>
                        </a:rPr>
                        <m:t>=6,67∙</m:t>
                      </m:r>
                      <m:sSup>
                        <m:sSupPr>
                          <m:ctrlPr>
                            <a:rPr lang="cs-CZ" sz="1600" b="0" i="1" dirty="0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1600" b="0" i="1" dirty="0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1600" b="0" i="1" dirty="0" smtClean="0">
                              <a:latin typeface="Cambria Math"/>
                              <a:ea typeface="Cambria Math"/>
                            </a:rPr>
                            <m:t>−11</m:t>
                          </m:r>
                        </m:sup>
                      </m:sSup>
                      <m:sSup>
                        <m:sSupPr>
                          <m:ctrlPr>
                            <a:rPr lang="cs-CZ" sz="1600" b="0" i="1" dirty="0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1600" b="0" i="1" dirty="0" smtClean="0">
                              <a:latin typeface="Cambria Math"/>
                              <a:ea typeface="Cambria Math"/>
                            </a:rPr>
                            <m:t>𝑘𝑔</m:t>
                          </m:r>
                        </m:e>
                        <m:sup>
                          <m:r>
                            <a:rPr lang="cs-CZ" sz="1600" b="0" i="1" dirty="0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cs-CZ" sz="1600" b="0" i="1" dirty="0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1600" b="0" i="1" dirty="0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1600" b="0" i="1" dirty="0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cs-CZ" sz="1600" b="0" i="1" dirty="0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1600" b="0" i="1" dirty="0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sz="1600" b="0" i="1" dirty="0" smtClean="0">
                              <a:latin typeface="Cambria Math"/>
                              <a:ea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45" y="3033411"/>
                <a:ext cx="2695289" cy="338554"/>
              </a:xfrm>
              <a:prstGeom prst="rect">
                <a:avLst/>
              </a:prstGeom>
              <a:blipFill rotWithShape="1">
                <a:blip r:embed="rId12"/>
                <a:stretch>
                  <a:fillRect b="-127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délník 23"/>
              <p:cNvSpPr/>
              <p:nvPr/>
            </p:nvSpPr>
            <p:spPr>
              <a:xfrm>
                <a:off x="476545" y="4944029"/>
                <a:ext cx="3580018" cy="627416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1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1600" i="1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sz="1600" i="1" baseline="-25000">
                          <a:latin typeface="Cambria Math"/>
                        </a:rPr>
                        <m:t>𝑔</m:t>
                      </m:r>
                      <m:r>
                        <a:rPr lang="cs-CZ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6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1600" i="1" dirty="0">
                              <a:latin typeface="Cambria Math"/>
                              <a:ea typeface="Cambria Math"/>
                            </a:rPr>
                            <m:t>6,67</m:t>
                          </m:r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sz="1600" i="1">
                              <a:latin typeface="Cambria Math"/>
                            </a:rPr>
                            <m:t>6</m:t>
                          </m:r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sz="1600" i="1">
                              <a:latin typeface="Cambria Math"/>
                            </a:rPr>
                            <m:t>2</m:t>
                          </m:r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sz="1600" i="1" dirty="0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1600" i="1" dirty="0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i="1" dirty="0">
                                  <a:latin typeface="Cambria Math"/>
                                  <a:ea typeface="Cambria Math"/>
                                </a:rPr>
                                <m:t>−11</m:t>
                              </m:r>
                            </m:sup>
                          </m:sSup>
                          <m:r>
                            <a:rPr lang="cs-CZ" sz="1600" i="1" dirty="0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sz="16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24</m:t>
                              </m:r>
                            </m:sup>
                          </m:sSup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sz="16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30</m:t>
                              </m:r>
                            </m:sup>
                          </m:sSup>
                        </m:num>
                        <m:den>
                          <m:r>
                            <a:rPr lang="cs-CZ" sz="1600" b="0" i="1" smtClean="0">
                              <a:latin typeface="Cambria Math"/>
                            </a:rPr>
                            <m:t>22,</m:t>
                          </m:r>
                          <m:r>
                            <a:rPr lang="cs-CZ" sz="1600" i="1">
                              <a:latin typeface="Cambria Math"/>
                            </a:rPr>
                            <m:t>5∙</m:t>
                          </m:r>
                          <m:sSup>
                            <m:sSupPr>
                              <m:ctrlPr>
                                <a:rPr lang="cs-CZ" sz="16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21</m:t>
                              </m:r>
                            </m:sup>
                          </m:sSup>
                        </m:den>
                      </m:f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24" name="Obdélní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45" y="4944029"/>
                <a:ext cx="3580018" cy="62741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Obdélník 24"/>
              <p:cNvSpPr/>
              <p:nvPr/>
            </p:nvSpPr>
            <p:spPr>
              <a:xfrm>
                <a:off x="476545" y="5599942"/>
                <a:ext cx="1968744" cy="627416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1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1600" i="1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sz="1600" i="1" baseline="-25000">
                          <a:latin typeface="Cambria Math"/>
                        </a:rPr>
                        <m:t>𝑔</m:t>
                      </m:r>
                      <m:r>
                        <a:rPr lang="cs-CZ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6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80,04</m:t>
                          </m:r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sz="16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43</m:t>
                              </m:r>
                            </m:sup>
                          </m:sSup>
                        </m:num>
                        <m:den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22,5</m:t>
                          </m:r>
                          <m:r>
                            <a:rPr lang="cs-CZ" sz="1600" i="1">
                              <a:latin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sz="16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21</m:t>
                              </m:r>
                            </m:sup>
                          </m:sSup>
                        </m:den>
                      </m:f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25" name="Obdélní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45" y="5599942"/>
                <a:ext cx="1968744" cy="627416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Obdélník 25"/>
              <p:cNvSpPr/>
              <p:nvPr/>
            </p:nvSpPr>
            <p:spPr>
              <a:xfrm>
                <a:off x="476545" y="6255856"/>
                <a:ext cx="3062185" cy="368499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1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1600" i="1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sz="1600" i="1" baseline="-25000">
                          <a:latin typeface="Cambria Math"/>
                        </a:rPr>
                        <m:t>𝑔</m:t>
                      </m:r>
                      <m:r>
                        <a:rPr lang="cs-CZ" sz="1600" i="1">
                          <a:latin typeface="Cambria Math"/>
                        </a:rPr>
                        <m:t>=</m:t>
                      </m:r>
                      <m:r>
                        <a:rPr lang="cs-CZ" sz="1600" b="0" i="1" smtClean="0">
                          <a:latin typeface="Cambria Math"/>
                        </a:rPr>
                        <m:t>3,55</m:t>
                      </m:r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16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22</m:t>
                          </m:r>
                        </m:sup>
                      </m:sSup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𝑁</m:t>
                      </m:r>
                      <m:r>
                        <a:rPr lang="cs-CZ" sz="1600" i="1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cs-CZ" sz="1600" i="1">
                          <a:latin typeface="Cambria Math"/>
                        </a:rPr>
                        <m:t>3,</m:t>
                      </m:r>
                      <m:r>
                        <a:rPr lang="cs-CZ" sz="1600" b="0" i="1" smtClean="0">
                          <a:latin typeface="Cambria Math"/>
                        </a:rPr>
                        <m:t>6</m:t>
                      </m:r>
                      <m:r>
                        <a:rPr lang="cs-CZ" sz="1600" i="1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16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22</m:t>
                          </m:r>
                        </m:sup>
                      </m:sSup>
                      <m:r>
                        <a:rPr lang="cs-CZ" sz="1600" i="1">
                          <a:latin typeface="Cambria Math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26" name="Obdélník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45" y="6255856"/>
                <a:ext cx="3062185" cy="368499"/>
              </a:xfrm>
              <a:prstGeom prst="rect">
                <a:avLst/>
              </a:prstGeom>
              <a:blipFill rotWithShape="1">
                <a:blip r:embed="rId15"/>
                <a:stretch>
                  <a:fillRect t="-13115" b="-49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/>
              <p:cNvSpPr/>
              <p:nvPr/>
            </p:nvSpPr>
            <p:spPr>
              <a:xfrm>
                <a:off x="5067358" y="3834045"/>
                <a:ext cx="1725472" cy="512448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1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1600" i="1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sz="1600" i="1" baseline="-25000">
                          <a:latin typeface="Cambria Math"/>
                        </a:rPr>
                        <m:t>𝑔</m:t>
                      </m:r>
                      <m:r>
                        <a:rPr lang="cs-CZ" sz="1600" i="1">
                          <a:latin typeface="Cambria Math"/>
                        </a:rPr>
                        <m:t>=</m:t>
                      </m:r>
                      <m:r>
                        <a:rPr lang="cs-CZ" sz="1600" i="1">
                          <a:latin typeface="Cambria Math"/>
                          <a:ea typeface="Cambria Math"/>
                        </a:rPr>
                        <m:t>𝜅</m:t>
                      </m:r>
                      <m:r>
                        <a:rPr lang="cs-CZ" sz="1600" i="1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sz="16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60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𝑍</m:t>
                              </m:r>
                            </m:sub>
                          </m:sSub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sz="1600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𝑀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sz="16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7358" y="3834045"/>
                <a:ext cx="1725472" cy="512448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délník 27"/>
              <p:cNvSpPr/>
              <p:nvPr/>
            </p:nvSpPr>
            <p:spPr>
              <a:xfrm>
                <a:off x="5067358" y="4355949"/>
                <a:ext cx="3735510" cy="621260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1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1600" i="1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sz="1600" i="1" baseline="-25000">
                          <a:latin typeface="Cambria Math"/>
                        </a:rPr>
                        <m:t>𝑔</m:t>
                      </m:r>
                      <m:r>
                        <a:rPr lang="cs-CZ" sz="1600" i="1">
                          <a:latin typeface="Cambria Math"/>
                        </a:rPr>
                        <m:t>=</m:t>
                      </m:r>
                      <m:r>
                        <a:rPr lang="cs-CZ" sz="1600" i="1" dirty="0">
                          <a:latin typeface="Cambria Math"/>
                          <a:ea typeface="Cambria Math"/>
                        </a:rPr>
                        <m:t>6,67∙</m:t>
                      </m:r>
                      <m:sSup>
                        <m:sSupPr>
                          <m:ctrlPr>
                            <a:rPr lang="cs-CZ" sz="1600" i="1" dirty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1600" i="1" dirty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1600" i="1" dirty="0">
                              <a:latin typeface="Cambria Math"/>
                              <a:ea typeface="Cambria Math"/>
                            </a:rPr>
                            <m:t>−11</m:t>
                          </m:r>
                        </m:sup>
                      </m:sSup>
                      <m:r>
                        <a:rPr lang="cs-CZ" sz="1600" i="1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sz="16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1600" i="1">
                              <a:latin typeface="Cambria Math"/>
                            </a:rPr>
                            <m:t>6</m:t>
                          </m:r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sz="16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24</m:t>
                              </m:r>
                            </m:sup>
                          </m:sSup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7,4</m:t>
                          </m:r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sz="16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22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sz="160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60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sz="1600" b="0" i="1" smtClean="0">
                                      <a:latin typeface="Cambria Math"/>
                                      <a:ea typeface="Cambria Math"/>
                                    </a:rPr>
                                    <m:t>3,8</m:t>
                                  </m:r>
                                  <m:r>
                                    <a:rPr lang="cs-CZ" sz="1600" i="1">
                                      <a:latin typeface="Cambria Math"/>
                                    </a:rPr>
                                    <m:t>∙</m:t>
                                  </m:r>
                                  <m:sSup>
                                    <m:sSupPr>
                                      <m:ctrlPr>
                                        <a:rPr lang="cs-CZ" sz="1600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1600" i="1">
                                          <a:latin typeface="Cambria Math"/>
                                          <a:ea typeface="Cambria Math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cs-CZ" sz="1600" b="0" i="1" smtClean="0">
                                          <a:latin typeface="Cambria Math"/>
                                          <a:ea typeface="Cambria Math"/>
                                        </a:rPr>
                                        <m:t>8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28" name="Obdélní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7358" y="4355949"/>
                <a:ext cx="3735510" cy="621260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Obdélník 28"/>
              <p:cNvSpPr/>
              <p:nvPr/>
            </p:nvSpPr>
            <p:spPr>
              <a:xfrm>
                <a:off x="5067358" y="4986665"/>
                <a:ext cx="3700244" cy="634276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1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1600" i="1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sz="1600" i="1" baseline="-25000">
                          <a:latin typeface="Cambria Math"/>
                        </a:rPr>
                        <m:t>𝑔</m:t>
                      </m:r>
                      <m:r>
                        <a:rPr lang="cs-CZ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6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1600" i="1" dirty="0">
                              <a:latin typeface="Cambria Math"/>
                              <a:ea typeface="Cambria Math"/>
                            </a:rPr>
                            <m:t>6,67</m:t>
                          </m:r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sz="1600" i="1">
                              <a:latin typeface="Cambria Math"/>
                            </a:rPr>
                            <m:t>6</m:t>
                          </m:r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7,4</m:t>
                          </m:r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sz="1600" i="1" dirty="0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1600" i="1" dirty="0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i="1" dirty="0">
                                  <a:latin typeface="Cambria Math"/>
                                  <a:ea typeface="Cambria Math"/>
                                </a:rPr>
                                <m:t>−11</m:t>
                              </m:r>
                            </m:sup>
                          </m:sSup>
                          <m:r>
                            <a:rPr lang="cs-CZ" sz="1600" i="1" dirty="0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sz="16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24</m:t>
                              </m:r>
                            </m:sup>
                          </m:sSup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sz="16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22</m:t>
                              </m:r>
                            </m:sup>
                          </m:sSup>
                        </m:num>
                        <m:den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14</m:t>
                          </m:r>
                          <m:r>
                            <a:rPr lang="cs-CZ" sz="1600" b="0" i="1" smtClean="0">
                              <a:latin typeface="Cambria Math"/>
                            </a:rPr>
                            <m:t>,44</m:t>
                          </m:r>
                          <m:r>
                            <a:rPr lang="cs-CZ" sz="1600" i="1">
                              <a:latin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sz="16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16</m:t>
                              </m:r>
                            </m:sup>
                          </m:sSup>
                        </m:den>
                      </m:f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29" name="Obdélník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7358" y="4986665"/>
                <a:ext cx="3700244" cy="634276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délník 29"/>
              <p:cNvSpPr/>
              <p:nvPr/>
            </p:nvSpPr>
            <p:spPr>
              <a:xfrm>
                <a:off x="5067358" y="5630397"/>
                <a:ext cx="2082557" cy="616002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1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1600" i="1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sz="1600" i="1" baseline="-25000">
                          <a:latin typeface="Cambria Math"/>
                        </a:rPr>
                        <m:t>𝑔</m:t>
                      </m:r>
                      <m:r>
                        <a:rPr lang="cs-CZ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6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296,12</m:t>
                          </m:r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sz="16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35</m:t>
                              </m:r>
                            </m:sup>
                          </m:sSup>
                        </m:num>
                        <m:den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14,44</m:t>
                          </m:r>
                          <m:r>
                            <a:rPr lang="cs-CZ" sz="1600" i="1">
                              <a:latin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sz="16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1600" i="1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600" b="0" i="1" smtClean="0">
                                  <a:latin typeface="Cambria Math"/>
                                  <a:ea typeface="Cambria Math"/>
                                </a:rPr>
                                <m:t>16</m:t>
                              </m:r>
                            </m:sup>
                          </m:sSup>
                        </m:den>
                      </m:f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30" name="Obdélník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7358" y="5630397"/>
                <a:ext cx="2082557" cy="616002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Obdélník 30"/>
              <p:cNvSpPr/>
              <p:nvPr/>
            </p:nvSpPr>
            <p:spPr>
              <a:xfrm>
                <a:off x="5067358" y="6255856"/>
                <a:ext cx="2788969" cy="368499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16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1600" i="1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sz="1600" i="1" baseline="-25000">
                          <a:latin typeface="Cambria Math"/>
                        </a:rPr>
                        <m:t>𝑔</m:t>
                      </m:r>
                      <m:r>
                        <a:rPr lang="cs-CZ" sz="1600" i="1">
                          <a:latin typeface="Cambria Math"/>
                        </a:rPr>
                        <m:t>=</m:t>
                      </m:r>
                      <m:r>
                        <a:rPr lang="cs-CZ" sz="1600" b="0" i="1" smtClean="0">
                          <a:latin typeface="Cambria Math"/>
                        </a:rPr>
                        <m:t>2,1</m:t>
                      </m:r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16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1600" b="0" i="1" smtClean="0">
                              <a:latin typeface="Cambria Math"/>
                              <a:ea typeface="Cambria Math"/>
                            </a:rPr>
                            <m:t>20</m:t>
                          </m:r>
                        </m:sup>
                      </m:sSup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𝑁</m:t>
                      </m:r>
                      <m:r>
                        <a:rPr lang="cs-CZ" sz="1600" b="0" i="1" smtClean="0">
                          <a:latin typeface="Cambria Math"/>
                          <a:ea typeface="Cambria Math"/>
                        </a:rPr>
                        <m:t>≈2∙</m:t>
                      </m:r>
                      <m:sSup>
                        <m:sSupPr>
                          <m:ctrlPr>
                            <a:rPr lang="cs-CZ" sz="16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1600" i="1">
                              <a:latin typeface="Cambria Math"/>
                              <a:ea typeface="Cambria Math"/>
                            </a:rPr>
                            <m:t>20</m:t>
                          </m:r>
                        </m:sup>
                      </m:sSup>
                      <m:r>
                        <a:rPr lang="cs-CZ" sz="1600" i="1">
                          <a:latin typeface="Cambria Math"/>
                          <a:ea typeface="Cambria Math"/>
                        </a:rPr>
                        <m:t>𝑁</m:t>
                      </m:r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31" name="Obdélník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7358" y="6255856"/>
                <a:ext cx="2788969" cy="368499"/>
              </a:xfrm>
              <a:prstGeom prst="rect">
                <a:avLst/>
              </a:prstGeom>
              <a:blipFill rotWithShape="1">
                <a:blip r:embed="rId20"/>
                <a:stretch>
                  <a:fillRect t="-13115" b="-491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5067358" y="3042018"/>
                <a:ext cx="2695289" cy="338554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i="1" dirty="0" smtClean="0">
                          <a:latin typeface="Cambria Math"/>
                          <a:ea typeface="Cambria Math"/>
                        </a:rPr>
                        <m:t>𝜅</m:t>
                      </m:r>
                      <m:r>
                        <a:rPr lang="cs-CZ" sz="1600" b="0" i="1" dirty="0" smtClean="0">
                          <a:latin typeface="Cambria Math"/>
                          <a:ea typeface="Cambria Math"/>
                        </a:rPr>
                        <m:t>=6,67∙</m:t>
                      </m:r>
                      <m:sSup>
                        <m:sSupPr>
                          <m:ctrlPr>
                            <a:rPr lang="cs-CZ" sz="1600" b="0" i="1" dirty="0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1600" b="0" i="1" dirty="0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1600" b="0" i="1" dirty="0" smtClean="0">
                              <a:latin typeface="Cambria Math"/>
                              <a:ea typeface="Cambria Math"/>
                            </a:rPr>
                            <m:t>−11</m:t>
                          </m:r>
                        </m:sup>
                      </m:sSup>
                      <m:sSup>
                        <m:sSupPr>
                          <m:ctrlPr>
                            <a:rPr lang="cs-CZ" sz="1600" b="0" i="1" dirty="0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1600" b="0" i="1" dirty="0" smtClean="0">
                              <a:latin typeface="Cambria Math"/>
                              <a:ea typeface="Cambria Math"/>
                            </a:rPr>
                            <m:t>𝑘𝑔</m:t>
                          </m:r>
                        </m:e>
                        <m:sup>
                          <m:r>
                            <a:rPr lang="cs-CZ" sz="1600" b="0" i="1" dirty="0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cs-CZ" sz="1600" b="0" i="1" dirty="0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1600" b="0" i="1" dirty="0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1600" b="0" i="1" dirty="0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  <m:sSup>
                        <m:sSupPr>
                          <m:ctrlPr>
                            <a:rPr lang="cs-CZ" sz="1600" b="0" i="1" dirty="0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1600" b="0" i="1" dirty="0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sz="1600" b="0" i="1" dirty="0" smtClean="0">
                              <a:latin typeface="Cambria Math"/>
                              <a:ea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7358" y="3042018"/>
                <a:ext cx="2695289" cy="338554"/>
              </a:xfrm>
              <a:prstGeom prst="rect">
                <a:avLst/>
              </a:prstGeom>
              <a:blipFill rotWithShape="1">
                <a:blip r:embed="rId21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Skupina 35"/>
          <p:cNvGrpSpPr/>
          <p:nvPr/>
        </p:nvGrpSpPr>
        <p:grpSpPr>
          <a:xfrm>
            <a:off x="2081420" y="814890"/>
            <a:ext cx="4695825" cy="723900"/>
            <a:chOff x="2006011" y="684521"/>
            <a:chExt cx="4695825" cy="723900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6011" y="684521"/>
              <a:ext cx="4695825" cy="723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5" name="Ovál 34"/>
            <p:cNvSpPr/>
            <p:nvPr/>
          </p:nvSpPr>
          <p:spPr>
            <a:xfrm>
              <a:off x="4726557" y="885229"/>
              <a:ext cx="465976" cy="4659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1" name="Ovál 40"/>
            <p:cNvSpPr/>
            <p:nvPr/>
          </p:nvSpPr>
          <p:spPr>
            <a:xfrm>
              <a:off x="3798952" y="998730"/>
              <a:ext cx="232988" cy="232988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39" name="Přímá spojnice 38"/>
          <p:cNvCxnSpPr/>
          <p:nvPr/>
        </p:nvCxnSpPr>
        <p:spPr>
          <a:xfrm>
            <a:off x="386534" y="3738195"/>
            <a:ext cx="842577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ovéPole 44"/>
          <p:cNvSpPr txBox="1"/>
          <p:nvPr/>
        </p:nvSpPr>
        <p:spPr>
          <a:xfrm>
            <a:off x="6758205" y="1292569"/>
            <a:ext cx="5400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4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9005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0" y="1043735"/>
            <a:ext cx="3457575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8630"/>
            <a:ext cx="9144000" cy="633412"/>
          </a:xfrm>
        </p:spPr>
        <p:txBody>
          <a:bodyPr/>
          <a:lstStyle/>
          <a:p>
            <a:pPr eaLnBrk="1" hangingPunct="1"/>
            <a:r>
              <a:rPr lang="cs-CZ" dirty="0" smtClean="0"/>
              <a:t>Gravitační, tíhové pole a tíha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3481452" y="1043735"/>
                <a:ext cx="5662548" cy="3339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b="1" i="1" dirty="0" smtClean="0"/>
                  <a:t>Gravitační síla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4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cs-CZ" sz="1400" b="0" i="1" smtClean="0">
                            <a:latin typeface="Cambria Math"/>
                          </a:rPr>
                          <m:t>𝐹</m:t>
                        </m:r>
                      </m:e>
                    </m:acc>
                    <m:r>
                      <a:rPr lang="cs-CZ" sz="1400" b="0" i="1" baseline="-25000" smtClean="0">
                        <a:latin typeface="Cambria Math"/>
                      </a:rPr>
                      <m:t>𝑔</m:t>
                    </m:r>
                    <m:r>
                      <a:rPr lang="cs-CZ" sz="1400" b="0" i="1" baseline="-25000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sz="1400" dirty="0" smtClean="0"/>
                  <a:t>uděluje hmotnému bodu </a:t>
                </a:r>
                <a:r>
                  <a:rPr lang="cs-CZ" sz="1400" b="1" i="1" dirty="0" smtClean="0"/>
                  <a:t>gravitační zrychlení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400" i="1">
                            <a:latin typeface="Cambria Math"/>
                          </a:rPr>
                        </m:ctrlPr>
                      </m:accPr>
                      <m:e>
                        <m:r>
                          <a:rPr lang="cs-CZ" sz="1400" b="0" i="1" smtClean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cs-CZ" sz="1400" i="1" baseline="-25000">
                        <a:latin typeface="Cambria Math"/>
                      </a:rPr>
                      <m:t>𝑔</m:t>
                    </m:r>
                    <m:r>
                      <m:rPr>
                        <m:nor/>
                      </m:rPr>
                      <a:rPr lang="cs-CZ" sz="1400" dirty="0" smtClean="0"/>
                      <m:t>.</m:t>
                    </m:r>
                  </m:oMath>
                </a14:m>
                <a:endParaRPr lang="cs-CZ" sz="1400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1452" y="1043735"/>
                <a:ext cx="5662548" cy="333938"/>
              </a:xfrm>
              <a:prstGeom prst="rect">
                <a:avLst/>
              </a:prstGeom>
              <a:blipFill rotWithShape="1">
                <a:blip r:embed="rId3"/>
                <a:stretch>
                  <a:fillRect l="-215" t="-9091" b="-1818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louk 3"/>
          <p:cNvSpPr/>
          <p:nvPr/>
        </p:nvSpPr>
        <p:spPr>
          <a:xfrm flipV="1">
            <a:off x="1376645" y="1892664"/>
            <a:ext cx="653559" cy="315035"/>
          </a:xfrm>
          <a:prstGeom prst="arc">
            <a:avLst>
              <a:gd name="adj1" fmla="val 8443876"/>
              <a:gd name="adj2" fmla="val 2232839"/>
            </a:avLst>
          </a:prstGeom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3499222" y="1377673"/>
                <a:ext cx="5644778" cy="5493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 smtClean="0"/>
                  <a:t>Rotace země působí na hmotný bod </a:t>
                </a:r>
                <a:r>
                  <a:rPr lang="cs-CZ" sz="1400" b="1" i="1" dirty="0" smtClean="0"/>
                  <a:t>odstředivou silou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4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cs-CZ" sz="1400" b="0" i="1" smtClean="0">
                            <a:latin typeface="Cambria Math"/>
                          </a:rPr>
                          <m:t>𝐹</m:t>
                        </m:r>
                      </m:e>
                    </m:acc>
                    <m:r>
                      <a:rPr lang="cs-CZ" sz="1400" b="0" i="1" baseline="-25000" smtClean="0">
                        <a:latin typeface="Cambria Math"/>
                      </a:rPr>
                      <m:t>𝑜</m:t>
                    </m:r>
                    <m:r>
                      <a:rPr lang="cs-CZ" sz="1400" b="0" i="1" baseline="-25000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sz="1400" dirty="0" smtClean="0"/>
                  <a:t> a uděluje hmotnému bodu </a:t>
                </a:r>
                <a:r>
                  <a:rPr lang="cs-CZ" sz="1400" b="1" i="1" dirty="0" smtClean="0"/>
                  <a:t>odstředivé zrychlení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400" i="1">
                            <a:latin typeface="Cambria Math"/>
                          </a:rPr>
                        </m:ctrlPr>
                      </m:accPr>
                      <m:e>
                        <m:r>
                          <a:rPr lang="cs-CZ" sz="1400" b="0" i="1" smtClean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cs-CZ" sz="1400" b="0" i="1" baseline="-25000" smtClean="0">
                        <a:latin typeface="Cambria Math"/>
                      </a:rPr>
                      <m:t>𝑜</m:t>
                    </m:r>
                    <m:r>
                      <m:rPr>
                        <m:nor/>
                      </m:rPr>
                      <a:rPr lang="cs-CZ" sz="1400" dirty="0"/>
                      <m:t>.</m:t>
                    </m:r>
                  </m:oMath>
                </a14:m>
                <a:endParaRPr lang="cs-CZ" sz="1400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9222" y="1377673"/>
                <a:ext cx="5644778" cy="549381"/>
              </a:xfrm>
              <a:prstGeom prst="rect">
                <a:avLst/>
              </a:prstGeom>
              <a:blipFill rotWithShape="1">
                <a:blip r:embed="rId4"/>
                <a:stretch>
                  <a:fillRect l="-216" t="-5556" r="-108" b="-1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3481450" y="2050181"/>
                <a:ext cx="5501039" cy="10064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b="1" i="1" dirty="0" smtClean="0"/>
                  <a:t>Tíhová síla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400" i="1">
                            <a:latin typeface="Cambria Math"/>
                          </a:rPr>
                        </m:ctrlPr>
                      </m:accPr>
                      <m:e>
                        <m:r>
                          <a:rPr lang="cs-CZ" sz="1400" i="1">
                            <a:latin typeface="Cambria Math"/>
                          </a:rPr>
                          <m:t>𝐹</m:t>
                        </m:r>
                      </m:e>
                    </m:acc>
                    <m:r>
                      <a:rPr lang="cs-CZ" sz="1400" b="0" i="1" baseline="-25000" smtClean="0">
                        <a:latin typeface="Cambria Math"/>
                      </a:rPr>
                      <m:t>𝐺</m:t>
                    </m:r>
                  </m:oMath>
                </a14:m>
                <a:r>
                  <a:rPr lang="cs-CZ" sz="1400" dirty="0" smtClean="0"/>
                  <a:t>, která je výslednicí </a:t>
                </a:r>
                <a:r>
                  <a:rPr lang="cs-CZ" sz="1400" b="1" i="1" dirty="0" smtClean="0"/>
                  <a:t>gravitační síly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400" i="1">
                            <a:latin typeface="Cambria Math"/>
                          </a:rPr>
                        </m:ctrlPr>
                      </m:accPr>
                      <m:e>
                        <m:r>
                          <a:rPr lang="cs-CZ" sz="1400" i="1">
                            <a:latin typeface="Cambria Math"/>
                          </a:rPr>
                          <m:t>𝐹</m:t>
                        </m:r>
                      </m:e>
                    </m:acc>
                    <m:r>
                      <a:rPr lang="cs-CZ" sz="1400" i="1" baseline="-25000">
                        <a:latin typeface="Cambria Math"/>
                      </a:rPr>
                      <m:t>𝑔</m:t>
                    </m:r>
                    <m:r>
                      <a:rPr lang="cs-CZ" sz="1400" i="1" baseline="-25000">
                        <a:latin typeface="Cambria Math"/>
                      </a:rPr>
                      <m:t> </m:t>
                    </m:r>
                  </m:oMath>
                </a14:m>
                <a:r>
                  <a:rPr lang="cs-CZ" sz="1400" dirty="0" smtClean="0"/>
                  <a:t> a </a:t>
                </a:r>
                <a:r>
                  <a:rPr lang="cs-CZ" sz="1400" b="1" i="1" dirty="0" smtClean="0"/>
                  <a:t>odstředivé síly</a:t>
                </a:r>
                <a:r>
                  <a:rPr lang="cs-CZ" sz="14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4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cs-CZ" sz="1400" b="0" i="1" smtClean="0">
                            <a:latin typeface="Cambria Math"/>
                          </a:rPr>
                          <m:t>𝐹</m:t>
                        </m:r>
                      </m:e>
                    </m:acc>
                    <m:r>
                      <a:rPr lang="cs-CZ" sz="1400" b="0" i="1" baseline="-25000" smtClean="0">
                        <a:latin typeface="Cambria Math"/>
                      </a:rPr>
                      <m:t>𝑜</m:t>
                    </m:r>
                    <m:r>
                      <a:rPr lang="cs-CZ" sz="1400" b="0" i="1" baseline="-25000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sz="1400" dirty="0" smtClean="0"/>
                  <a:t> nepůsobí na hmotný bod již směrem do středu Země, ale je vlivem odstředivé síly odkloněna. Hmotnému bodu uděluje </a:t>
                </a:r>
                <a:r>
                  <a:rPr lang="cs-CZ" sz="1400" b="1" i="1" dirty="0" smtClean="0"/>
                  <a:t>tíhové zrychlení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400" i="1">
                            <a:latin typeface="Cambria Math"/>
                          </a:rPr>
                        </m:ctrlPr>
                      </m:accPr>
                      <m:e>
                        <m:r>
                          <a:rPr lang="cs-CZ" sz="1400" b="0" i="1" smtClean="0">
                            <a:latin typeface="Cambria Math"/>
                          </a:rPr>
                          <m:t>𝑔</m:t>
                        </m:r>
                      </m:e>
                    </m:acc>
                    <m:r>
                      <m:rPr>
                        <m:nor/>
                      </m:rPr>
                      <a:rPr lang="cs-CZ" sz="1400" dirty="0"/>
                      <m:t>.</m:t>
                    </m:r>
                  </m:oMath>
                </a14:m>
                <a:endParaRPr lang="cs-CZ" sz="1400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1450" y="2050181"/>
                <a:ext cx="5501039" cy="1006429"/>
              </a:xfrm>
              <a:prstGeom prst="rect">
                <a:avLst/>
              </a:prstGeom>
              <a:blipFill rotWithShape="1">
                <a:blip r:embed="rId5"/>
                <a:stretch>
                  <a:fillRect l="-221" t="-3030" r="-332" b="-545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3490233" y="3169644"/>
                <a:ext cx="523079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cs-CZ" sz="1400" b="1" i="1" dirty="0" smtClean="0"/>
                  <a:t>Tíhové zrychlení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400" i="1">
                            <a:latin typeface="Cambria Math"/>
                          </a:rPr>
                        </m:ctrlPr>
                      </m:accPr>
                      <m:e>
                        <m:r>
                          <a:rPr lang="cs-CZ" sz="1400" i="1">
                            <a:latin typeface="Cambria Math"/>
                          </a:rPr>
                          <m:t>𝑔</m:t>
                        </m:r>
                      </m:e>
                    </m:acc>
                  </m:oMath>
                </a14:m>
                <a:r>
                  <a:rPr lang="cs-CZ" sz="1400" dirty="0" smtClean="0"/>
                  <a:t> získáme také jako výslednicí </a:t>
                </a:r>
                <a:r>
                  <a:rPr lang="cs-CZ" sz="1400" b="1" i="1" dirty="0" smtClean="0"/>
                  <a:t>gravitačního </a:t>
                </a:r>
              </a:p>
              <a:p>
                <a:r>
                  <a:rPr lang="cs-CZ" sz="1400" b="1" i="1" dirty="0" smtClean="0"/>
                  <a:t>zrychlení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400" i="1">
                            <a:latin typeface="Cambria Math"/>
                          </a:rPr>
                        </m:ctrlPr>
                      </m:accPr>
                      <m:e>
                        <m:r>
                          <a:rPr lang="cs-CZ" sz="1400" i="1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cs-CZ" sz="1400" i="1" baseline="-25000">
                        <a:latin typeface="Cambria Math"/>
                      </a:rPr>
                      <m:t>𝑔</m:t>
                    </m:r>
                  </m:oMath>
                </a14:m>
                <a:r>
                  <a:rPr lang="cs-CZ" sz="1400" dirty="0" smtClean="0"/>
                  <a:t> a </a:t>
                </a:r>
                <a:r>
                  <a:rPr lang="cs-CZ" sz="1400" b="1" i="1" dirty="0" smtClean="0"/>
                  <a:t>odstředivého zrychlení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1400" i="1">
                            <a:latin typeface="Cambria Math"/>
                          </a:rPr>
                        </m:ctrlPr>
                      </m:accPr>
                      <m:e>
                        <m:r>
                          <a:rPr lang="cs-CZ" sz="1400" i="1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cs-CZ" sz="1400" i="1" baseline="-25000">
                        <a:latin typeface="Cambria Math"/>
                      </a:rPr>
                      <m:t>𝑜</m:t>
                    </m:r>
                    <m:r>
                      <m:rPr>
                        <m:nor/>
                      </m:rPr>
                      <a:rPr lang="cs-CZ" sz="1400" dirty="0"/>
                      <m:t>.</m:t>
                    </m:r>
                  </m:oMath>
                </a14:m>
                <a:endParaRPr lang="cs-CZ" sz="1400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0233" y="3169644"/>
                <a:ext cx="5230791" cy="523220"/>
              </a:xfrm>
              <a:prstGeom prst="rect">
                <a:avLst/>
              </a:prstGeom>
              <a:blipFill rotWithShape="1">
                <a:blip r:embed="rId6"/>
                <a:stretch>
                  <a:fillRect l="-350" t="-5814" b="-1046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556" y="3696459"/>
            <a:ext cx="2363544" cy="301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04352" y="5425235"/>
                <a:ext cx="1503745" cy="402931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cs-CZ" i="1">
                            <a:latin typeface="Cambria Math"/>
                          </a:rPr>
                          <m:t>𝐹</m:t>
                        </m:r>
                      </m:e>
                    </m:acc>
                    <m:r>
                      <a:rPr lang="cs-CZ" b="0" i="1" baseline="-25000" smtClean="0">
                        <a:latin typeface="Cambria Math"/>
                      </a:rPr>
                      <m:t>𝐺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>
                            <a:latin typeface="Cambria Math"/>
                          </a:rPr>
                        </m:ctrlPr>
                      </m:accPr>
                      <m:e>
                        <m:r>
                          <a:rPr lang="cs-CZ" i="1">
                            <a:latin typeface="Cambria Math"/>
                          </a:rPr>
                          <m:t>𝐹</m:t>
                        </m:r>
                      </m:e>
                    </m:acc>
                    <m:r>
                      <a:rPr lang="cs-CZ" i="1" baseline="-25000">
                        <a:latin typeface="Cambria Math"/>
                      </a:rPr>
                      <m:t>𝑔</m:t>
                    </m:r>
                    <m:r>
                      <a:rPr lang="cs-CZ" b="0" i="1" smtClean="0">
                        <a:latin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cs-CZ" i="1">
                            <a:latin typeface="Cambria Math"/>
                          </a:rPr>
                        </m:ctrlPr>
                      </m:accPr>
                      <m:e>
                        <m:r>
                          <a:rPr lang="cs-CZ" i="1">
                            <a:latin typeface="Cambria Math"/>
                          </a:rPr>
                          <m:t>𝐹</m:t>
                        </m:r>
                      </m:e>
                    </m:acc>
                    <m:r>
                      <a:rPr lang="cs-CZ" i="1" baseline="-25000">
                        <a:latin typeface="Cambria Math"/>
                      </a:rPr>
                      <m:t>𝑜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352" y="5425235"/>
                <a:ext cx="1503745" cy="40293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1683956" y="6123134"/>
                <a:ext cx="1359924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𝑔</m:t>
                        </m:r>
                      </m:e>
                    </m:acc>
                    <m:r>
                      <a:rPr lang="cs-CZ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cs-CZ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>
                            <a:latin typeface="Cambria Math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cs-CZ" i="1" baseline="-25000">
                        <a:latin typeface="Cambria Math"/>
                      </a:rPr>
                      <m:t>𝑔</m:t>
                    </m:r>
                    <m:r>
                      <a:rPr lang="cs-CZ" b="0" i="1" smtClean="0">
                        <a:latin typeface="Cambria Math"/>
                      </a:rPr>
                      <m:t>+</m:t>
                    </m:r>
                    <m:acc>
                      <m:accPr>
                        <m:chr m:val="⃗"/>
                        <m:ctrlPr>
                          <a:rPr lang="cs-CZ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cs-CZ" i="1" baseline="-25000" smtClean="0">
                        <a:latin typeface="Cambria Math"/>
                      </a:rPr>
                      <m:t>𝑜</m:t>
                    </m:r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3956" y="6123134"/>
                <a:ext cx="1359924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5469363" y="3917889"/>
                <a:ext cx="1847942" cy="564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i="1" baseline="-25000">
                          <a:latin typeface="Cambria Math"/>
                        </a:rPr>
                        <m:t>𝑔</m:t>
                      </m:r>
                      <m:r>
                        <a:rPr lang="cs-CZ" i="1">
                          <a:latin typeface="Cambria Math"/>
                        </a:rPr>
                        <m:t>=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𝜅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9363" y="3917889"/>
                <a:ext cx="1847942" cy="56489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délník 9"/>
              <p:cNvSpPr/>
              <p:nvPr/>
            </p:nvSpPr>
            <p:spPr>
              <a:xfrm>
                <a:off x="7542330" y="3917889"/>
                <a:ext cx="1389483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i="1" baseline="-25000">
                          <a:latin typeface="Cambria Math"/>
                        </a:rPr>
                        <m:t>𝑔</m:t>
                      </m:r>
                      <m:r>
                        <a:rPr lang="cs-CZ" i="1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𝑚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cs-CZ" i="1" baseline="-2500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Obdélní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2330" y="3917889"/>
                <a:ext cx="1389483" cy="402931"/>
              </a:xfrm>
              <a:prstGeom prst="rect">
                <a:avLst/>
              </a:prstGeom>
              <a:blipFill rotWithShape="1">
                <a:blip r:embed="rId11"/>
                <a:stretch>
                  <a:fillRect t="-21212" r="-10526" b="-757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Pravá složená závorka 10"/>
          <p:cNvSpPr/>
          <p:nvPr/>
        </p:nvSpPr>
        <p:spPr>
          <a:xfrm rot="5400000">
            <a:off x="7029052" y="3136980"/>
            <a:ext cx="315037" cy="3068903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bdélník 17"/>
              <p:cNvSpPr/>
              <p:nvPr/>
            </p:nvSpPr>
            <p:spPr>
              <a:xfrm>
                <a:off x="5724400" y="4817989"/>
                <a:ext cx="1015361" cy="6807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cs-CZ" i="1" baseline="-25000" dirty="0" smtClean="0">
                          <a:latin typeface="Cambria Math"/>
                        </a:rPr>
                        <m:t>𝑔</m:t>
                      </m:r>
                      <m:r>
                        <a:rPr lang="cs-CZ" i="1" dirty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 dirty="0" smtClean="0">
                              <a:latin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𝐹</m:t>
                              </m:r>
                            </m:e>
                          </m:acc>
                          <m:r>
                            <a:rPr lang="cs-CZ" i="1" baseline="-25000">
                              <a:latin typeface="Cambria Math"/>
                            </a:rPr>
                            <m:t>𝑔</m:t>
                          </m:r>
                        </m:num>
                        <m:den>
                          <m:r>
                            <a:rPr lang="cs-CZ" b="0" i="1" dirty="0" smtClean="0">
                              <a:latin typeface="Cambria Math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8" name="Obdélník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400" y="4817989"/>
                <a:ext cx="1015361" cy="68076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délník 18"/>
              <p:cNvSpPr/>
              <p:nvPr/>
            </p:nvSpPr>
            <p:spPr>
              <a:xfrm>
                <a:off x="7560704" y="4875922"/>
                <a:ext cx="1286771" cy="5648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cs-CZ" i="1" baseline="-25000" dirty="0" smtClean="0">
                          <a:latin typeface="Cambria Math"/>
                        </a:rPr>
                        <m:t>𝑔</m:t>
                      </m:r>
                      <m:r>
                        <a:rPr lang="cs-CZ" i="1" dirty="0" smtClean="0">
                          <a:latin typeface="Cambria Math"/>
                        </a:rPr>
                        <m:t>=</m:t>
                      </m:r>
                      <m:r>
                        <a:rPr lang="cs-CZ" i="1" dirty="0" smtClean="0">
                          <a:latin typeface="Cambria Math"/>
                          <a:ea typeface="Cambria Math"/>
                        </a:rPr>
                        <m:t>𝜅</m:t>
                      </m:r>
                      <m:f>
                        <m:fPr>
                          <m:ctrlPr>
                            <a:rPr lang="cs-CZ" i="1" dirty="0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 dirty="0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dirty="0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b="0" i="1" dirty="0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cs-CZ" i="1" dirty="0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b="0" i="1" dirty="0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cs-CZ" b="0" i="1" dirty="0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9" name="Obdélník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0704" y="4875922"/>
                <a:ext cx="1286771" cy="564898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Šipka doprava 11"/>
          <p:cNvSpPr/>
          <p:nvPr/>
        </p:nvSpPr>
        <p:spPr>
          <a:xfrm>
            <a:off x="6948702" y="5074382"/>
            <a:ext cx="495055" cy="2229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2481956" y="5439357"/>
            <a:ext cx="5400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5</a:t>
            </a:r>
            <a:endParaRPr lang="cs-CZ" sz="10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752020" y="6369355"/>
            <a:ext cx="5400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6</a:t>
            </a:r>
            <a:endParaRPr lang="cs-CZ" sz="1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679926" y="5830379"/>
            <a:ext cx="3274756" cy="25391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1050" dirty="0" smtClean="0"/>
              <a:t>V souvislosti s tíhovou silou mluvíme o tíhovém poli.                                   </a:t>
            </a:r>
            <a:endParaRPr lang="cs-CZ" sz="105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5442446" y="5499230"/>
            <a:ext cx="3653543" cy="25391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1050" dirty="0" smtClean="0"/>
              <a:t>V souvislosti s gravitační silou mluvíme o gravitačním poli.                                   </a:t>
            </a:r>
            <a:endParaRPr lang="cs-CZ" sz="105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Obdélník 25"/>
              <p:cNvSpPr/>
              <p:nvPr/>
            </p:nvSpPr>
            <p:spPr>
              <a:xfrm>
                <a:off x="5479986" y="6123134"/>
                <a:ext cx="3502503" cy="692882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lvl="0" algn="just"/>
                <a:r>
                  <a:rPr lang="cs-CZ" sz="900" dirty="0" smtClean="0">
                    <a:latin typeface="Tahoma" pitchFamily="34" charset="0"/>
                    <a:cs typeface="Tahoma" pitchFamily="34" charset="0"/>
                  </a:rPr>
                  <a:t>Tíhová síla</a:t>
                </a:r>
                <a:r>
                  <a:rPr lang="cs-CZ" sz="900" dirty="0">
                    <a:latin typeface="Tahoma" pitchFamily="34" charset="0"/>
                    <a:cs typeface="Tahoma" pitchFamily="34" charset="0"/>
                  </a:rPr>
                  <a:t> 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900" i="1">
                            <a:latin typeface="Cambria Math"/>
                          </a:rPr>
                        </m:ctrlPr>
                      </m:accPr>
                      <m:e>
                        <m:r>
                          <a:rPr lang="cs-CZ" sz="900" i="1">
                            <a:latin typeface="Cambria Math"/>
                          </a:rPr>
                          <m:t>𝐹</m:t>
                        </m:r>
                      </m:e>
                    </m:acc>
                    <m:r>
                      <a:rPr lang="cs-CZ" sz="900" i="1" baseline="-25000">
                        <a:latin typeface="Cambria Math"/>
                      </a:rPr>
                      <m:t>𝑔</m:t>
                    </m:r>
                  </m:oMath>
                </a14:m>
                <a:r>
                  <a:rPr lang="cs-CZ" sz="900" dirty="0" smtClean="0"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cs-CZ" sz="900" dirty="0">
                    <a:latin typeface="Tahoma" pitchFamily="34" charset="0"/>
                    <a:cs typeface="Tahoma" pitchFamily="34" charset="0"/>
                  </a:rPr>
                  <a:t>vzniká působením tíhového pole Země na dané </a:t>
                </a:r>
                <a:r>
                  <a:rPr lang="cs-CZ" sz="900" dirty="0" smtClean="0">
                    <a:latin typeface="Tahoma" pitchFamily="34" charset="0"/>
                    <a:cs typeface="Tahoma" pitchFamily="34" charset="0"/>
                  </a:rPr>
                  <a:t>těleso. Tíha </a:t>
                </a:r>
                <a:r>
                  <a:rPr lang="cs-CZ" sz="900" dirty="0">
                    <a:latin typeface="Tahoma" pitchFamily="34" charset="0"/>
                    <a:cs typeface="Tahoma" pitchFamily="34" charset="0"/>
                  </a:rPr>
                  <a:t>tělesa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sz="900" i="1">
                            <a:latin typeface="Cambria Math"/>
                          </a:rPr>
                        </m:ctrlPr>
                      </m:accPr>
                      <m:e>
                        <m:r>
                          <a:rPr lang="cs-CZ" sz="900" b="0" i="1" smtClean="0">
                            <a:latin typeface="Cambria Math"/>
                          </a:rPr>
                          <m:t>𝐺</m:t>
                        </m:r>
                      </m:e>
                    </m:acc>
                  </m:oMath>
                </a14:m>
                <a:r>
                  <a:rPr lang="cs-CZ" sz="900" dirty="0" smtClean="0">
                    <a:latin typeface="Tahoma" pitchFamily="34" charset="0"/>
                    <a:cs typeface="Tahoma" pitchFamily="34" charset="0"/>
                  </a:rPr>
                  <a:t> </a:t>
                </a:r>
                <a:r>
                  <a:rPr lang="cs-CZ" sz="900" dirty="0">
                    <a:latin typeface="Tahoma" pitchFamily="34" charset="0"/>
                    <a:cs typeface="Tahoma" pitchFamily="34" charset="0"/>
                  </a:rPr>
                  <a:t>se projevuje jako tlaková síla působící na vodorovnou podložku nebo jako tahová síla napínající závěs a je vyvolána tíhovou silou.</a:t>
                </a:r>
                <a:r>
                  <a:rPr lang="cs-CZ" sz="900" dirty="0">
                    <a:latin typeface="Arial" pitchFamily="34" charset="0"/>
                    <a:cs typeface="Arial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6" name="Obdélník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9986" y="6123134"/>
                <a:ext cx="3502503" cy="69288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Citace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17806" y="1313765"/>
            <a:ext cx="8229600" cy="209955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400" b="1" dirty="0" smtClean="0"/>
              <a:t>Obr. 1 </a:t>
            </a:r>
            <a:r>
              <a:rPr lang="cs-CZ" sz="1400" dirty="0"/>
              <a:t>WIKIIMAGES. </a:t>
            </a:r>
            <a:r>
              <a:rPr lang="cs-CZ" sz="1400" i="1" dirty="0"/>
              <a:t>Země, Modrá Planeta, Glóbus, Měsíc - Volně dostupný obrázek </a:t>
            </a:r>
            <a:r>
              <a:rPr lang="cs-CZ" sz="1400" i="1" dirty="0" smtClean="0"/>
              <a:t>– 11007</a:t>
            </a:r>
            <a:r>
              <a:rPr lang="cs-CZ" sz="1400" dirty="0" smtClean="0"/>
              <a:t>[online</a:t>
            </a:r>
            <a:r>
              <a:rPr lang="cs-CZ" sz="1400" dirty="0"/>
              <a:t>]. [cit. </a:t>
            </a:r>
            <a:r>
              <a:rPr lang="cs-CZ" sz="1400" dirty="0" smtClean="0"/>
              <a:t>27.12.2012]. </a:t>
            </a:r>
            <a:r>
              <a:rPr lang="cs-CZ" sz="1400" dirty="0"/>
              <a:t>Dostupný na WWW: </a:t>
            </a:r>
            <a:r>
              <a:rPr lang="cs-CZ" sz="1400" dirty="0">
                <a:hlinkClick r:id="rId2"/>
              </a:rPr>
              <a:t>http://pixabay.com/cs/zem%C4%9B-modr%C3%A1-planeta-gl%C3%B3bus-m%C4%9Bs%C3%ADc-11007</a:t>
            </a:r>
            <a:r>
              <a:rPr lang="cs-CZ" sz="1400" dirty="0" smtClean="0">
                <a:hlinkClick r:id="rId2"/>
              </a:rPr>
              <a:t>/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b="1" dirty="0"/>
              <a:t>Obr. 2</a:t>
            </a:r>
            <a:r>
              <a:rPr lang="cs-CZ" sz="1400" b="1" dirty="0" smtClean="0"/>
              <a:t> </a:t>
            </a:r>
            <a:r>
              <a:rPr lang="cs-CZ" sz="1400" dirty="0" smtClean="0"/>
              <a:t>MESSERWOLAND</a:t>
            </a:r>
            <a:r>
              <a:rPr lang="cs-CZ" sz="1400" dirty="0"/>
              <a:t>. </a:t>
            </a:r>
            <a:r>
              <a:rPr lang="cs-CZ" sz="1400" i="1" dirty="0" err="1"/>
              <a:t>Soubor:Pływy</a:t>
            </a:r>
            <a:r>
              <a:rPr lang="cs-CZ" sz="1400" i="1" dirty="0"/>
              <a:t> </a:t>
            </a:r>
            <a:r>
              <a:rPr lang="cs-CZ" sz="1400" i="1" dirty="0" err="1"/>
              <a:t>morskie.svg</a:t>
            </a:r>
            <a:r>
              <a:rPr lang="cs-CZ" sz="1400" i="1" dirty="0"/>
              <a:t> – Wikipedie</a:t>
            </a:r>
            <a:r>
              <a:rPr lang="cs-CZ" sz="1400" dirty="0"/>
              <a:t> [online]. [cit. 27.12.2012</a:t>
            </a:r>
            <a:r>
              <a:rPr lang="cs-CZ" sz="1400" dirty="0" smtClean="0"/>
              <a:t>]. </a:t>
            </a:r>
            <a:r>
              <a:rPr lang="cs-CZ" sz="1400" dirty="0"/>
              <a:t>Dostupný na WWW: </a:t>
            </a:r>
            <a:r>
              <a:rPr lang="cs-CZ" sz="1400" dirty="0">
                <a:hlinkClick r:id="rId3"/>
              </a:rPr>
              <a:t>http://</a:t>
            </a:r>
            <a:r>
              <a:rPr lang="cs-CZ" sz="1400" dirty="0" smtClean="0">
                <a:hlinkClick r:id="rId3"/>
              </a:rPr>
              <a:t>cs.wikipedia.org/wiki/Soubor:P%C5%82ywy_morskie.svg</a:t>
            </a:r>
            <a:r>
              <a:rPr lang="cs-CZ" sz="1400" dirty="0" smtClean="0"/>
              <a:t> </a:t>
            </a:r>
          </a:p>
          <a:p>
            <a:pPr marL="0" indent="0">
              <a:buNone/>
            </a:pPr>
            <a:r>
              <a:rPr lang="cs-CZ" sz="1400" b="1" dirty="0"/>
              <a:t>Obr. </a:t>
            </a:r>
            <a:r>
              <a:rPr lang="cs-CZ" sz="1400" b="1" dirty="0" smtClean="0"/>
              <a:t>4 </a:t>
            </a:r>
            <a:r>
              <a:rPr lang="cs-CZ" sz="1400" dirty="0"/>
              <a:t>OMNIDOOM 999. </a:t>
            </a:r>
            <a:r>
              <a:rPr lang="cs-CZ" sz="1400" i="1" dirty="0"/>
              <a:t>File:Sonnensystem Navigationsleiste.png - </a:t>
            </a:r>
            <a:r>
              <a:rPr lang="cs-CZ" sz="1400" i="1" dirty="0" err="1"/>
              <a:t>Wikimedia</a:t>
            </a:r>
            <a:r>
              <a:rPr lang="cs-CZ" sz="1400" i="1" dirty="0"/>
              <a:t> </a:t>
            </a:r>
            <a:r>
              <a:rPr lang="cs-CZ" sz="1400" i="1" dirty="0" err="1"/>
              <a:t>Commons</a:t>
            </a:r>
            <a:r>
              <a:rPr lang="cs-CZ" sz="1400" dirty="0"/>
              <a:t>[online]. [cit. 27.12.2012</a:t>
            </a:r>
            <a:r>
              <a:rPr lang="cs-CZ" sz="1400" dirty="0" smtClean="0"/>
              <a:t>]. </a:t>
            </a:r>
            <a:r>
              <a:rPr lang="cs-CZ" sz="1400" dirty="0"/>
              <a:t>Dostupný na WWW: </a:t>
            </a:r>
            <a:r>
              <a:rPr lang="cs-CZ" sz="1400" dirty="0">
                <a:hlinkClick r:id="rId4"/>
              </a:rPr>
              <a:t>http://</a:t>
            </a:r>
            <a:r>
              <a:rPr lang="cs-CZ" sz="1400" dirty="0" smtClean="0">
                <a:hlinkClick r:id="rId4"/>
              </a:rPr>
              <a:t>commons.wikimedia.org/wiki/File:Sonnensystem_Navigationsleiste.png</a:t>
            </a:r>
            <a:endParaRPr lang="cs-CZ" sz="1400" dirty="0" smtClean="0"/>
          </a:p>
          <a:p>
            <a:pPr marL="0" indent="0">
              <a:buNone/>
            </a:pPr>
            <a:r>
              <a:rPr lang="cs-CZ" sz="1400" b="1" dirty="0" smtClean="0"/>
              <a:t>Obr</a:t>
            </a:r>
            <a:r>
              <a:rPr lang="cs-CZ" sz="1400" b="1" dirty="0"/>
              <a:t>. </a:t>
            </a:r>
            <a:r>
              <a:rPr lang="cs-CZ" sz="1400" b="1" dirty="0" smtClean="0"/>
              <a:t>3, 5, 6 </a:t>
            </a:r>
            <a:r>
              <a:rPr lang="cs-CZ" sz="1400" dirty="0" smtClean="0"/>
              <a:t>Archiv autora.</a:t>
            </a:r>
          </a:p>
        </p:txBody>
      </p:sp>
      <p:sp>
        <p:nvSpPr>
          <p:cNvPr id="4" name="Obdélník 3"/>
          <p:cNvSpPr/>
          <p:nvPr/>
        </p:nvSpPr>
        <p:spPr>
          <a:xfrm>
            <a:off x="417806" y="4763468"/>
            <a:ext cx="823591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KOLEKTIV </a:t>
            </a:r>
            <a:r>
              <a:rPr lang="cs-CZ" sz="1400" dirty="0"/>
              <a:t>KATEDRY FYZIKY VŠZ V PRAZE. </a:t>
            </a:r>
            <a:r>
              <a:rPr lang="cs-CZ" sz="1400" i="1" dirty="0"/>
              <a:t>Fyzika</a:t>
            </a:r>
            <a:r>
              <a:rPr lang="cs-CZ" sz="1400" dirty="0"/>
              <a:t>. Praha: Státní pedagogické nakladatelství n. p., 1964, 521 s. Učební texty vysokých škol: Fakulta mechanizace, 1043-3551</a:t>
            </a:r>
            <a:r>
              <a:rPr lang="cs-CZ" sz="1400" dirty="0" smtClean="0"/>
              <a:t>.</a:t>
            </a:r>
          </a:p>
          <a:p>
            <a:endParaRPr lang="cs-CZ" sz="1400" dirty="0"/>
          </a:p>
          <a:p>
            <a:r>
              <a:rPr lang="cs-CZ" sz="1400" dirty="0"/>
              <a:t>ŘEŠÁTKO, Miloš, Jaroslav PITNER a Ivo VOLF. </a:t>
            </a:r>
            <a:r>
              <a:rPr lang="cs-CZ" sz="1400" i="1" dirty="0"/>
              <a:t>Fyzika pro SOU: A. 1. díl</a:t>
            </a:r>
            <a:r>
              <a:rPr lang="cs-CZ" sz="1400" dirty="0"/>
              <a:t>. Praha: SPN, n. p., 1986, 222 s. Učebnice pro střední školy.</a:t>
            </a:r>
          </a:p>
          <a:p>
            <a:endParaRPr lang="cs-CZ" sz="1400" dirty="0"/>
          </a:p>
          <a:p>
            <a:r>
              <a:rPr lang="en-US" sz="1400" dirty="0" smtClean="0"/>
              <a:t>Wikipedia</a:t>
            </a:r>
            <a:r>
              <a:rPr lang="en-US" sz="1400" dirty="0"/>
              <a:t>: the free encyclopedia [online]. San Francisco (CA): Wikimedia Foundation, </a:t>
            </a:r>
            <a:r>
              <a:rPr lang="en-US" sz="1400" dirty="0" smtClean="0"/>
              <a:t>2001-201</a:t>
            </a:r>
            <a:r>
              <a:rPr lang="cs-CZ" sz="1400" dirty="0" smtClean="0"/>
              <a:t>2</a:t>
            </a:r>
            <a:r>
              <a:rPr lang="en-US" sz="1400" dirty="0"/>
              <a:t> [cit. </a:t>
            </a:r>
            <a:r>
              <a:rPr lang="cs-CZ" sz="1400" dirty="0"/>
              <a:t> 27.12.2012</a:t>
            </a:r>
            <a:r>
              <a:rPr lang="en-US" sz="1400" dirty="0" smtClean="0"/>
              <a:t>].</a:t>
            </a:r>
            <a:r>
              <a:rPr lang="en-US" sz="1400" dirty="0"/>
              <a:t> </a:t>
            </a:r>
            <a:r>
              <a:rPr lang="en-US" sz="1400" dirty="0" err="1"/>
              <a:t>Dostupné</a:t>
            </a:r>
            <a:r>
              <a:rPr lang="en-US" sz="1400" dirty="0"/>
              <a:t> z: </a:t>
            </a:r>
            <a:r>
              <a:rPr lang="en-US" sz="1400" dirty="0">
                <a:hlinkClick r:id="rId5"/>
              </a:rPr>
              <a:t>http://en.wikipedia.org/wiki/Main_Page</a:t>
            </a:r>
            <a:endParaRPr lang="cs-CZ" sz="14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24121" y="3683348"/>
            <a:ext cx="8229600" cy="855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kern="0" dirty="0" smtClean="0"/>
              <a:t>Literatura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9455</TotalTime>
  <Words>1220</Words>
  <Application>Microsoft Office PowerPoint</Application>
  <PresentationFormat>Předvádění na obrazovce (4:3)</PresentationFormat>
  <Paragraphs>105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Výchozí návrh</vt:lpstr>
      <vt:lpstr>Prezentace aplikace PowerPoint</vt:lpstr>
      <vt:lpstr>Gravitační pole</vt:lpstr>
      <vt:lpstr>Gravitační pole</vt:lpstr>
      <vt:lpstr>Gravitační zákon</vt:lpstr>
      <vt:lpstr>Odvození jednotky gravitační konstanty</vt:lpstr>
      <vt:lpstr>Gravitační síly působící na Zemi</vt:lpstr>
      <vt:lpstr>Gravitační, tíhové pole a tíha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zchalupsky</cp:lastModifiedBy>
  <cp:revision>366</cp:revision>
  <dcterms:created xsi:type="dcterms:W3CDTF">2013-03-27T07:54:35Z</dcterms:created>
  <dcterms:modified xsi:type="dcterms:W3CDTF">2013-08-20T17:21:01Z</dcterms:modified>
</cp:coreProperties>
</file>