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62" r:id="rId5"/>
    <p:sldId id="259" r:id="rId6"/>
    <p:sldId id="275" r:id="rId7"/>
    <p:sldId id="258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330.png"/><Relationship Id="rId3" Type="http://schemas.openxmlformats.org/officeDocument/2006/relationships/image" Target="../media/image230.png"/><Relationship Id="rId7" Type="http://schemas.openxmlformats.org/officeDocument/2006/relationships/image" Target="../media/image34.png"/><Relationship Id="rId12" Type="http://schemas.openxmlformats.org/officeDocument/2006/relationships/image" Target="../media/image32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310.png"/><Relationship Id="rId5" Type="http://schemas.openxmlformats.org/officeDocument/2006/relationships/image" Target="../media/image250.png"/><Relationship Id="rId10" Type="http://schemas.openxmlformats.org/officeDocument/2006/relationships/image" Target="../media/image300.png"/><Relationship Id="rId4" Type="http://schemas.openxmlformats.org/officeDocument/2006/relationships/image" Target="../media/image240.png"/><Relationship Id="rId9" Type="http://schemas.openxmlformats.org/officeDocument/2006/relationships/image" Target="../media/image290.png"/><Relationship Id="rId14" Type="http://schemas.openxmlformats.org/officeDocument/2006/relationships/image" Target="../media/image3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%C5%82ywy_morskie.svg" TargetMode="External"/><Relationship Id="rId2" Type="http://schemas.openxmlformats.org/officeDocument/2006/relationships/hyperlink" Target="http://pixabay.com/cs/zem%C4%9B-modr%C3%A1-planeta-gl%C3%B3bus-m%C4%9Bs%C3%ADc-11007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in_Page" TargetMode="External"/><Relationship Id="rId4" Type="http://schemas.openxmlformats.org/officeDocument/2006/relationships/hyperlink" Target="http://commons.wikimedia.org/wiki/File:Sonnensystem_Navigationsleist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7. 12. 2012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VY_32_INOVACE_20_FY_B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Gravitační pole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Charakteristika gravitačního pole a jeho známé účinky.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Gravitační zákon a jeho matematická formulace, definice rozměrů a odvození jednotky gravitační konstanty.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Gravitační síly působící na Zemi vyvolané Sluncem a Měsícem.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Souvislosti mezi gravitačním, tíhovým polem a tíhou.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2ebb2db5031b4d1eb256/1373528690/earth-11007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819" y="-855907"/>
            <a:ext cx="7472362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59" y="-20089"/>
            <a:ext cx="6403975" cy="147002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solidFill>
                  <a:schemeClr val="bg1"/>
                </a:solidFill>
              </a:rPr>
              <a:t>Gravitační pole</a:t>
            </a:r>
            <a:endParaRPr lang="cs-CZ" sz="5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6545" y="1313765"/>
            <a:ext cx="4230469" cy="189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Gravitační pole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Gravitační zákon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Odvození jednotky gravitační konstanty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Gravitační síly působící na Zemi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Gravitační, tíhové pole a </a:t>
            </a:r>
            <a:r>
              <a:rPr lang="cs-CZ" sz="1600" dirty="0" smtClean="0">
                <a:solidFill>
                  <a:schemeClr val="bg1"/>
                </a:solidFill>
              </a:rPr>
              <a:t>tíha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8019972" y="6500602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390281" y="20466"/>
            <a:ext cx="8229600" cy="1143000"/>
          </a:xfrm>
        </p:spPr>
        <p:txBody>
          <a:bodyPr/>
          <a:lstStyle/>
          <a:p>
            <a:r>
              <a:rPr lang="cs-CZ" dirty="0" smtClean="0"/>
              <a:t>Gravitační pole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41530" y="1313765"/>
            <a:ext cx="84791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Země přitahuje všechna tělesa ke svému </a:t>
            </a:r>
            <a:r>
              <a:rPr lang="cs-CZ" dirty="0" smtClean="0"/>
              <a:t>povrchu.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Tuto </a:t>
            </a:r>
            <a:r>
              <a:rPr lang="cs-CZ" dirty="0"/>
              <a:t>vlastnost </a:t>
            </a:r>
            <a:r>
              <a:rPr lang="cs-CZ" dirty="0" smtClean="0"/>
              <a:t>vykazují všechna </a:t>
            </a:r>
            <a:r>
              <a:rPr lang="cs-CZ" dirty="0"/>
              <a:t>hmotná tělesa i ta </a:t>
            </a:r>
            <a:r>
              <a:rPr lang="cs-CZ" dirty="0" smtClean="0"/>
              <a:t>nejmenší.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 okolí každého hmotného tělesa je tzv. gravitační pole.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Gravitační pole zprostředkovává působení hmotných těles „na dálku“.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měření </a:t>
            </a:r>
            <a:r>
              <a:rPr lang="cs-CZ" dirty="0" smtClean="0"/>
              <a:t>velmi malých sil jsou používány </a:t>
            </a:r>
            <a:r>
              <a:rPr lang="cs-CZ" dirty="0"/>
              <a:t>torzní </a:t>
            </a:r>
            <a:r>
              <a:rPr lang="cs-CZ" dirty="0" smtClean="0"/>
              <a:t>váhy.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41530" y="3203975"/>
            <a:ext cx="4725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Nejbližší tělesa, jejichž účinek vliv na Zemi můžeme </a:t>
            </a:r>
            <a:r>
              <a:rPr lang="cs-CZ" dirty="0" smtClean="0"/>
              <a:t>pozorovat, jsou Slunce a Měsíc.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9788" y="4092522"/>
            <a:ext cx="4782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Silové působení Měsíce </a:t>
            </a:r>
            <a:r>
              <a:rPr lang="cs-CZ" sz="1400" dirty="0"/>
              <a:t>a</a:t>
            </a:r>
            <a:r>
              <a:rPr lang="cs-CZ" sz="1400" dirty="0" smtClean="0"/>
              <a:t> Slunce vyvolává mořské slapy – příliv a odliv a slapy v zemské kůře.</a:t>
            </a:r>
          </a:p>
          <a:p>
            <a:r>
              <a:rPr lang="cs-CZ" sz="1400" dirty="0" smtClean="0"/>
              <a:t>Výsledná síla je součtem účinku Měsíce a Slunce.</a:t>
            </a:r>
            <a:endParaRPr lang="cs-CZ" sz="1400" dirty="0"/>
          </a:p>
        </p:txBody>
      </p:sp>
      <p:pic>
        <p:nvPicPr>
          <p:cNvPr id="2050" name="Picture 2" descr="Soubor:Pływy morski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440" y="2933945"/>
            <a:ext cx="3096263" cy="356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38298" y="5319210"/>
            <a:ext cx="49887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 </a:t>
            </a:r>
            <a:r>
              <a:rPr lang="cs-CZ" dirty="0"/>
              <a:t>- Slunce, Země a Měsíc jsou v řadě, </a:t>
            </a:r>
            <a:r>
              <a:rPr lang="cs-CZ" dirty="0" smtClean="0"/>
              <a:t>pozorujeme </a:t>
            </a:r>
            <a:r>
              <a:rPr lang="cs-CZ" b="1" dirty="0" smtClean="0"/>
              <a:t>skočné dmutí</a:t>
            </a:r>
            <a:endParaRPr lang="cs-CZ" dirty="0" smtClean="0"/>
          </a:p>
          <a:p>
            <a:r>
              <a:rPr lang="cs-CZ" dirty="0" smtClean="0"/>
              <a:t>B </a:t>
            </a:r>
            <a:r>
              <a:rPr lang="cs-CZ" dirty="0"/>
              <a:t>- Slunce, Země a Měsíc svírají pravý úhel, </a:t>
            </a:r>
            <a:r>
              <a:rPr lang="cs-CZ" dirty="0" smtClean="0"/>
              <a:t>pozorujeme </a:t>
            </a:r>
            <a:r>
              <a:rPr lang="cs-CZ" b="1" dirty="0" smtClean="0"/>
              <a:t>hluché </a:t>
            </a:r>
            <a:r>
              <a:rPr lang="cs-CZ" b="1" dirty="0"/>
              <a:t>dmutí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3735"/>
          </a:xfrm>
        </p:spPr>
        <p:txBody>
          <a:bodyPr/>
          <a:lstStyle/>
          <a:p>
            <a:r>
              <a:rPr lang="cs-CZ" dirty="0" smtClean="0"/>
              <a:t>Gravitační zákon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4725207" y="1263899"/>
                <a:ext cx="4353091" cy="2098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Dva hmotné body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 smtClean="0"/>
                  <a:t> se vzájemně přitahují </a:t>
                </a:r>
                <a:r>
                  <a:rPr lang="cs-CZ" dirty="0"/>
                  <a:t>stejně </a:t>
                </a:r>
                <a:r>
                  <a:rPr lang="cs-CZ" dirty="0" smtClean="0"/>
                  <a:t>velikými gravitačními silami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i="1" baseline="-25000">
                        <a:latin typeface="Cambria Math"/>
                      </a:rPr>
                      <m:t>𝑔</m:t>
                    </m:r>
                    <m:r>
                      <a:rPr lang="cs-CZ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i="1" baseline="-25000">
                        <a:latin typeface="Cambria Math"/>
                      </a:rPr>
                      <m:t>𝑔</m:t>
                    </m:r>
                  </m:oMath>
                </a14:m>
                <a:r>
                  <a:rPr lang="cs-CZ" dirty="0" smtClean="0"/>
                  <a:t>, opačného směru.</a:t>
                </a:r>
                <a:endParaRPr lang="en-US" dirty="0" smtClean="0"/>
              </a:p>
              <a:p>
                <a:r>
                  <a:rPr lang="cs-CZ" dirty="0" smtClean="0"/>
                  <a:t>Velikost této gravitační síly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i="1" baseline="-25000">
                        <a:latin typeface="Cambria Math"/>
                      </a:rPr>
                      <m:t>𝑔</m:t>
                    </m:r>
                    <m:r>
                      <a:rPr lang="cs-CZ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i="1" baseline="-25000">
                        <a:latin typeface="Cambria Math"/>
                      </a:rPr>
                      <m:t>𝑔</m:t>
                    </m:r>
                    <m:r>
                      <a:rPr lang="cs-CZ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,</a:t>
                </a:r>
              </a:p>
              <a:p>
                <a:r>
                  <a:rPr lang="cs-CZ" dirty="0" smtClean="0"/>
                  <a:t>je </a:t>
                </a:r>
                <a:r>
                  <a:rPr lang="cs-CZ" dirty="0"/>
                  <a:t>přímo úměrná součinu </a:t>
                </a:r>
                <a:r>
                  <a:rPr lang="cs-CZ" dirty="0" smtClean="0"/>
                  <a:t>jejich hmotností </a:t>
                </a:r>
                <a:endParaRPr lang="en-US" dirty="0" smtClean="0"/>
              </a:p>
              <a:p>
                <a:r>
                  <a:rPr lang="cs-CZ" dirty="0" smtClean="0"/>
                  <a:t>a </a:t>
                </a:r>
                <a:r>
                  <a:rPr lang="cs-CZ" dirty="0"/>
                  <a:t>nepřímo úměrná </a:t>
                </a:r>
                <a:r>
                  <a:rPr lang="cs-CZ" dirty="0" smtClean="0"/>
                  <a:t>druhé mocnině </a:t>
                </a:r>
                <a:r>
                  <a:rPr lang="cs-CZ" dirty="0"/>
                  <a:t>jejich </a:t>
                </a:r>
                <a:r>
                  <a:rPr lang="cs-CZ" dirty="0" smtClean="0"/>
                  <a:t>vzdáleností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207" y="1263899"/>
                <a:ext cx="4353091" cy="2098523"/>
              </a:xfrm>
              <a:prstGeom prst="rect">
                <a:avLst/>
              </a:prstGeom>
              <a:blipFill rotWithShape="1">
                <a:blip r:embed="rId2"/>
                <a:stretch>
                  <a:fillRect l="-1120" t="-1449" r="-2381" b="-34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855635" y="3833088"/>
                <a:ext cx="3352584" cy="722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b="0" i="1" baseline="-25000" smtClean="0">
                          <a:latin typeface="Cambria Math"/>
                        </a:rPr>
                        <m:t>𝑔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i="1" baseline="-2500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35" y="3833088"/>
                <a:ext cx="3352584" cy="7224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4890708" y="5327492"/>
            <a:ext cx="3960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Gravitační zákon platí pro dva hmotné body nebo dvě homogenní (stejnorodé) koule. U stejnorodých koulí r vymezuje vzdálenost jejich středů.</a:t>
            </a:r>
            <a:endParaRPr lang="cs-CZ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0" y="1178750"/>
            <a:ext cx="46101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21550" y="5099357"/>
                <a:ext cx="25926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 …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𝑔𝑟𝑎𝑣𝑖𝑡𝑎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č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í 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𝑘𝑜𝑛𝑠𝑡𝑎𝑛𝑡𝑎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50" y="5099357"/>
                <a:ext cx="2592696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/>
          <p:cNvSpPr txBox="1"/>
          <p:nvPr/>
        </p:nvSpPr>
        <p:spPr>
          <a:xfrm>
            <a:off x="699699" y="5595261"/>
            <a:ext cx="4005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Experimentálně zjištěná hodnota má hodnotu: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196625" y="6039290"/>
                <a:ext cx="3011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=6,67∙</m:t>
                      </m:r>
                      <m:sSup>
                        <m:sSup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−11</m:t>
                          </m:r>
                        </m:sup>
                      </m:sSup>
                      <m:sSup>
                        <m:sSup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625" y="6039290"/>
                <a:ext cx="301159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771610" y="3564015"/>
                <a:ext cx="4079539" cy="159960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Dosazením jednotkových hodnot 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=1</m:t>
                      </m:r>
                      <m:r>
                        <a:rPr lang="cs-CZ" sz="1600" b="0" i="1" smtClean="0">
                          <a:latin typeface="Cambria Math"/>
                        </a:rPr>
                        <m:t>𝑘𝑔</m:t>
                      </m:r>
                      <m:r>
                        <a:rPr lang="cs-CZ" sz="16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cs-CZ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600" i="1">
                          <a:latin typeface="Cambria Math"/>
                        </a:rPr>
                        <m:t>=1</m:t>
                      </m:r>
                      <m:r>
                        <a:rPr lang="cs-CZ" sz="1600" i="1">
                          <a:latin typeface="Cambria Math"/>
                        </a:rPr>
                        <m:t>𝑘𝑔</m:t>
                      </m:r>
                      <m:r>
                        <a:rPr lang="cs-CZ" sz="1600" b="0" i="1" smtClean="0">
                          <a:latin typeface="Cambria Math"/>
                        </a:rPr>
                        <m:t>,</m:t>
                      </m:r>
                      <m:r>
                        <a:rPr lang="cs-CZ" sz="1600" b="0" i="1" smtClean="0">
                          <a:latin typeface="Cambria Math"/>
                        </a:rPr>
                        <m:t>𝑟</m:t>
                      </m:r>
                      <m:r>
                        <a:rPr lang="cs-CZ" sz="1600" b="0" i="1" smtClean="0">
                          <a:latin typeface="Cambria Math"/>
                        </a:rPr>
                        <m:t>=1</m:t>
                      </m:r>
                      <m:r>
                        <a:rPr lang="cs-CZ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1600" dirty="0" smtClean="0"/>
              </a:p>
              <a:p>
                <a:r>
                  <a:rPr lang="cs-CZ" sz="1400" dirty="0" smtClean="0"/>
                  <a:t>Zjistíme, že gravitační konstanta </a:t>
                </a:r>
                <a14:m>
                  <m:oMath xmlns:m="http://schemas.openxmlformats.org/officeDocument/2006/math">
                    <m:r>
                      <a:rPr lang="cs-CZ" sz="1400" i="1" smtClean="0">
                        <a:latin typeface="Cambria Math"/>
                        <a:ea typeface="Cambria Math"/>
                      </a:rPr>
                      <m:t>𝜅</m:t>
                    </m:r>
                  </m:oMath>
                </a14:m>
                <a:r>
                  <a:rPr lang="cs-CZ" sz="1400" dirty="0" smtClean="0"/>
                  <a:t> je rovna síle, kterou by homogenní těleso o hmotnosti 1 kg přitahovalo 1 m vzdálené těleso o stejné hmotnosti silou </a:t>
                </a:r>
                <a14:m>
                  <m:oMath xmlns:m="http://schemas.openxmlformats.org/officeDocument/2006/math">
                    <m:r>
                      <a:rPr lang="cs-CZ" sz="1400" i="1" dirty="0">
                        <a:latin typeface="Cambria Math"/>
                        <a:ea typeface="Cambria Math"/>
                      </a:rPr>
                      <m:t>6,67∙</m:t>
                    </m:r>
                    <m:sSup>
                      <m:sSupPr>
                        <m:ctrlPr>
                          <a:rPr lang="cs-CZ" sz="14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−11</m:t>
                        </m:r>
                      </m:sup>
                    </m:sSup>
                    <m:sSup>
                      <m:sSupPr>
                        <m:ctrlPr>
                          <a:rPr lang="cs-CZ" sz="14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𝑘𝑔</m:t>
                        </m:r>
                      </m:e>
                      <m:sup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cs-CZ" sz="14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p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cs-CZ" sz="14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cs-CZ" sz="1400" i="1" dirty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cs-CZ" sz="1400" dirty="0" smtClean="0"/>
                  <a:t>.</a:t>
                </a:r>
                <a:endParaRPr lang="cs-CZ" sz="14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610" y="3564015"/>
                <a:ext cx="4079539" cy="15996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4148752" y="3293985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sz="4000" dirty="0" smtClean="0">
                <a:solidFill>
                  <a:schemeClr val="tx1"/>
                </a:solidFill>
              </a:rPr>
              <a:t>Odvození jednotky gravitační konstanty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276745" y="1583795"/>
                <a:ext cx="4411913" cy="939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b="0" i="1" baseline="-25000" smtClean="0">
                          <a:latin typeface="Cambria Math"/>
                        </a:rPr>
                        <m:t>𝑔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cs-CZ" sz="2400" i="1" baseline="-25000">
                              <a:latin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745" y="1583795"/>
                <a:ext cx="4411913" cy="9397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857865" y="3096452"/>
                <a:ext cx="3249672" cy="898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𝜅</m:t>
                          </m:r>
                        </m:e>
                      </m:d>
                      <m:r>
                        <a:rPr lang="cs-CZ" sz="2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865" y="3096452"/>
                <a:ext cx="3249672" cy="8982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-18510" y="4824935"/>
                <a:ext cx="9046387" cy="898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𝜅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𝑁</m:t>
                          </m:r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𝑁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510" y="4824935"/>
                <a:ext cx="9046387" cy="8982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vá složená závorka 5"/>
          <p:cNvSpPr/>
          <p:nvPr/>
        </p:nvSpPr>
        <p:spPr>
          <a:xfrm rot="16200000">
            <a:off x="7715708" y="4591946"/>
            <a:ext cx="270030" cy="199350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7497325" y="5859270"/>
            <a:ext cx="72008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SI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Gravitační síly působící na Zemi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6534" y="1628800"/>
            <a:ext cx="832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 velkými silami se navzájem přitahují Slunce </a:t>
            </a:r>
            <a:r>
              <a:rPr lang="cs-CZ" dirty="0">
                <a:latin typeface="Arial"/>
                <a:cs typeface="Arial"/>
              </a:rPr>
              <a:t>↔</a:t>
            </a:r>
            <a:r>
              <a:rPr lang="cs-CZ" dirty="0"/>
              <a:t> </a:t>
            </a:r>
            <a:r>
              <a:rPr lang="cs-CZ" dirty="0" smtClean="0"/>
              <a:t>Země a Země </a:t>
            </a:r>
            <a:r>
              <a:rPr lang="cs-CZ" dirty="0" smtClean="0">
                <a:latin typeface="Arial"/>
                <a:cs typeface="Arial"/>
              </a:rPr>
              <a:t>↔</a:t>
            </a:r>
            <a:r>
              <a:rPr lang="cs-CZ" dirty="0" smtClean="0"/>
              <a:t>  Měsíc 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067358" y="2024553"/>
                <a:ext cx="1883401" cy="36933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=6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2024553"/>
                <a:ext cx="188340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067358" y="2363708"/>
                <a:ext cx="2103396" cy="36933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=7,4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2363708"/>
                <a:ext cx="210339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067358" y="2702863"/>
                <a:ext cx="1690847" cy="36933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𝑟</m:t>
                      </m:r>
                      <m:r>
                        <a:rPr lang="cs-CZ" b="0" i="1" smtClean="0">
                          <a:latin typeface="Cambria Math"/>
                        </a:rPr>
                        <m:t>=3,8∙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2702863"/>
                <a:ext cx="169084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067358" y="3350396"/>
                <a:ext cx="1044901" cy="402931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baseline="-25000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</a:rPr>
                        <m:t>=?</m:t>
                      </m:r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3350396"/>
                <a:ext cx="1044901" cy="402931"/>
              </a:xfrm>
              <a:prstGeom prst="rect">
                <a:avLst/>
              </a:prstGeom>
              <a:blipFill rotWithShape="1">
                <a:blip r:embed="rId5"/>
                <a:stretch>
                  <a:fillRect t="-21212" b="-75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76545" y="2024553"/>
                <a:ext cx="1694503" cy="33855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=6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24</m:t>
                          </m:r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𝑘𝑔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2024553"/>
                <a:ext cx="1694503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76545" y="2360839"/>
                <a:ext cx="1678728" cy="33855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=2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30</m:t>
                          </m:r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𝑘𝑔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2360839"/>
                <a:ext cx="1678728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76545" y="2697125"/>
                <a:ext cx="2954399" cy="33855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𝑟</m:t>
                      </m:r>
                      <m:r>
                        <a:rPr lang="cs-CZ" sz="1600" b="0" i="1" smtClean="0">
                          <a:latin typeface="Cambria Math"/>
                        </a:rPr>
                        <m:t>=150∙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𝑘𝑚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=150∙</m:t>
                      </m:r>
                      <m:sSup>
                        <m:sSup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cs-CZ" sz="1600" i="1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2697125"/>
                <a:ext cx="2954399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76545" y="3369696"/>
                <a:ext cx="949619" cy="3684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b="0" i="1" baseline="-25000" smtClean="0">
                          <a:latin typeface="Cambria Math"/>
                        </a:rPr>
                        <m:t>𝑔</m:t>
                      </m:r>
                      <m:r>
                        <a:rPr lang="cs-CZ" sz="1600" b="0" i="1" smtClean="0">
                          <a:latin typeface="Cambria Math"/>
                        </a:rPr>
                        <m:t>=?</m:t>
                      </m:r>
                      <m:r>
                        <a:rPr lang="cs-CZ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3369696"/>
                <a:ext cx="949619" cy="368499"/>
              </a:xfrm>
              <a:prstGeom prst="rect">
                <a:avLst/>
              </a:prstGeom>
              <a:blipFill rotWithShape="1">
                <a:blip r:embed="rId9"/>
                <a:stretch>
                  <a:fillRect t="-13333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476545" y="3753327"/>
                <a:ext cx="1668085" cy="512448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𝑍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3753327"/>
                <a:ext cx="1668085" cy="51244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476545" y="4294272"/>
                <a:ext cx="3580018" cy="62126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r>
                        <a:rPr lang="cs-CZ" sz="1600" i="1" dirty="0">
                          <a:latin typeface="Cambria Math"/>
                          <a:ea typeface="Cambria Math"/>
                        </a:rPr>
                        <m:t>6,67∙</m:t>
                      </m:r>
                      <m:sSup>
                        <m:sSupPr>
                          <m:ctrlPr>
                            <a:rPr lang="cs-CZ" sz="1600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−11</m:t>
                          </m:r>
                        </m:sup>
                      </m:sSup>
                      <m:r>
                        <a:rPr lang="cs-CZ" sz="16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16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latin typeface="Cambria Math"/>
                            </a:rPr>
                            <m:t>6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sup>
                          </m:sSup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i="1">
                              <a:latin typeface="Cambria Math"/>
                            </a:rPr>
                            <m:t>2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30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6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/>
                                    </a:rPr>
                                    <m:t>150∙</m:t>
                                  </m:r>
                                  <m:sSup>
                                    <m:sSupPr>
                                      <m:ctrlP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9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4294272"/>
                <a:ext cx="3580018" cy="6212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76545" y="3033411"/>
                <a:ext cx="2695289" cy="33855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dirty="0" smtClean="0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1600" b="0" i="1" dirty="0" smtClean="0">
                          <a:latin typeface="Cambria Math"/>
                          <a:ea typeface="Cambria Math"/>
                        </a:rPr>
                        <m:t>=6,67∙</m:t>
                      </m:r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−11</m:t>
                          </m:r>
                        </m:sup>
                      </m:sSup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3033411"/>
                <a:ext cx="2695289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476545" y="4944029"/>
                <a:ext cx="3580018" cy="62741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6,67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i="1">
                              <a:latin typeface="Cambria Math"/>
                            </a:rPr>
                            <m:t>6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i="1">
                              <a:latin typeface="Cambria Math"/>
                            </a:rPr>
                            <m:t>2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 dirty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 dirty="0">
                                  <a:latin typeface="Cambria Math"/>
                                  <a:ea typeface="Cambria Math"/>
                                </a:rPr>
                                <m:t>−11</m:t>
                              </m:r>
                            </m:sup>
                          </m:sSup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sup>
                          </m:sSup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30</m:t>
                              </m:r>
                            </m:sup>
                          </m:sSup>
                        </m:num>
                        <m:den>
                          <m:r>
                            <a:rPr lang="cs-CZ" sz="1600" b="0" i="1" smtClean="0">
                              <a:latin typeface="Cambria Math"/>
                            </a:rPr>
                            <m:t>22,</m:t>
                          </m:r>
                          <m:r>
                            <a:rPr lang="cs-CZ" sz="1600" i="1">
                              <a:latin typeface="Cambria Math"/>
                            </a:rPr>
                            <m:t>5∙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21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4944029"/>
                <a:ext cx="3580018" cy="62741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476545" y="5599942"/>
                <a:ext cx="1968744" cy="62741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80,04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43</m:t>
                              </m:r>
                            </m:sup>
                          </m:sSup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22,5</m:t>
                          </m:r>
                          <m:r>
                            <a:rPr lang="cs-CZ" sz="16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21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5599942"/>
                <a:ext cx="1968744" cy="62741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476545" y="6255856"/>
                <a:ext cx="3062185" cy="3684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</a:rPr>
                        <m:t>3,55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22</m:t>
                          </m:r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cs-CZ" sz="1600" i="1">
                          <a:latin typeface="Cambria Math"/>
                        </a:rPr>
                        <m:t>3,</m:t>
                      </m:r>
                      <m:r>
                        <a:rPr lang="cs-CZ" sz="1600" b="0" i="1" smtClean="0">
                          <a:latin typeface="Cambria Math"/>
                        </a:rPr>
                        <m:t>6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22</m:t>
                          </m:r>
                        </m:sup>
                      </m:sSup>
                      <m:r>
                        <a:rPr lang="cs-CZ" sz="1600" i="1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6255856"/>
                <a:ext cx="3062185" cy="368499"/>
              </a:xfrm>
              <a:prstGeom prst="rect">
                <a:avLst/>
              </a:prstGeom>
              <a:blipFill rotWithShape="1">
                <a:blip r:embed="rId15"/>
                <a:stretch>
                  <a:fillRect t="-13115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5067358" y="3834045"/>
                <a:ext cx="1725472" cy="5124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𝑍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3834045"/>
                <a:ext cx="1725472" cy="51244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5067358" y="4355949"/>
                <a:ext cx="3735510" cy="621260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r>
                        <a:rPr lang="cs-CZ" sz="1600" i="1" dirty="0">
                          <a:latin typeface="Cambria Math"/>
                          <a:ea typeface="Cambria Math"/>
                        </a:rPr>
                        <m:t>6,67∙</m:t>
                      </m:r>
                      <m:sSup>
                        <m:sSupPr>
                          <m:ctrlPr>
                            <a:rPr lang="cs-CZ" sz="1600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−11</m:t>
                          </m:r>
                        </m:sup>
                      </m:sSup>
                      <m:r>
                        <a:rPr lang="cs-CZ" sz="16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16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latin typeface="Cambria Math"/>
                            </a:rPr>
                            <m:t>6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sup>
                          </m:sSup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7,4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22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6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3,8</m:t>
                                  </m:r>
                                  <m:r>
                                    <a:rPr lang="cs-CZ" sz="1600" i="1">
                                      <a:latin typeface="Cambria Math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8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4355949"/>
                <a:ext cx="3735510" cy="62126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5067358" y="4986665"/>
                <a:ext cx="3700244" cy="634276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6,67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i="1">
                              <a:latin typeface="Cambria Math"/>
                            </a:rPr>
                            <m:t>6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7,4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 dirty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 dirty="0">
                                  <a:latin typeface="Cambria Math"/>
                                  <a:ea typeface="Cambria Math"/>
                                </a:rPr>
                                <m:t>−11</m:t>
                              </m:r>
                            </m:sup>
                          </m:sSup>
                          <m:r>
                            <a:rPr lang="cs-CZ" sz="1600" i="1" dirty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sup>
                          </m:sSup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22</m:t>
                              </m:r>
                            </m:sup>
                          </m:sSup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,44</m:t>
                          </m:r>
                          <m:r>
                            <a:rPr lang="cs-CZ" sz="16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16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4986665"/>
                <a:ext cx="3700244" cy="63427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5067358" y="5630397"/>
                <a:ext cx="2082557" cy="61600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296,12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35</m:t>
                              </m:r>
                            </m:sup>
                          </m:sSup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14,44</m:t>
                          </m:r>
                          <m:r>
                            <a:rPr lang="cs-CZ" sz="16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16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5630397"/>
                <a:ext cx="2082557" cy="61600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5067358" y="6255856"/>
                <a:ext cx="2788969" cy="36849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i="1" baseline="-25000">
                          <a:latin typeface="Cambria Math"/>
                        </a:rPr>
                        <m:t>𝑔</m:t>
                      </m:r>
                      <m:r>
                        <a:rPr lang="cs-CZ" sz="1600" i="1">
                          <a:latin typeface="Cambria Math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</a:rPr>
                        <m:t>2,1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≈2∙</m:t>
                      </m:r>
                      <m:sSup>
                        <m:sSupPr>
                          <m:ctrlPr>
                            <a:rPr lang="cs-CZ" sz="16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20</m:t>
                          </m:r>
                        </m:sup>
                      </m:sSup>
                      <m:r>
                        <a:rPr lang="cs-CZ" sz="1600" i="1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6255856"/>
                <a:ext cx="2788969" cy="368499"/>
              </a:xfrm>
              <a:prstGeom prst="rect">
                <a:avLst/>
              </a:prstGeom>
              <a:blipFill rotWithShape="1">
                <a:blip r:embed="rId20"/>
                <a:stretch>
                  <a:fillRect t="-13115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067358" y="3042018"/>
                <a:ext cx="2695289" cy="33855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dirty="0" smtClean="0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sz="1600" b="0" i="1" dirty="0" smtClean="0">
                          <a:latin typeface="Cambria Math"/>
                          <a:ea typeface="Cambria Math"/>
                        </a:rPr>
                        <m:t>=6,67∙</m:t>
                      </m:r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−11</m:t>
                          </m:r>
                        </m:sup>
                      </m:sSup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600" b="0" i="1" dirty="0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58" y="3042018"/>
                <a:ext cx="2695289" cy="338554"/>
              </a:xfrm>
              <a:prstGeom prst="rect">
                <a:avLst/>
              </a:prstGeom>
              <a:blipFill rotWithShape="1">
                <a:blip r:embed="rId21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Skupina 35"/>
          <p:cNvGrpSpPr/>
          <p:nvPr/>
        </p:nvGrpSpPr>
        <p:grpSpPr>
          <a:xfrm>
            <a:off x="2081420" y="814890"/>
            <a:ext cx="4695825" cy="723900"/>
            <a:chOff x="2006011" y="684521"/>
            <a:chExt cx="4695825" cy="7239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6011" y="684521"/>
              <a:ext cx="4695825" cy="723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Ovál 34"/>
            <p:cNvSpPr/>
            <p:nvPr/>
          </p:nvSpPr>
          <p:spPr>
            <a:xfrm>
              <a:off x="4726557" y="885229"/>
              <a:ext cx="465976" cy="4659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Ovál 40"/>
            <p:cNvSpPr/>
            <p:nvPr/>
          </p:nvSpPr>
          <p:spPr>
            <a:xfrm>
              <a:off x="3798952" y="998730"/>
              <a:ext cx="232988" cy="2329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9" name="Přímá spojnice 38"/>
          <p:cNvCxnSpPr/>
          <p:nvPr/>
        </p:nvCxnSpPr>
        <p:spPr>
          <a:xfrm>
            <a:off x="386534" y="3738195"/>
            <a:ext cx="8425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758205" y="1292569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4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0" y="1043735"/>
            <a:ext cx="34575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630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Gravitační, tíhové pole a tíha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481452" y="1043735"/>
                <a:ext cx="5662548" cy="33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i="1" dirty="0" smtClean="0"/>
                  <a:t>Gravitační síla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sz="1400" b="0" i="1" baseline="-25000" smtClean="0">
                        <a:latin typeface="Cambria Math"/>
                      </a:rPr>
                      <m:t>𝑔</m:t>
                    </m:r>
                    <m:r>
                      <a:rPr lang="cs-CZ" sz="1400" b="0" i="1" baseline="-2500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 smtClean="0"/>
                  <a:t>uděluje hmotnému bodu </a:t>
                </a:r>
                <a:r>
                  <a:rPr lang="cs-CZ" sz="1400" b="1" i="1" dirty="0" smtClean="0"/>
                  <a:t>gravitační zrychlení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sz="1400" i="1" baseline="-25000">
                        <a:latin typeface="Cambria Math"/>
                      </a:rPr>
                      <m:t>𝑔</m:t>
                    </m:r>
                    <m:r>
                      <m:rPr>
                        <m:nor/>
                      </m:rPr>
                      <a:rPr lang="cs-CZ" sz="1400" dirty="0" smtClean="0"/>
                      <m:t>.</m:t>
                    </m:r>
                  </m:oMath>
                </a14:m>
                <a:endParaRPr lang="cs-CZ" sz="1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452" y="1043735"/>
                <a:ext cx="5662548" cy="333938"/>
              </a:xfrm>
              <a:prstGeom prst="rect">
                <a:avLst/>
              </a:prstGeom>
              <a:blipFill rotWithShape="1">
                <a:blip r:embed="rId3"/>
                <a:stretch>
                  <a:fillRect l="-215" t="-9091" b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louk 3"/>
          <p:cNvSpPr/>
          <p:nvPr/>
        </p:nvSpPr>
        <p:spPr>
          <a:xfrm flipV="1">
            <a:off x="1376645" y="1892664"/>
            <a:ext cx="653559" cy="315035"/>
          </a:xfrm>
          <a:prstGeom prst="arc">
            <a:avLst>
              <a:gd name="adj1" fmla="val 8443876"/>
              <a:gd name="adj2" fmla="val 2232839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499222" y="1377673"/>
                <a:ext cx="5644778" cy="549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Rotace země působí na hmotný bod </a:t>
                </a:r>
                <a:r>
                  <a:rPr lang="cs-CZ" sz="1400" b="1" i="1" dirty="0" smtClean="0"/>
                  <a:t>odstředivou silou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sz="1400" b="0" i="1" baseline="-25000" smtClean="0">
                        <a:latin typeface="Cambria Math"/>
                      </a:rPr>
                      <m:t>𝑜</m:t>
                    </m:r>
                    <m:r>
                      <a:rPr lang="cs-CZ" sz="1400" b="0" i="1" baseline="-2500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 smtClean="0"/>
                  <a:t> a uděluje hmotnému bodu </a:t>
                </a:r>
                <a:r>
                  <a:rPr lang="cs-CZ" sz="1400" b="1" i="1" dirty="0" smtClean="0"/>
                  <a:t>odstředivé zrychlení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sz="1400" b="0" i="1" baseline="-25000" smtClean="0">
                        <a:latin typeface="Cambria Math"/>
                      </a:rPr>
                      <m:t>𝑜</m:t>
                    </m:r>
                    <m:r>
                      <m:rPr>
                        <m:nor/>
                      </m:rPr>
                      <a:rPr lang="cs-CZ" sz="1400" dirty="0"/>
                      <m:t>.</m:t>
                    </m:r>
                  </m:oMath>
                </a14:m>
                <a:endParaRPr lang="cs-CZ" sz="1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22" y="1377673"/>
                <a:ext cx="5644778" cy="549381"/>
              </a:xfrm>
              <a:prstGeom prst="rect">
                <a:avLst/>
              </a:prstGeom>
              <a:blipFill rotWithShape="1">
                <a:blip r:embed="rId4"/>
                <a:stretch>
                  <a:fillRect l="-216" t="-5556" r="-108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481450" y="2050181"/>
                <a:ext cx="5501039" cy="100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i="1" dirty="0" smtClean="0"/>
                  <a:t>Tíhová síla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sz="1400" b="0" i="1" baseline="-25000" smtClean="0">
                        <a:latin typeface="Cambria Math"/>
                      </a:rPr>
                      <m:t>𝐺</m:t>
                    </m:r>
                  </m:oMath>
                </a14:m>
                <a:r>
                  <a:rPr lang="cs-CZ" sz="1400" dirty="0" smtClean="0"/>
                  <a:t>, která je výslednicí </a:t>
                </a:r>
                <a:r>
                  <a:rPr lang="cs-CZ" sz="1400" b="1" i="1" dirty="0" smtClean="0"/>
                  <a:t>gravitační síly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sz="1400" i="1" baseline="-25000">
                        <a:latin typeface="Cambria Math"/>
                      </a:rPr>
                      <m:t>𝑔</m:t>
                    </m:r>
                    <m:r>
                      <a:rPr lang="cs-CZ" sz="1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 smtClean="0"/>
                  <a:t> a </a:t>
                </a:r>
                <a:r>
                  <a:rPr lang="cs-CZ" sz="1400" b="1" i="1" dirty="0" smtClean="0"/>
                  <a:t>odstředivé síly</a:t>
                </a:r>
                <a:r>
                  <a:rPr lang="cs-CZ" sz="1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sz="1400" b="0" i="1" baseline="-25000" smtClean="0">
                        <a:latin typeface="Cambria Math"/>
                      </a:rPr>
                      <m:t>𝑜</m:t>
                    </m:r>
                    <m:r>
                      <a:rPr lang="cs-CZ" sz="1400" b="0" i="1" baseline="-2500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 smtClean="0"/>
                  <a:t> nepůsobí na hmotný bod již směrem do středu Země, ale je vlivem odstředivé síly odkloněna. Hmotnému bodu uděluje </a:t>
                </a:r>
                <a:r>
                  <a:rPr lang="cs-CZ" sz="1400" b="1" i="1" dirty="0" smtClean="0"/>
                  <a:t>tíhové zrychlení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𝑔</m:t>
                        </m:r>
                      </m:e>
                    </m:acc>
                    <m:r>
                      <m:rPr>
                        <m:nor/>
                      </m:rPr>
                      <a:rPr lang="cs-CZ" sz="1400" dirty="0"/>
                      <m:t>.</m:t>
                    </m:r>
                  </m:oMath>
                </a14:m>
                <a:endParaRPr lang="cs-CZ" sz="1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450" y="2050181"/>
                <a:ext cx="5501039" cy="1006429"/>
              </a:xfrm>
              <a:prstGeom prst="rect">
                <a:avLst/>
              </a:prstGeom>
              <a:blipFill rotWithShape="1">
                <a:blip r:embed="rId5"/>
                <a:stretch>
                  <a:fillRect l="-221" t="-3030" r="-332" b="-54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490233" y="3169644"/>
                <a:ext cx="52307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i="1" dirty="0" smtClean="0"/>
                  <a:t>Tíhové zrychlení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i="1"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cs-CZ" sz="1400" dirty="0" smtClean="0"/>
                  <a:t> získáme také jako výslednicí </a:t>
                </a:r>
                <a:r>
                  <a:rPr lang="cs-CZ" sz="1400" b="1" i="1" dirty="0" smtClean="0"/>
                  <a:t>gravitačního </a:t>
                </a:r>
              </a:p>
              <a:p>
                <a:r>
                  <a:rPr lang="cs-CZ" sz="1400" b="1" i="1" dirty="0" smtClean="0"/>
                  <a:t>zrychlení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sz="1400" i="1" baseline="-25000">
                        <a:latin typeface="Cambria Math"/>
                      </a:rPr>
                      <m:t>𝑔</m:t>
                    </m:r>
                  </m:oMath>
                </a14:m>
                <a:r>
                  <a:rPr lang="cs-CZ" sz="1400" dirty="0" smtClean="0"/>
                  <a:t> a </a:t>
                </a:r>
                <a:r>
                  <a:rPr lang="cs-CZ" sz="1400" b="1" i="1" dirty="0" smtClean="0"/>
                  <a:t>odstředivého zrychlení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4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sz="1400" i="1" baseline="-25000">
                        <a:latin typeface="Cambria Math"/>
                      </a:rPr>
                      <m:t>𝑜</m:t>
                    </m:r>
                    <m:r>
                      <m:rPr>
                        <m:nor/>
                      </m:rPr>
                      <a:rPr lang="cs-CZ" sz="1400" dirty="0"/>
                      <m:t>.</m:t>
                    </m:r>
                  </m:oMath>
                </a14:m>
                <a:endParaRPr lang="cs-CZ" sz="1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233" y="3169644"/>
                <a:ext cx="5230791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350" t="-5814" b="-104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556" y="3696459"/>
            <a:ext cx="2363544" cy="30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04352" y="5425235"/>
                <a:ext cx="1503745" cy="4029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b="0" i="1" baseline="-25000" smtClean="0">
                        <a:latin typeface="Cambria Math"/>
                      </a:rPr>
                      <m:t>𝐺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i="1" baseline="-25000">
                        <a:latin typeface="Cambria Math"/>
                      </a:rPr>
                      <m:t>𝑔</m:t>
                    </m:r>
                    <m:r>
                      <a:rPr lang="cs-CZ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i="1" baseline="-25000">
                        <a:latin typeface="Cambria Math"/>
                      </a:rPr>
                      <m:t>𝑜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52" y="5425235"/>
                <a:ext cx="1503745" cy="4029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683956" y="6123134"/>
                <a:ext cx="1359924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𝑔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 baseline="-25000">
                        <a:latin typeface="Cambria Math"/>
                      </a:rPr>
                      <m:t>𝑔</m:t>
                    </m:r>
                    <m:r>
                      <a:rPr lang="cs-CZ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i="1" baseline="-25000" smtClean="0">
                        <a:latin typeface="Cambria Math"/>
                      </a:rPr>
                      <m:t>𝑜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956" y="6123134"/>
                <a:ext cx="135992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469363" y="3917889"/>
                <a:ext cx="1847942" cy="564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i="1" baseline="-25000">
                          <a:latin typeface="Cambria Math"/>
                        </a:rPr>
                        <m:t>𝑔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𝜅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363" y="3917889"/>
                <a:ext cx="1847942" cy="5648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7542330" y="3917889"/>
                <a:ext cx="1389483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i="1" baseline="-25000">
                          <a:latin typeface="Cambria Math"/>
                        </a:rPr>
                        <m:t>𝑔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cs-CZ" i="1" baseline="-2500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330" y="3917889"/>
                <a:ext cx="1389483" cy="402931"/>
              </a:xfrm>
              <a:prstGeom prst="rect">
                <a:avLst/>
              </a:prstGeom>
              <a:blipFill rotWithShape="1">
                <a:blip r:embed="rId11"/>
                <a:stretch>
                  <a:fillRect t="-21212" r="-10526" b="-75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ravá složená závorka 10"/>
          <p:cNvSpPr/>
          <p:nvPr/>
        </p:nvSpPr>
        <p:spPr>
          <a:xfrm rot="5400000">
            <a:off x="7029052" y="3136980"/>
            <a:ext cx="315037" cy="306890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5724400" y="4817989"/>
                <a:ext cx="1015361" cy="680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cs-CZ" i="1" baseline="-25000" dirty="0" smtClean="0">
                          <a:latin typeface="Cambria Math"/>
                        </a:rPr>
                        <m:t>𝑔</m:t>
                      </m:r>
                      <m:r>
                        <a:rPr lang="cs-CZ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cs-CZ" i="1" baseline="-2500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400" y="4817989"/>
                <a:ext cx="1015361" cy="6807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7560704" y="4875922"/>
                <a:ext cx="1286771" cy="564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cs-CZ" i="1" baseline="-25000" dirty="0" smtClean="0">
                          <a:latin typeface="Cambria Math"/>
                        </a:rPr>
                        <m:t>𝑔</m:t>
                      </m:r>
                      <m:r>
                        <a:rPr lang="cs-CZ" i="1" dirty="0" smtClean="0">
                          <a:latin typeface="Cambria Math"/>
                        </a:rPr>
                        <m:t>=</m:t>
                      </m:r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𝜅</m:t>
                      </m:r>
                      <m:f>
                        <m:fPr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dirty="0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704" y="4875922"/>
                <a:ext cx="1286771" cy="56489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Šipka doprava 11"/>
          <p:cNvSpPr/>
          <p:nvPr/>
        </p:nvSpPr>
        <p:spPr>
          <a:xfrm>
            <a:off x="6948702" y="5074382"/>
            <a:ext cx="495055" cy="222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481956" y="5439357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52020" y="6369355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6</a:t>
            </a:r>
            <a:endParaRPr lang="cs-CZ" sz="1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679926" y="5830379"/>
            <a:ext cx="3274756" cy="2539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smtClean="0"/>
              <a:t>V souvislosti s tíhovou silou mluvíme o tíhovém poli.                                   </a:t>
            </a:r>
            <a:endParaRPr lang="cs-CZ" sz="105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442446" y="5499230"/>
            <a:ext cx="3653543" cy="2539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smtClean="0"/>
              <a:t>V souvislosti s gravitační silou mluvíme o gravitačním poli.                                   </a:t>
            </a:r>
            <a:endParaRPr lang="cs-CZ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5479986" y="6123134"/>
                <a:ext cx="3502503" cy="69288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algn="just"/>
                <a:r>
                  <a:rPr lang="cs-CZ" sz="900" dirty="0" smtClean="0">
                    <a:latin typeface="Tahoma" pitchFamily="34" charset="0"/>
                    <a:cs typeface="Tahoma" pitchFamily="34" charset="0"/>
                  </a:rPr>
                  <a:t>Tíhová síla</a:t>
                </a:r>
                <a:r>
                  <a:rPr lang="cs-CZ" sz="900" dirty="0">
                    <a:latin typeface="Tahoma" pitchFamily="34" charset="0"/>
                    <a:cs typeface="Tahoma" pitchFamily="34" charset="0"/>
                  </a:rPr>
                  <a:t>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9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900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sz="900" i="1" baseline="-25000">
                        <a:latin typeface="Cambria Math"/>
                      </a:rPr>
                      <m:t>𝑔</m:t>
                    </m:r>
                  </m:oMath>
                </a14:m>
                <a:r>
                  <a:rPr lang="cs-CZ" sz="9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cs-CZ" sz="900" dirty="0">
                    <a:latin typeface="Tahoma" pitchFamily="34" charset="0"/>
                    <a:cs typeface="Tahoma" pitchFamily="34" charset="0"/>
                  </a:rPr>
                  <a:t>vzniká působením tíhového pole Země na dané </a:t>
                </a:r>
                <a:r>
                  <a:rPr lang="cs-CZ" sz="900" dirty="0" smtClean="0">
                    <a:latin typeface="Tahoma" pitchFamily="34" charset="0"/>
                    <a:cs typeface="Tahoma" pitchFamily="34" charset="0"/>
                  </a:rPr>
                  <a:t>těleso. Tíha </a:t>
                </a:r>
                <a:r>
                  <a:rPr lang="cs-CZ" sz="900" dirty="0">
                    <a:latin typeface="Tahoma" pitchFamily="34" charset="0"/>
                    <a:cs typeface="Tahoma" pitchFamily="34" charset="0"/>
                  </a:rPr>
                  <a:t>tělesa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9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900" b="0" i="1" smtClean="0">
                            <a:latin typeface="Cambria Math"/>
                          </a:rPr>
                          <m:t>𝐺</m:t>
                        </m:r>
                      </m:e>
                    </m:acc>
                  </m:oMath>
                </a14:m>
                <a:r>
                  <a:rPr lang="cs-CZ" sz="9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cs-CZ" sz="900" dirty="0">
                    <a:latin typeface="Tahoma" pitchFamily="34" charset="0"/>
                    <a:cs typeface="Tahoma" pitchFamily="34" charset="0"/>
                  </a:rPr>
                  <a:t>se projevuje jako tlaková síla působící na vodorovnou podložku nebo jako tahová síla napínající závěs a je vyvolána tíhovou silou.</a:t>
                </a:r>
                <a:r>
                  <a:rPr lang="cs-CZ" sz="9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986" y="6123134"/>
                <a:ext cx="3502503" cy="69288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17806" y="1313765"/>
            <a:ext cx="8229600" cy="209955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WIKIIMAGES. </a:t>
            </a:r>
            <a:r>
              <a:rPr lang="cs-CZ" sz="1400" i="1" dirty="0"/>
              <a:t>Země, Modrá Planeta, Glóbus, Měsíc - Volně dostupný obrázek </a:t>
            </a:r>
            <a:r>
              <a:rPr lang="cs-CZ" sz="1400" i="1" dirty="0" smtClean="0"/>
              <a:t>– 11007</a:t>
            </a:r>
            <a:r>
              <a:rPr lang="cs-CZ" sz="1400" dirty="0" smtClean="0"/>
              <a:t>[online</a:t>
            </a:r>
            <a:r>
              <a:rPr lang="cs-CZ" sz="1400" dirty="0"/>
              <a:t>]. [cit. </a:t>
            </a:r>
            <a:r>
              <a:rPr lang="cs-CZ" sz="1400" dirty="0" smtClean="0"/>
              <a:t>27.12.2012].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http://pixabay.com/cs/zem%C4%9B-modr%C3%A1-planeta-gl%C3%B3bus-m%C4%9Bs%C3%ADc-11007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b="1" dirty="0"/>
              <a:t>Obr. 2</a:t>
            </a:r>
            <a:r>
              <a:rPr lang="cs-CZ" sz="1400" b="1" dirty="0" smtClean="0"/>
              <a:t> </a:t>
            </a:r>
            <a:r>
              <a:rPr lang="cs-CZ" sz="1400" dirty="0" smtClean="0"/>
              <a:t>MESSERWOLAND</a:t>
            </a:r>
            <a:r>
              <a:rPr lang="cs-CZ" sz="1400" dirty="0"/>
              <a:t>. </a:t>
            </a:r>
            <a:r>
              <a:rPr lang="cs-CZ" sz="1400" i="1" dirty="0" err="1"/>
              <a:t>Soubor:Pływy</a:t>
            </a:r>
            <a:r>
              <a:rPr lang="cs-CZ" sz="1400" i="1" dirty="0"/>
              <a:t> </a:t>
            </a:r>
            <a:r>
              <a:rPr lang="cs-CZ" sz="1400" i="1" dirty="0" err="1"/>
              <a:t>morskie.svg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27.12.2012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cs.wikipedia.org/wiki/Soubor:P%C5%82ywy_morskie.svg</a:t>
            </a:r>
            <a:r>
              <a:rPr lang="cs-CZ" sz="1400" dirty="0" smtClean="0"/>
              <a:t> </a:t>
            </a:r>
          </a:p>
          <a:p>
            <a:pPr marL="0" indent="0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4 </a:t>
            </a:r>
            <a:r>
              <a:rPr lang="cs-CZ" sz="1400" dirty="0"/>
              <a:t>OMNIDOOM 999. </a:t>
            </a:r>
            <a:r>
              <a:rPr lang="cs-CZ" sz="1400" i="1" dirty="0"/>
              <a:t>File:Sonnensystem Navigationsleiste.png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[online]. [cit. 27.12.2012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commons.wikimedia.org/wiki/File:Sonnensystem_Navigationsleiste.png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3, 5, 6 </a:t>
            </a:r>
            <a:r>
              <a:rPr lang="cs-CZ" sz="1400" dirty="0" smtClean="0"/>
              <a:t>Archiv autora.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7806" y="4763468"/>
            <a:ext cx="82359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KOLEKTIV </a:t>
            </a:r>
            <a:r>
              <a:rPr lang="cs-CZ" sz="1400" dirty="0"/>
              <a:t>KATEDRY FYZIKY VŠZ V PRAZE. </a:t>
            </a:r>
            <a:r>
              <a:rPr lang="cs-CZ" sz="1400" i="1" dirty="0"/>
              <a:t>Fyzika</a:t>
            </a:r>
            <a:r>
              <a:rPr lang="cs-CZ" sz="1400" dirty="0"/>
              <a:t>. Praha: Státní pedagogické nakladatelství n. p., 1964, 521 s. Učební texty vysokých škol: Fakulta mechanizace, 1043-3551</a:t>
            </a:r>
            <a:r>
              <a:rPr lang="cs-CZ" sz="1400" dirty="0" smtClean="0"/>
              <a:t>.</a:t>
            </a:r>
          </a:p>
          <a:p>
            <a:endParaRPr lang="cs-CZ" sz="1400" dirty="0"/>
          </a:p>
          <a:p>
            <a:r>
              <a:rPr lang="cs-CZ" sz="1400" dirty="0"/>
              <a:t>ŘEŠÁTKO, Miloš, Jaroslav PITNER a Ivo VOLF. </a:t>
            </a:r>
            <a:r>
              <a:rPr lang="cs-CZ" sz="1400" i="1" dirty="0"/>
              <a:t>Fyzika pro SOU: A. 1. díl</a:t>
            </a:r>
            <a:r>
              <a:rPr lang="cs-CZ" sz="1400" dirty="0"/>
              <a:t>. Praha: SPN, n. p., 1986, 222 s. Učebnice pro střední školy.</a:t>
            </a:r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27.12.2012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5"/>
              </a:rPr>
              <a:t>http://en.wikipedia.org/wiki/Main_Page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4121" y="3683348"/>
            <a:ext cx="8229600" cy="8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9455</TotalTime>
  <Words>1220</Words>
  <Application>Microsoft Office PowerPoint</Application>
  <PresentationFormat>Předvádění na obrazovce (4:3)</PresentationFormat>
  <Paragraphs>105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Gravitační pole</vt:lpstr>
      <vt:lpstr>Gravitační pole</vt:lpstr>
      <vt:lpstr>Gravitační zákon</vt:lpstr>
      <vt:lpstr>Odvození jednotky gravitační konstanty</vt:lpstr>
      <vt:lpstr>Gravitační síly působící na Zemi</vt:lpstr>
      <vt:lpstr>Gravitační, tíhové pole a tíha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366</cp:revision>
  <dcterms:created xsi:type="dcterms:W3CDTF">2013-03-27T07:54:35Z</dcterms:created>
  <dcterms:modified xsi:type="dcterms:W3CDTF">2013-08-20T17:21:01Z</dcterms:modified>
</cp:coreProperties>
</file>