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</p:sldMasterIdLst>
  <p:notesMasterIdLst>
    <p:notesMasterId r:id="rId64"/>
  </p:notesMasterIdLst>
  <p:sldIdLst>
    <p:sldId id="312" r:id="rId8"/>
    <p:sldId id="256" r:id="rId9"/>
    <p:sldId id="261" r:id="rId10"/>
    <p:sldId id="313" r:id="rId11"/>
    <p:sldId id="263" r:id="rId12"/>
    <p:sldId id="262" r:id="rId13"/>
    <p:sldId id="264" r:id="rId14"/>
    <p:sldId id="265" r:id="rId15"/>
    <p:sldId id="266" r:id="rId16"/>
    <p:sldId id="268" r:id="rId17"/>
    <p:sldId id="269" r:id="rId18"/>
    <p:sldId id="270" r:id="rId19"/>
    <p:sldId id="271" r:id="rId20"/>
    <p:sldId id="272" r:id="rId21"/>
    <p:sldId id="275" r:id="rId22"/>
    <p:sldId id="276" r:id="rId23"/>
    <p:sldId id="277" r:id="rId24"/>
    <p:sldId id="278" r:id="rId25"/>
    <p:sldId id="279" r:id="rId26"/>
    <p:sldId id="273" r:id="rId27"/>
    <p:sldId id="280" r:id="rId28"/>
    <p:sldId id="274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4" r:id="rId42"/>
    <p:sldId id="293" r:id="rId43"/>
    <p:sldId id="296" r:id="rId44"/>
    <p:sldId id="297" r:id="rId45"/>
    <p:sldId id="299" r:id="rId46"/>
    <p:sldId id="298" r:id="rId47"/>
    <p:sldId id="300" r:id="rId48"/>
    <p:sldId id="301" r:id="rId49"/>
    <p:sldId id="302" r:id="rId50"/>
    <p:sldId id="303" r:id="rId51"/>
    <p:sldId id="304" r:id="rId52"/>
    <p:sldId id="306" r:id="rId53"/>
    <p:sldId id="307" r:id="rId54"/>
    <p:sldId id="308" r:id="rId55"/>
    <p:sldId id="309" r:id="rId56"/>
    <p:sldId id="310" r:id="rId57"/>
    <p:sldId id="311" r:id="rId58"/>
    <p:sldId id="257" r:id="rId59"/>
    <p:sldId id="259" r:id="rId60"/>
    <p:sldId id="260" r:id="rId61"/>
    <p:sldId id="295" r:id="rId62"/>
    <p:sldId id="305" r:id="rId6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46D84D"/>
    <a:srgbClr val="64E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4660"/>
  </p:normalViewPr>
  <p:slideViewPr>
    <p:cSldViewPr>
      <p:cViewPr>
        <p:scale>
          <a:sx n="70" d="100"/>
          <a:sy n="70" d="100"/>
        </p:scale>
        <p:origin x="-139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480AE-9F12-46E7-9B11-A87554AB7816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56E6C-72D1-49B2-B058-8A5BCB42A4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234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Poklepem na příslušnou položku přejde prezentace na příslušnou stránku.</a:t>
            </a:r>
            <a:r>
              <a:rPr lang="cs-CZ" baseline="0" dirty="0" smtClean="0"/>
              <a:t> Poklepem na šipku, vpravo nahoře, se vrací na str. </a:t>
            </a:r>
            <a:r>
              <a:rPr lang="cs-CZ" baseline="0" smtClean="0"/>
              <a:t>– přehled</a:t>
            </a:r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56E6C-72D1-49B2-B058-8A5BCB42A41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6401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Poklepem na příslušnou položku přejde prezentace na příslušnou stránku.</a:t>
            </a:r>
            <a:r>
              <a:rPr lang="cs-CZ" baseline="0" dirty="0" smtClean="0"/>
              <a:t> Poklepem na šipku, vpravo nahoře, se vrací na str. </a:t>
            </a:r>
            <a:r>
              <a:rPr lang="cs-CZ" baseline="0" smtClean="0"/>
              <a:t>– přehled</a:t>
            </a:r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56E6C-72D1-49B2-B058-8A5BCB42A41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6401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56E6C-72D1-49B2-B058-8A5BCB42A415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913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56E6C-72D1-49B2-B058-8A5BCB42A415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913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8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915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88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35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91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90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20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46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09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940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14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65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251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94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9340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7597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293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830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058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6373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67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6640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379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8000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414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80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699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3223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8583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319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864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9031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828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053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6761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115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08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5107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400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176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9437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375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017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2244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661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7676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44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1006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851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2770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3442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369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2940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2100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216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7748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8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569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878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4597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0053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818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2169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360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776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2170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14914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05392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13828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3568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76887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5" Type="http://schemas.openxmlformats.org/officeDocument/2006/relationships/slide" Target="slide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8.jpeg"/><Relationship Id="rId11" Type="http://schemas.openxmlformats.org/officeDocument/2006/relationships/slide" Target="slide3.xml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6.xml"/><Relationship Id="rId5" Type="http://schemas.openxmlformats.org/officeDocument/2006/relationships/slide" Target="slide3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slide" Target="slide3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hyperlink" Target="http://cs.wikipedia.org/wiki/Soubor:GHS-pictogram-flamme.svg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2.jpeg"/><Relationship Id="rId7" Type="http://schemas.openxmlformats.org/officeDocument/2006/relationships/image" Target="../media/image56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slide" Target="slide3.xml"/><Relationship Id="rId5" Type="http://schemas.openxmlformats.org/officeDocument/2006/relationships/image" Target="../media/image58.png"/><Relationship Id="rId10" Type="http://schemas.openxmlformats.org/officeDocument/2006/relationships/image" Target="../media/image66.png"/><Relationship Id="rId4" Type="http://schemas.openxmlformats.org/officeDocument/2006/relationships/image" Target="../media/image63.jpeg"/><Relationship Id="rId9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hyperlink" Target="http://cs.wikipedia.org/wiki/Soubor:GHS-pictogram-flamme.svg" TargetMode="External"/><Relationship Id="rId7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0.png"/><Relationship Id="rId9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0.png"/><Relationship Id="rId7" Type="http://schemas.openxmlformats.org/officeDocument/2006/relationships/image" Target="../media/image66.png"/><Relationship Id="rId2" Type="http://schemas.openxmlformats.org/officeDocument/2006/relationships/hyperlink" Target="http://cs.wikipedia.org/wiki/Soubor:GHS-pictogram-flamme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slide" Target="slide3.xml"/><Relationship Id="rId4" Type="http://schemas.openxmlformats.org/officeDocument/2006/relationships/image" Target="../media/image71.png"/><Relationship Id="rId9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9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80.png"/><Relationship Id="rId9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9.png"/><Relationship Id="rId7" Type="http://schemas.openxmlformats.org/officeDocument/2006/relationships/image" Target="../media/image74.png"/><Relationship Id="rId12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85.png"/><Relationship Id="rId5" Type="http://schemas.openxmlformats.org/officeDocument/2006/relationships/image" Target="../media/image58.png"/><Relationship Id="rId10" Type="http://schemas.openxmlformats.org/officeDocument/2006/relationships/image" Target="../media/image84.png"/><Relationship Id="rId4" Type="http://schemas.openxmlformats.org/officeDocument/2006/relationships/image" Target="../media/image80.png"/><Relationship Id="rId9" Type="http://schemas.openxmlformats.org/officeDocument/2006/relationships/image" Target="../media/image8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87.png"/><Relationship Id="rId7" Type="http://schemas.openxmlformats.org/officeDocument/2006/relationships/image" Target="../media/image9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89.png"/><Relationship Id="rId5" Type="http://schemas.openxmlformats.org/officeDocument/2006/relationships/image" Target="../media/image59.png"/><Relationship Id="rId4" Type="http://schemas.openxmlformats.org/officeDocument/2006/relationships/image" Target="../media/image8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60.png"/><Relationship Id="rId7" Type="http://schemas.openxmlformats.org/officeDocument/2006/relationships/image" Target="../media/image92.png"/><Relationship Id="rId2" Type="http://schemas.openxmlformats.org/officeDocument/2006/relationships/hyperlink" Target="http://cs.wikipedia.org/wiki/Soubor:GHS-pictogram-flamme.svg" TargetMode="Externa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59.png"/><Relationship Id="rId11" Type="http://schemas.openxmlformats.org/officeDocument/2006/relationships/image" Target="../media/image95.png"/><Relationship Id="rId5" Type="http://schemas.openxmlformats.org/officeDocument/2006/relationships/image" Target="../media/image91.png"/><Relationship Id="rId10" Type="http://schemas.openxmlformats.org/officeDocument/2006/relationships/slide" Target="slide3.xml"/><Relationship Id="rId4" Type="http://schemas.openxmlformats.org/officeDocument/2006/relationships/image" Target="../media/image74.png"/><Relationship Id="rId9" Type="http://schemas.openxmlformats.org/officeDocument/2006/relationships/image" Target="../media/image9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microsoft.com/office/2007/relationships/hdphoto" Target="../media/hdphoto4.wdp"/><Relationship Id="rId18" Type="http://schemas.openxmlformats.org/officeDocument/2006/relationships/image" Target="../media/image103.jpeg"/><Relationship Id="rId3" Type="http://schemas.openxmlformats.org/officeDocument/2006/relationships/hyperlink" Target="http://cs.wikipedia.org/wiki/Soubor:GHS-pictogram-flamme.svg" TargetMode="External"/><Relationship Id="rId7" Type="http://schemas.openxmlformats.org/officeDocument/2006/relationships/image" Target="../media/image59.png"/><Relationship Id="rId12" Type="http://schemas.openxmlformats.org/officeDocument/2006/relationships/image" Target="../media/image99.png"/><Relationship Id="rId17" Type="http://schemas.openxmlformats.org/officeDocument/2006/relationships/image" Target="../media/image102.png"/><Relationship Id="rId2" Type="http://schemas.openxmlformats.org/officeDocument/2006/relationships/image" Target="../media/image96.png"/><Relationship Id="rId16" Type="http://schemas.openxmlformats.org/officeDocument/2006/relationships/image" Target="../media/image101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91.png"/><Relationship Id="rId11" Type="http://schemas.microsoft.com/office/2007/relationships/hdphoto" Target="../media/hdphoto3.wdp"/><Relationship Id="rId5" Type="http://schemas.openxmlformats.org/officeDocument/2006/relationships/image" Target="../media/image74.png"/><Relationship Id="rId15" Type="http://schemas.microsoft.com/office/2007/relationships/hdphoto" Target="../media/hdphoto5.wdp"/><Relationship Id="rId10" Type="http://schemas.openxmlformats.org/officeDocument/2006/relationships/image" Target="../media/image98.png"/><Relationship Id="rId19" Type="http://schemas.openxmlformats.org/officeDocument/2006/relationships/slide" Target="slide3.xml"/><Relationship Id="rId4" Type="http://schemas.openxmlformats.org/officeDocument/2006/relationships/image" Target="../media/image60.png"/><Relationship Id="rId9" Type="http://schemas.openxmlformats.org/officeDocument/2006/relationships/image" Target="../media/image93.png"/><Relationship Id="rId14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slide" Target="slide20.xml"/><Relationship Id="rId12" Type="http://schemas.openxmlformats.org/officeDocument/2006/relationships/slide" Target="slide2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2.xml"/><Relationship Id="rId11" Type="http://schemas.openxmlformats.org/officeDocument/2006/relationships/slide" Target="slide24.xml"/><Relationship Id="rId5" Type="http://schemas.openxmlformats.org/officeDocument/2006/relationships/slide" Target="slide7.xml"/><Relationship Id="rId15" Type="http://schemas.openxmlformats.org/officeDocument/2006/relationships/slide" Target="slide27.xml"/><Relationship Id="rId10" Type="http://schemas.openxmlformats.org/officeDocument/2006/relationships/slide" Target="slide23.xml"/><Relationship Id="rId4" Type="http://schemas.microsoft.com/office/2007/relationships/hdphoto" Target="../media/hdphoto1.wdp"/><Relationship Id="rId9" Type="http://schemas.openxmlformats.org/officeDocument/2006/relationships/slide" Target="slide22.xml"/><Relationship Id="rId14" Type="http://schemas.openxmlformats.org/officeDocument/2006/relationships/slide" Target="slide2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0.png"/><Relationship Id="rId7" Type="http://schemas.openxmlformats.org/officeDocument/2006/relationships/image" Target="../media/image106.png"/><Relationship Id="rId2" Type="http://schemas.openxmlformats.org/officeDocument/2006/relationships/hyperlink" Target="http://cs.wikipedia.org/wiki/Soubor:GHS-pictogram-flamme.svg" TargetMode="Externa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59.png"/><Relationship Id="rId9" Type="http://schemas.openxmlformats.org/officeDocument/2006/relationships/slide" Target="slide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8.jpeg"/><Relationship Id="rId7" Type="http://schemas.openxmlformats.org/officeDocument/2006/relationships/image" Target="../media/image66.pn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74.png"/><Relationship Id="rId11" Type="http://schemas.openxmlformats.org/officeDocument/2006/relationships/slide" Target="slide3.xml"/><Relationship Id="rId5" Type="http://schemas.openxmlformats.org/officeDocument/2006/relationships/image" Target="../media/image60.png"/><Relationship Id="rId10" Type="http://schemas.openxmlformats.org/officeDocument/2006/relationships/image" Target="../media/image111.png"/><Relationship Id="rId4" Type="http://schemas.openxmlformats.org/officeDocument/2006/relationships/hyperlink" Target="http://cs.wikipedia.org/wiki/Soubor:GHS-pictogram-flamme.svg" TargetMode="External"/><Relationship Id="rId9" Type="http://schemas.openxmlformats.org/officeDocument/2006/relationships/image" Target="../media/image1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57.xml"/><Relationship Id="rId5" Type="http://schemas.openxmlformats.org/officeDocument/2006/relationships/slide" Target="slide3.xml"/><Relationship Id="rId4" Type="http://schemas.openxmlformats.org/officeDocument/2006/relationships/image" Target="../media/image114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21.png"/><Relationship Id="rId3" Type="http://schemas.openxmlformats.org/officeDocument/2006/relationships/image" Target="../media/image66.png"/><Relationship Id="rId7" Type="http://schemas.openxmlformats.org/officeDocument/2006/relationships/image" Target="../media/image118.png"/><Relationship Id="rId12" Type="http://schemas.microsoft.com/office/2007/relationships/hdphoto" Target="../media/hdphoto7.wdp"/><Relationship Id="rId17" Type="http://schemas.openxmlformats.org/officeDocument/2006/relationships/slide" Target="slide3.xml"/><Relationship Id="rId2" Type="http://schemas.openxmlformats.org/officeDocument/2006/relationships/image" Target="../media/image74.png"/><Relationship Id="rId16" Type="http://schemas.microsoft.com/office/2007/relationships/hdphoto" Target="../media/hdphoto9.wdp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17.png"/><Relationship Id="rId11" Type="http://schemas.openxmlformats.org/officeDocument/2006/relationships/image" Target="../media/image120.png"/><Relationship Id="rId5" Type="http://schemas.openxmlformats.org/officeDocument/2006/relationships/image" Target="../media/image116.png"/><Relationship Id="rId15" Type="http://schemas.openxmlformats.org/officeDocument/2006/relationships/image" Target="../media/image122.png"/><Relationship Id="rId10" Type="http://schemas.openxmlformats.org/officeDocument/2006/relationships/image" Target="../media/image54.png"/><Relationship Id="rId4" Type="http://schemas.openxmlformats.org/officeDocument/2006/relationships/image" Target="../media/image115.png"/><Relationship Id="rId9" Type="http://schemas.openxmlformats.org/officeDocument/2006/relationships/image" Target="../media/image119.png"/><Relationship Id="rId14" Type="http://schemas.microsoft.com/office/2007/relationships/hdphoto" Target="../media/hdphoto8.wdp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9.jpeg"/><Relationship Id="rId3" Type="http://schemas.openxmlformats.org/officeDocument/2006/relationships/image" Target="../media/image124.jpeg"/><Relationship Id="rId7" Type="http://schemas.openxmlformats.org/officeDocument/2006/relationships/image" Target="../media/image115.png"/><Relationship Id="rId12" Type="http://schemas.openxmlformats.org/officeDocument/2006/relationships/image" Target="../media/image128.jpeg"/><Relationship Id="rId2" Type="http://schemas.openxmlformats.org/officeDocument/2006/relationships/image" Target="../media/image123.jpeg"/><Relationship Id="rId16" Type="http://schemas.openxmlformats.org/officeDocument/2006/relationships/slide" Target="slide3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66.png"/><Relationship Id="rId11" Type="http://schemas.openxmlformats.org/officeDocument/2006/relationships/image" Target="../media/image127.jpeg"/><Relationship Id="rId5" Type="http://schemas.openxmlformats.org/officeDocument/2006/relationships/image" Target="../media/image74.png"/><Relationship Id="rId15" Type="http://schemas.openxmlformats.org/officeDocument/2006/relationships/image" Target="../media/image131.png"/><Relationship Id="rId10" Type="http://schemas.openxmlformats.org/officeDocument/2006/relationships/image" Target="../media/image126.jpeg"/><Relationship Id="rId4" Type="http://schemas.openxmlformats.org/officeDocument/2006/relationships/image" Target="../media/image125.jpeg"/><Relationship Id="rId9" Type="http://schemas.openxmlformats.org/officeDocument/2006/relationships/image" Target="../media/image117.png"/><Relationship Id="rId14" Type="http://schemas.openxmlformats.org/officeDocument/2006/relationships/image" Target="../media/image13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74.png"/><Relationship Id="rId7" Type="http://schemas.openxmlformats.org/officeDocument/2006/relationships/image" Target="../media/image117.pn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10" Type="http://schemas.openxmlformats.org/officeDocument/2006/relationships/slide" Target="slide3.xml"/><Relationship Id="rId4" Type="http://schemas.openxmlformats.org/officeDocument/2006/relationships/image" Target="../media/image66.png"/><Relationship Id="rId9" Type="http://schemas.openxmlformats.org/officeDocument/2006/relationships/image" Target="../media/image13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microsoft.com/office/2007/relationships/hdphoto" Target="../media/hdphoto10.wdp"/><Relationship Id="rId3" Type="http://schemas.openxmlformats.org/officeDocument/2006/relationships/image" Target="../media/image74.png"/><Relationship Id="rId7" Type="http://schemas.openxmlformats.org/officeDocument/2006/relationships/image" Target="../media/image136.jpeg"/><Relationship Id="rId12" Type="http://schemas.openxmlformats.org/officeDocument/2006/relationships/image" Target="../media/image14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16.png"/><Relationship Id="rId11" Type="http://schemas.openxmlformats.org/officeDocument/2006/relationships/image" Target="../media/image139.png"/><Relationship Id="rId5" Type="http://schemas.openxmlformats.org/officeDocument/2006/relationships/image" Target="../media/image115.png"/><Relationship Id="rId10" Type="http://schemas.openxmlformats.org/officeDocument/2006/relationships/image" Target="../media/image138.png"/><Relationship Id="rId4" Type="http://schemas.openxmlformats.org/officeDocument/2006/relationships/image" Target="../media/image66.png"/><Relationship Id="rId9" Type="http://schemas.openxmlformats.org/officeDocument/2006/relationships/image" Target="../media/image137.jpeg"/><Relationship Id="rId14" Type="http://schemas.openxmlformats.org/officeDocument/2006/relationships/slide" Target="slide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42.jpeg"/><Relationship Id="rId7" Type="http://schemas.openxmlformats.org/officeDocument/2006/relationships/image" Target="../media/image115.png"/><Relationship Id="rId12" Type="http://schemas.openxmlformats.org/officeDocument/2006/relationships/slide" Target="slide3.xml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66.png"/><Relationship Id="rId11" Type="http://schemas.openxmlformats.org/officeDocument/2006/relationships/image" Target="../media/image139.png"/><Relationship Id="rId5" Type="http://schemas.openxmlformats.org/officeDocument/2006/relationships/image" Target="../media/image74.png"/><Relationship Id="rId10" Type="http://schemas.openxmlformats.org/officeDocument/2006/relationships/image" Target="../media/image144.png"/><Relationship Id="rId4" Type="http://schemas.openxmlformats.org/officeDocument/2006/relationships/image" Target="../media/image135.png"/><Relationship Id="rId9" Type="http://schemas.openxmlformats.org/officeDocument/2006/relationships/image" Target="../media/image1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5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28.xml"/><Relationship Id="rId3" Type="http://schemas.openxmlformats.org/officeDocument/2006/relationships/image" Target="../media/image4.png"/><Relationship Id="rId7" Type="http://schemas.openxmlformats.org/officeDocument/2006/relationships/slide" Target="slide32.xml"/><Relationship Id="rId12" Type="http://schemas.openxmlformats.org/officeDocument/2006/relationships/slide" Target="slide4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31.xml"/><Relationship Id="rId11" Type="http://schemas.openxmlformats.org/officeDocument/2006/relationships/slide" Target="slide43.xml"/><Relationship Id="rId5" Type="http://schemas.openxmlformats.org/officeDocument/2006/relationships/slide" Target="slide30.xml"/><Relationship Id="rId10" Type="http://schemas.openxmlformats.org/officeDocument/2006/relationships/slide" Target="slide41.xml"/><Relationship Id="rId4" Type="http://schemas.microsoft.com/office/2007/relationships/hdphoto" Target="../media/hdphoto1.wdp"/><Relationship Id="rId9" Type="http://schemas.openxmlformats.org/officeDocument/2006/relationships/slide" Target="slide38.xml"/><Relationship Id="rId14" Type="http://schemas.openxmlformats.org/officeDocument/2006/relationships/slide" Target="slide5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5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47.png"/><Relationship Id="rId7" Type="http://schemas.openxmlformats.org/officeDocument/2006/relationships/image" Target="../media/image116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14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slide" Target="slide3.xml"/><Relationship Id="rId3" Type="http://schemas.openxmlformats.org/officeDocument/2006/relationships/image" Target="../media/image146.png"/><Relationship Id="rId7" Type="http://schemas.openxmlformats.org/officeDocument/2006/relationships/image" Target="../media/image59.png"/><Relationship Id="rId12" Type="http://schemas.openxmlformats.org/officeDocument/2006/relationships/image" Target="../media/image153.jpeg"/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58.png"/><Relationship Id="rId11" Type="http://schemas.openxmlformats.org/officeDocument/2006/relationships/image" Target="../media/image152.jpeg"/><Relationship Id="rId5" Type="http://schemas.openxmlformats.org/officeDocument/2006/relationships/image" Target="../media/image148.png"/><Relationship Id="rId10" Type="http://schemas.openxmlformats.org/officeDocument/2006/relationships/image" Target="../media/image151.png"/><Relationship Id="rId4" Type="http://schemas.openxmlformats.org/officeDocument/2006/relationships/image" Target="../media/image147.png"/><Relationship Id="rId9" Type="http://schemas.openxmlformats.org/officeDocument/2006/relationships/image" Target="../media/image1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57.xml"/><Relationship Id="rId6" Type="http://schemas.openxmlformats.org/officeDocument/2006/relationships/slide" Target="slide3.xml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158.png"/><Relationship Id="rId7" Type="http://schemas.openxmlformats.org/officeDocument/2006/relationships/image" Target="../media/image162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10" Type="http://schemas.openxmlformats.org/officeDocument/2006/relationships/slide" Target="slide3.xml"/><Relationship Id="rId4" Type="http://schemas.openxmlformats.org/officeDocument/2006/relationships/image" Target="../media/image159.png"/><Relationship Id="rId9" Type="http://schemas.openxmlformats.org/officeDocument/2006/relationships/image" Target="../media/image164.gi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66.jpeg"/><Relationship Id="rId7" Type="http://schemas.openxmlformats.org/officeDocument/2006/relationships/image" Target="../media/image170.jpeg"/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69.jpeg"/><Relationship Id="rId11" Type="http://schemas.openxmlformats.org/officeDocument/2006/relationships/slide" Target="slide3.xml"/><Relationship Id="rId5" Type="http://schemas.openxmlformats.org/officeDocument/2006/relationships/image" Target="../media/image168.jpeg"/><Relationship Id="rId10" Type="http://schemas.openxmlformats.org/officeDocument/2006/relationships/image" Target="../media/image171.png"/><Relationship Id="rId4" Type="http://schemas.openxmlformats.org/officeDocument/2006/relationships/image" Target="../media/image167.jpeg"/><Relationship Id="rId9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7.xml"/><Relationship Id="rId6" Type="http://schemas.openxmlformats.org/officeDocument/2006/relationships/slide" Target="slide3.xml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59.png"/><Relationship Id="rId7" Type="http://schemas.openxmlformats.org/officeDocument/2006/relationships/image" Target="../media/image174.jpeg"/><Relationship Id="rId12" Type="http://schemas.openxmlformats.org/officeDocument/2006/relationships/slide" Target="slide3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7.jpeg"/><Relationship Id="rId11" Type="http://schemas.microsoft.com/office/2007/relationships/hdphoto" Target="../media/hdphoto12.wdp"/><Relationship Id="rId5" Type="http://schemas.openxmlformats.org/officeDocument/2006/relationships/image" Target="../media/image173.png"/><Relationship Id="rId10" Type="http://schemas.openxmlformats.org/officeDocument/2006/relationships/image" Target="../media/image176.png"/><Relationship Id="rId4" Type="http://schemas.openxmlformats.org/officeDocument/2006/relationships/image" Target="../media/image171.png"/><Relationship Id="rId9" Type="http://schemas.microsoft.com/office/2007/relationships/hdphoto" Target="../media/hdphoto11.wdp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microsoft.com/office/2007/relationships/hdphoto" Target="../media/hdphoto14.wdp"/><Relationship Id="rId3" Type="http://schemas.openxmlformats.org/officeDocument/2006/relationships/image" Target="../media/image59.png"/><Relationship Id="rId7" Type="http://schemas.openxmlformats.org/officeDocument/2006/relationships/image" Target="../media/image179.jpeg"/><Relationship Id="rId12" Type="http://schemas.openxmlformats.org/officeDocument/2006/relationships/image" Target="../media/image18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78.jpeg"/><Relationship Id="rId11" Type="http://schemas.microsoft.com/office/2007/relationships/hdphoto" Target="../media/hdphoto12.wdp"/><Relationship Id="rId5" Type="http://schemas.openxmlformats.org/officeDocument/2006/relationships/image" Target="../media/image177.png"/><Relationship Id="rId10" Type="http://schemas.openxmlformats.org/officeDocument/2006/relationships/image" Target="../media/image176.png"/><Relationship Id="rId4" Type="http://schemas.openxmlformats.org/officeDocument/2006/relationships/image" Target="../media/image171.png"/><Relationship Id="rId9" Type="http://schemas.microsoft.com/office/2007/relationships/hdphoto" Target="../media/hdphoto13.wdp"/><Relationship Id="rId14" Type="http://schemas.openxmlformats.org/officeDocument/2006/relationships/slide" Target="slide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9.png"/><Relationship Id="rId7" Type="http://schemas.openxmlformats.org/officeDocument/2006/relationships/image" Target="../media/image18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67.jpeg"/><Relationship Id="rId5" Type="http://schemas.openxmlformats.org/officeDocument/2006/relationships/image" Target="../media/image182.png"/><Relationship Id="rId4" Type="http://schemas.openxmlformats.org/officeDocument/2006/relationships/image" Target="../media/image17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86.png"/><Relationship Id="rId4" Type="http://schemas.openxmlformats.org/officeDocument/2006/relationships/slide" Target="slide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3" Type="http://schemas.openxmlformats.org/officeDocument/2006/relationships/image" Target="../media/image188.jpeg"/><Relationship Id="rId7" Type="http://schemas.openxmlformats.org/officeDocument/2006/relationships/image" Target="../media/image184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91.jpeg"/><Relationship Id="rId5" Type="http://schemas.openxmlformats.org/officeDocument/2006/relationships/image" Target="../media/image190.jpeg"/><Relationship Id="rId4" Type="http://schemas.openxmlformats.org/officeDocument/2006/relationships/image" Target="../media/image189.jpeg"/><Relationship Id="rId9" Type="http://schemas.openxmlformats.org/officeDocument/2006/relationships/slide" Target="slide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 27"/>
          <p:cNvSpPr/>
          <p:nvPr/>
        </p:nvSpPr>
        <p:spPr>
          <a:xfrm>
            <a:off x="251520" y="2398713"/>
            <a:ext cx="8640960" cy="42306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2" name="Group 43"/>
          <p:cNvGrpSpPr>
            <a:grpSpLocks noGrp="1" noChangeAspect="1"/>
          </p:cNvGrpSpPr>
          <p:nvPr/>
        </p:nvGrpSpPr>
        <p:grpSpPr bwMode="auto">
          <a:xfrm>
            <a:off x="642938" y="928688"/>
            <a:ext cx="7772400" cy="1470025"/>
            <a:chOff x="0" y="0"/>
            <a:chExt cx="9765" cy="1637"/>
          </a:xfrm>
        </p:grpSpPr>
        <p:sp>
          <p:nvSpPr>
            <p:cNvPr id="3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4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20 w 7514"/>
                <a:gd name="T1" fmla="*/ 23 h 385"/>
                <a:gd name="T2" fmla="*/ 25 w 7514"/>
                <a:gd name="T3" fmla="*/ 4 h 385"/>
                <a:gd name="T4" fmla="*/ 29 w 7514"/>
                <a:gd name="T5" fmla="*/ 20 h 385"/>
                <a:gd name="T6" fmla="*/ 52 w 7514"/>
                <a:gd name="T7" fmla="*/ 12 h 385"/>
                <a:gd name="T8" fmla="*/ 41 w 7514"/>
                <a:gd name="T9" fmla="*/ 17 h 385"/>
                <a:gd name="T10" fmla="*/ 70 w 7514"/>
                <a:gd name="T11" fmla="*/ 18 h 385"/>
                <a:gd name="T12" fmla="*/ 58 w 7514"/>
                <a:gd name="T13" fmla="*/ 5 h 385"/>
                <a:gd name="T14" fmla="*/ 68 w 7514"/>
                <a:gd name="T15" fmla="*/ 7 h 385"/>
                <a:gd name="T16" fmla="*/ 64 w 7514"/>
                <a:gd name="T17" fmla="*/ 12 h 385"/>
                <a:gd name="T18" fmla="*/ 61 w 7514"/>
                <a:gd name="T19" fmla="*/ 23 h 385"/>
                <a:gd name="T20" fmla="*/ 81 w 7514"/>
                <a:gd name="T21" fmla="*/ 11 h 385"/>
                <a:gd name="T22" fmla="*/ 107 w 7514"/>
                <a:gd name="T23" fmla="*/ 5 h 385"/>
                <a:gd name="T24" fmla="*/ 100 w 7514"/>
                <a:gd name="T25" fmla="*/ 20 h 385"/>
                <a:gd name="T26" fmla="*/ 110 w 7514"/>
                <a:gd name="T27" fmla="*/ 21 h 385"/>
                <a:gd name="T28" fmla="*/ 97 w 7514"/>
                <a:gd name="T29" fmla="*/ 6 h 385"/>
                <a:gd name="T30" fmla="*/ 125 w 7514"/>
                <a:gd name="T31" fmla="*/ 4 h 385"/>
                <a:gd name="T32" fmla="*/ 118 w 7514"/>
                <a:gd name="T33" fmla="*/ 22 h 385"/>
                <a:gd name="T34" fmla="*/ 148 w 7514"/>
                <a:gd name="T35" fmla="*/ 4 h 385"/>
                <a:gd name="T36" fmla="*/ 143 w 7514"/>
                <a:gd name="T37" fmla="*/ 23 h 385"/>
                <a:gd name="T38" fmla="*/ 153 w 7514"/>
                <a:gd name="T39" fmla="*/ 12 h 385"/>
                <a:gd name="T40" fmla="*/ 170 w 7514"/>
                <a:gd name="T41" fmla="*/ 4 h 385"/>
                <a:gd name="T42" fmla="*/ 162 w 7514"/>
                <a:gd name="T43" fmla="*/ 23 h 385"/>
                <a:gd name="T44" fmla="*/ 169 w 7514"/>
                <a:gd name="T45" fmla="*/ 22 h 385"/>
                <a:gd name="T46" fmla="*/ 164 w 7514"/>
                <a:gd name="T47" fmla="*/ 5 h 385"/>
                <a:gd name="T48" fmla="*/ 191 w 7514"/>
                <a:gd name="T49" fmla="*/ 4 h 385"/>
                <a:gd name="T50" fmla="*/ 197 w 7514"/>
                <a:gd name="T51" fmla="*/ 14 h 385"/>
                <a:gd name="T52" fmla="*/ 198 w 7514"/>
                <a:gd name="T53" fmla="*/ 15 h 385"/>
                <a:gd name="T54" fmla="*/ 197 w 7514"/>
                <a:gd name="T55" fmla="*/ 12 h 385"/>
                <a:gd name="T56" fmla="*/ 213 w 7514"/>
                <a:gd name="T57" fmla="*/ 3 h 385"/>
                <a:gd name="T58" fmla="*/ 213 w 7514"/>
                <a:gd name="T59" fmla="*/ 24 h 385"/>
                <a:gd name="T60" fmla="*/ 213 w 7514"/>
                <a:gd name="T61" fmla="*/ 3 h 385"/>
                <a:gd name="T62" fmla="*/ 214 w 7514"/>
                <a:gd name="T63" fmla="*/ 5 h 385"/>
                <a:gd name="T64" fmla="*/ 212 w 7514"/>
                <a:gd name="T65" fmla="*/ 22 h 385"/>
                <a:gd name="T66" fmla="*/ 236 w 7514"/>
                <a:gd name="T67" fmla="*/ 23 h 385"/>
                <a:gd name="T68" fmla="*/ 242 w 7514"/>
                <a:gd name="T69" fmla="*/ 9 h 385"/>
                <a:gd name="T70" fmla="*/ 241 w 7514"/>
                <a:gd name="T71" fmla="*/ 10 h 385"/>
                <a:gd name="T72" fmla="*/ 269 w 7514"/>
                <a:gd name="T73" fmla="*/ 23 h 385"/>
                <a:gd name="T74" fmla="*/ 261 w 7514"/>
                <a:gd name="T75" fmla="*/ 4 h 385"/>
                <a:gd name="T76" fmla="*/ 269 w 7514"/>
                <a:gd name="T77" fmla="*/ 6 h 385"/>
                <a:gd name="T78" fmla="*/ 261 w 7514"/>
                <a:gd name="T79" fmla="*/ 21 h 385"/>
                <a:gd name="T80" fmla="*/ 281 w 7514"/>
                <a:gd name="T81" fmla="*/ 24 h 385"/>
                <a:gd name="T82" fmla="*/ 283 w 7514"/>
                <a:gd name="T83" fmla="*/ 22 h 385"/>
                <a:gd name="T84" fmla="*/ 301 w 7514"/>
                <a:gd name="T85" fmla="*/ 5 h 385"/>
                <a:gd name="T86" fmla="*/ 305 w 7514"/>
                <a:gd name="T87" fmla="*/ 22 h 385"/>
                <a:gd name="T88" fmla="*/ 322 w 7514"/>
                <a:gd name="T89" fmla="*/ 18 h 385"/>
                <a:gd name="T90" fmla="*/ 340 w 7514"/>
                <a:gd name="T91" fmla="*/ 4 h 385"/>
                <a:gd name="T92" fmla="*/ 329 w 7514"/>
                <a:gd name="T93" fmla="*/ 22 h 385"/>
                <a:gd name="T94" fmla="*/ 360 w 7514"/>
                <a:gd name="T95" fmla="*/ 6 h 385"/>
                <a:gd name="T96" fmla="*/ 347 w 7514"/>
                <a:gd name="T97" fmla="*/ 13 h 385"/>
                <a:gd name="T98" fmla="*/ 359 w 7514"/>
                <a:gd name="T99" fmla="*/ 8 h 385"/>
                <a:gd name="T100" fmla="*/ 379 w 7514"/>
                <a:gd name="T101" fmla="*/ 5 h 385"/>
                <a:gd name="T102" fmla="*/ 378 w 7514"/>
                <a:gd name="T103" fmla="*/ 22 h 385"/>
                <a:gd name="T104" fmla="*/ 376 w 7514"/>
                <a:gd name="T105" fmla="*/ 0 h 385"/>
                <a:gd name="T106" fmla="*/ 388 w 7514"/>
                <a:gd name="T107" fmla="*/ 23 h 385"/>
                <a:gd name="T108" fmla="*/ 400 w 7514"/>
                <a:gd name="T109" fmla="*/ 17 h 385"/>
                <a:gd name="T110" fmla="*/ 402 w 7514"/>
                <a:gd name="T111" fmla="*/ 2 h 385"/>
                <a:gd name="T112" fmla="*/ 427 w 7514"/>
                <a:gd name="T113" fmla="*/ 4 h 385"/>
                <a:gd name="T114" fmla="*/ 441 w 7514"/>
                <a:gd name="T115" fmla="*/ 22 h 385"/>
                <a:gd name="T116" fmla="*/ 432 w 7514"/>
                <a:gd name="T117" fmla="*/ 10 h 385"/>
                <a:gd name="T118" fmla="*/ 458 w 7514"/>
                <a:gd name="T119" fmla="*/ 12 h 385"/>
                <a:gd name="T120" fmla="*/ 447 w 7514"/>
                <a:gd name="T121" fmla="*/ 21 h 385"/>
                <a:gd name="T122" fmla="*/ 466 w 7514"/>
                <a:gd name="T123" fmla="*/ 13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5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2 w 2517"/>
                <a:gd name="T1" fmla="*/ 105 h 1689"/>
                <a:gd name="T2" fmla="*/ 15 w 2517"/>
                <a:gd name="T3" fmla="*/ 105 h 1689"/>
                <a:gd name="T4" fmla="*/ 37 w 2517"/>
                <a:gd name="T5" fmla="*/ 105 h 1689"/>
                <a:gd name="T6" fmla="*/ 64 w 2517"/>
                <a:gd name="T7" fmla="*/ 105 h 1689"/>
                <a:gd name="T8" fmla="*/ 94 w 2517"/>
                <a:gd name="T9" fmla="*/ 105 h 1689"/>
                <a:gd name="T10" fmla="*/ 121 w 2517"/>
                <a:gd name="T11" fmla="*/ 105 h 1689"/>
                <a:gd name="T12" fmla="*/ 143 w 2517"/>
                <a:gd name="T13" fmla="*/ 105 h 1689"/>
                <a:gd name="T14" fmla="*/ 156 w 2517"/>
                <a:gd name="T15" fmla="*/ 105 h 1689"/>
                <a:gd name="T16" fmla="*/ 158 w 2517"/>
                <a:gd name="T17" fmla="*/ 104 h 1689"/>
                <a:gd name="T18" fmla="*/ 158 w 2517"/>
                <a:gd name="T19" fmla="*/ 95 h 1689"/>
                <a:gd name="T20" fmla="*/ 158 w 2517"/>
                <a:gd name="T21" fmla="*/ 81 h 1689"/>
                <a:gd name="T22" fmla="*/ 158 w 2517"/>
                <a:gd name="T23" fmla="*/ 62 h 1689"/>
                <a:gd name="T24" fmla="*/ 158 w 2517"/>
                <a:gd name="T25" fmla="*/ 42 h 1689"/>
                <a:gd name="T26" fmla="*/ 158 w 2517"/>
                <a:gd name="T27" fmla="*/ 24 h 1689"/>
                <a:gd name="T28" fmla="*/ 158 w 2517"/>
                <a:gd name="T29" fmla="*/ 9 h 1689"/>
                <a:gd name="T30" fmla="*/ 158 w 2517"/>
                <a:gd name="T31" fmla="*/ 1 h 1689"/>
                <a:gd name="T32" fmla="*/ 156 w 2517"/>
                <a:gd name="T33" fmla="*/ 0 h 1689"/>
                <a:gd name="T34" fmla="*/ 143 w 2517"/>
                <a:gd name="T35" fmla="*/ 0 h 1689"/>
                <a:gd name="T36" fmla="*/ 121 w 2517"/>
                <a:gd name="T37" fmla="*/ 0 h 1689"/>
                <a:gd name="T38" fmla="*/ 94 w 2517"/>
                <a:gd name="T39" fmla="*/ 0 h 1689"/>
                <a:gd name="T40" fmla="*/ 64 w 2517"/>
                <a:gd name="T41" fmla="*/ 0 h 1689"/>
                <a:gd name="T42" fmla="*/ 37 w 2517"/>
                <a:gd name="T43" fmla="*/ 0 h 1689"/>
                <a:gd name="T44" fmla="*/ 15 w 2517"/>
                <a:gd name="T45" fmla="*/ 0 h 1689"/>
                <a:gd name="T46" fmla="*/ 2 w 2517"/>
                <a:gd name="T47" fmla="*/ 0 h 1689"/>
                <a:gd name="T48" fmla="*/ 0 w 2517"/>
                <a:gd name="T49" fmla="*/ 1 h 1689"/>
                <a:gd name="T50" fmla="*/ 0 w 2517"/>
                <a:gd name="T51" fmla="*/ 9 h 1689"/>
                <a:gd name="T52" fmla="*/ 0 w 2517"/>
                <a:gd name="T53" fmla="*/ 24 h 1689"/>
                <a:gd name="T54" fmla="*/ 0 w 2517"/>
                <a:gd name="T55" fmla="*/ 42 h 1689"/>
                <a:gd name="T56" fmla="*/ 0 w 2517"/>
                <a:gd name="T57" fmla="*/ 62 h 1689"/>
                <a:gd name="T58" fmla="*/ 0 w 2517"/>
                <a:gd name="T59" fmla="*/ 81 h 1689"/>
                <a:gd name="T60" fmla="*/ 0 w 2517"/>
                <a:gd name="T61" fmla="*/ 95 h 1689"/>
                <a:gd name="T62" fmla="*/ 0 w 2517"/>
                <a:gd name="T63" fmla="*/ 104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6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43 w 1310"/>
                <a:gd name="T1" fmla="*/ 7 h 1309"/>
                <a:gd name="T2" fmla="*/ 41 w 1310"/>
                <a:gd name="T3" fmla="*/ 10 h 1309"/>
                <a:gd name="T4" fmla="*/ 38 w 1310"/>
                <a:gd name="T5" fmla="*/ 8 h 1309"/>
                <a:gd name="T6" fmla="*/ 39 w 1310"/>
                <a:gd name="T7" fmla="*/ 5 h 1309"/>
                <a:gd name="T8" fmla="*/ 41 w 1310"/>
                <a:gd name="T9" fmla="*/ 4 h 1309"/>
                <a:gd name="T10" fmla="*/ 27 w 1310"/>
                <a:gd name="T11" fmla="*/ 11 h 1309"/>
                <a:gd name="T12" fmla="*/ 24 w 1310"/>
                <a:gd name="T13" fmla="*/ 15 h 1309"/>
                <a:gd name="T14" fmla="*/ 20 w 1310"/>
                <a:gd name="T15" fmla="*/ 14 h 1309"/>
                <a:gd name="T16" fmla="*/ 20 w 1310"/>
                <a:gd name="T17" fmla="*/ 10 h 1309"/>
                <a:gd name="T18" fmla="*/ 23 w 1310"/>
                <a:gd name="T19" fmla="*/ 7 h 1309"/>
                <a:gd name="T20" fmla="*/ 15 w 1310"/>
                <a:gd name="T21" fmla="*/ 23 h 1309"/>
                <a:gd name="T22" fmla="*/ 13 w 1310"/>
                <a:gd name="T23" fmla="*/ 29 h 1309"/>
                <a:gd name="T24" fmla="*/ 6 w 1310"/>
                <a:gd name="T25" fmla="*/ 29 h 1309"/>
                <a:gd name="T26" fmla="*/ 5 w 1310"/>
                <a:gd name="T27" fmla="*/ 22 h 1309"/>
                <a:gd name="T28" fmla="*/ 10 w 1310"/>
                <a:gd name="T29" fmla="*/ 19 h 1309"/>
                <a:gd name="T30" fmla="*/ 11 w 1310"/>
                <a:gd name="T31" fmla="*/ 40 h 1309"/>
                <a:gd name="T32" fmla="*/ 10 w 1310"/>
                <a:gd name="T33" fmla="*/ 47 h 1309"/>
                <a:gd name="T34" fmla="*/ 3 w 1310"/>
                <a:gd name="T35" fmla="*/ 47 h 1309"/>
                <a:gd name="T36" fmla="*/ 0 w 1310"/>
                <a:gd name="T37" fmla="*/ 40 h 1309"/>
                <a:gd name="T38" fmla="*/ 5 w 1310"/>
                <a:gd name="T39" fmla="*/ 36 h 1309"/>
                <a:gd name="T40" fmla="*/ 15 w 1310"/>
                <a:gd name="T41" fmla="*/ 58 h 1309"/>
                <a:gd name="T42" fmla="*/ 13 w 1310"/>
                <a:gd name="T43" fmla="*/ 64 h 1309"/>
                <a:gd name="T44" fmla="*/ 7 w 1310"/>
                <a:gd name="T45" fmla="*/ 65 h 1309"/>
                <a:gd name="T46" fmla="*/ 5 w 1310"/>
                <a:gd name="T47" fmla="*/ 59 h 1309"/>
                <a:gd name="T48" fmla="*/ 10 w 1310"/>
                <a:gd name="T49" fmla="*/ 54 h 1309"/>
                <a:gd name="T50" fmla="*/ 26 w 1310"/>
                <a:gd name="T51" fmla="*/ 71 h 1309"/>
                <a:gd name="T52" fmla="*/ 25 w 1310"/>
                <a:gd name="T53" fmla="*/ 76 h 1309"/>
                <a:gd name="T54" fmla="*/ 21 w 1310"/>
                <a:gd name="T55" fmla="*/ 77 h 1309"/>
                <a:gd name="T56" fmla="*/ 19 w 1310"/>
                <a:gd name="T57" fmla="*/ 72 h 1309"/>
                <a:gd name="T58" fmla="*/ 22 w 1310"/>
                <a:gd name="T59" fmla="*/ 69 h 1309"/>
                <a:gd name="T60" fmla="*/ 43 w 1310"/>
                <a:gd name="T61" fmla="*/ 75 h 1309"/>
                <a:gd name="T62" fmla="*/ 43 w 1310"/>
                <a:gd name="T63" fmla="*/ 79 h 1309"/>
                <a:gd name="T64" fmla="*/ 41 w 1310"/>
                <a:gd name="T65" fmla="*/ 80 h 1309"/>
                <a:gd name="T66" fmla="*/ 39 w 1310"/>
                <a:gd name="T67" fmla="*/ 78 h 1309"/>
                <a:gd name="T68" fmla="*/ 40 w 1310"/>
                <a:gd name="T69" fmla="*/ 75 h 1309"/>
                <a:gd name="T70" fmla="*/ 59 w 1310"/>
                <a:gd name="T71" fmla="*/ 71 h 1309"/>
                <a:gd name="T72" fmla="*/ 60 w 1310"/>
                <a:gd name="T73" fmla="*/ 74 h 1309"/>
                <a:gd name="T74" fmla="*/ 58 w 1310"/>
                <a:gd name="T75" fmla="*/ 75 h 1309"/>
                <a:gd name="T76" fmla="*/ 56 w 1310"/>
                <a:gd name="T77" fmla="*/ 74 h 1309"/>
                <a:gd name="T78" fmla="*/ 56 w 1310"/>
                <a:gd name="T79" fmla="*/ 71 h 1309"/>
                <a:gd name="T80" fmla="*/ 59 w 1310"/>
                <a:gd name="T81" fmla="*/ 71 h 1309"/>
                <a:gd name="T82" fmla="*/ 75 w 1310"/>
                <a:gd name="T83" fmla="*/ 60 h 1309"/>
                <a:gd name="T84" fmla="*/ 72 w 1310"/>
                <a:gd name="T85" fmla="*/ 62 h 1309"/>
                <a:gd name="T86" fmla="*/ 69 w 1310"/>
                <a:gd name="T87" fmla="*/ 61 h 1309"/>
                <a:gd name="T88" fmla="*/ 70 w 1310"/>
                <a:gd name="T89" fmla="*/ 58 h 1309"/>
                <a:gd name="T90" fmla="*/ 73 w 1310"/>
                <a:gd name="T91" fmla="*/ 57 h 1309"/>
                <a:gd name="T92" fmla="*/ 81 w 1310"/>
                <a:gd name="T93" fmla="*/ 41 h 1309"/>
                <a:gd name="T94" fmla="*/ 78 w 1310"/>
                <a:gd name="T95" fmla="*/ 46 h 1309"/>
                <a:gd name="T96" fmla="*/ 74 w 1310"/>
                <a:gd name="T97" fmla="*/ 45 h 1309"/>
                <a:gd name="T98" fmla="*/ 73 w 1310"/>
                <a:gd name="T99" fmla="*/ 40 h 1309"/>
                <a:gd name="T100" fmla="*/ 77 w 1310"/>
                <a:gd name="T101" fmla="*/ 38 h 1309"/>
                <a:gd name="T102" fmla="*/ 77 w 1310"/>
                <a:gd name="T103" fmla="*/ 23 h 1309"/>
                <a:gd name="T104" fmla="*/ 75 w 1310"/>
                <a:gd name="T105" fmla="*/ 29 h 1309"/>
                <a:gd name="T106" fmla="*/ 69 w 1310"/>
                <a:gd name="T107" fmla="*/ 29 h 1309"/>
                <a:gd name="T108" fmla="*/ 67 w 1310"/>
                <a:gd name="T109" fmla="*/ 22 h 1309"/>
                <a:gd name="T110" fmla="*/ 72 w 1310"/>
                <a:gd name="T111" fmla="*/ 19 h 1309"/>
                <a:gd name="T112" fmla="*/ 63 w 1310"/>
                <a:gd name="T113" fmla="*/ 9 h 1309"/>
                <a:gd name="T114" fmla="*/ 61 w 1310"/>
                <a:gd name="T115" fmla="*/ 16 h 1309"/>
                <a:gd name="T116" fmla="*/ 54 w 1310"/>
                <a:gd name="T117" fmla="*/ 17 h 1309"/>
                <a:gd name="T118" fmla="*/ 52 w 1310"/>
                <a:gd name="T119" fmla="*/ 10 h 1309"/>
                <a:gd name="T120" fmla="*/ 57 w 1310"/>
                <a:gd name="T121" fmla="*/ 5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7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2 w 2521"/>
                <a:gd name="T1" fmla="*/ 9 h 294"/>
                <a:gd name="T2" fmla="*/ 2 w 2521"/>
                <a:gd name="T3" fmla="*/ 15 h 294"/>
                <a:gd name="T4" fmla="*/ 0 w 2521"/>
                <a:gd name="T5" fmla="*/ 13 h 294"/>
                <a:gd name="T6" fmla="*/ 19 w 2521"/>
                <a:gd name="T7" fmla="*/ 15 h 294"/>
                <a:gd name="T8" fmla="*/ 22 w 2521"/>
                <a:gd name="T9" fmla="*/ 10 h 294"/>
                <a:gd name="T10" fmla="*/ 12 w 2521"/>
                <a:gd name="T11" fmla="*/ 3 h 294"/>
                <a:gd name="T12" fmla="*/ 37 w 2521"/>
                <a:gd name="T13" fmla="*/ 5 h 294"/>
                <a:gd name="T14" fmla="*/ 36 w 2521"/>
                <a:gd name="T15" fmla="*/ 11 h 294"/>
                <a:gd name="T16" fmla="*/ 38 w 2521"/>
                <a:gd name="T17" fmla="*/ 18 h 294"/>
                <a:gd name="T18" fmla="*/ 36 w 2521"/>
                <a:gd name="T19" fmla="*/ 14 h 294"/>
                <a:gd name="T20" fmla="*/ 29 w 2521"/>
                <a:gd name="T21" fmla="*/ 11 h 294"/>
                <a:gd name="T22" fmla="*/ 27 w 2521"/>
                <a:gd name="T23" fmla="*/ 5 h 294"/>
                <a:gd name="T24" fmla="*/ 35 w 2521"/>
                <a:gd name="T25" fmla="*/ 6 h 294"/>
                <a:gd name="T26" fmla="*/ 29 w 2521"/>
                <a:gd name="T27" fmla="*/ 7 h 294"/>
                <a:gd name="T28" fmla="*/ 53 w 2521"/>
                <a:gd name="T29" fmla="*/ 9 h 294"/>
                <a:gd name="T30" fmla="*/ 49 w 2521"/>
                <a:gd name="T31" fmla="*/ 18 h 294"/>
                <a:gd name="T32" fmla="*/ 40 w 2521"/>
                <a:gd name="T33" fmla="*/ 14 h 294"/>
                <a:gd name="T34" fmla="*/ 42 w 2521"/>
                <a:gd name="T35" fmla="*/ 5 h 294"/>
                <a:gd name="T36" fmla="*/ 52 w 2521"/>
                <a:gd name="T37" fmla="*/ 5 h 294"/>
                <a:gd name="T38" fmla="*/ 51 w 2521"/>
                <a:gd name="T39" fmla="*/ 7 h 294"/>
                <a:gd name="T40" fmla="*/ 45 w 2521"/>
                <a:gd name="T41" fmla="*/ 5 h 294"/>
                <a:gd name="T42" fmla="*/ 42 w 2521"/>
                <a:gd name="T43" fmla="*/ 12 h 294"/>
                <a:gd name="T44" fmla="*/ 47 w 2521"/>
                <a:gd name="T45" fmla="*/ 17 h 294"/>
                <a:gd name="T46" fmla="*/ 63 w 2521"/>
                <a:gd name="T47" fmla="*/ 3 h 294"/>
                <a:gd name="T48" fmla="*/ 66 w 2521"/>
                <a:gd name="T49" fmla="*/ 9 h 294"/>
                <a:gd name="T50" fmla="*/ 59 w 2521"/>
                <a:gd name="T51" fmla="*/ 11 h 294"/>
                <a:gd name="T52" fmla="*/ 56 w 2521"/>
                <a:gd name="T53" fmla="*/ 5 h 294"/>
                <a:gd name="T54" fmla="*/ 58 w 2521"/>
                <a:gd name="T55" fmla="*/ 10 h 294"/>
                <a:gd name="T56" fmla="*/ 64 w 2521"/>
                <a:gd name="T57" fmla="*/ 7 h 294"/>
                <a:gd name="T58" fmla="*/ 71 w 2521"/>
                <a:gd name="T59" fmla="*/ 17 h 294"/>
                <a:gd name="T60" fmla="*/ 77 w 2521"/>
                <a:gd name="T61" fmla="*/ 15 h 294"/>
                <a:gd name="T62" fmla="*/ 72 w 2521"/>
                <a:gd name="T63" fmla="*/ 11 h 294"/>
                <a:gd name="T64" fmla="*/ 69 w 2521"/>
                <a:gd name="T65" fmla="*/ 6 h 294"/>
                <a:gd name="T66" fmla="*/ 75 w 2521"/>
                <a:gd name="T67" fmla="*/ 3 h 294"/>
                <a:gd name="T68" fmla="*/ 78 w 2521"/>
                <a:gd name="T69" fmla="*/ 8 h 294"/>
                <a:gd name="T70" fmla="*/ 73 w 2521"/>
                <a:gd name="T71" fmla="*/ 5 h 294"/>
                <a:gd name="T72" fmla="*/ 73 w 2521"/>
                <a:gd name="T73" fmla="*/ 9 h 294"/>
                <a:gd name="T74" fmla="*/ 79 w 2521"/>
                <a:gd name="T75" fmla="*/ 13 h 294"/>
                <a:gd name="T76" fmla="*/ 73 w 2521"/>
                <a:gd name="T77" fmla="*/ 18 h 294"/>
                <a:gd name="T78" fmla="*/ 68 w 2521"/>
                <a:gd name="T79" fmla="*/ 13 h 294"/>
                <a:gd name="T80" fmla="*/ 91 w 2521"/>
                <a:gd name="T81" fmla="*/ 3 h 294"/>
                <a:gd name="T82" fmla="*/ 92 w 2521"/>
                <a:gd name="T83" fmla="*/ 18 h 294"/>
                <a:gd name="T84" fmla="*/ 83 w 2521"/>
                <a:gd name="T85" fmla="*/ 18 h 294"/>
                <a:gd name="T86" fmla="*/ 102 w 2521"/>
                <a:gd name="T87" fmla="*/ 5 h 294"/>
                <a:gd name="T88" fmla="*/ 102 w 2521"/>
                <a:gd name="T89" fmla="*/ 13 h 294"/>
                <a:gd name="T90" fmla="*/ 98 w 2521"/>
                <a:gd name="T91" fmla="*/ 9 h 294"/>
                <a:gd name="T92" fmla="*/ 100 w 2521"/>
                <a:gd name="T93" fmla="*/ 12 h 294"/>
                <a:gd name="T94" fmla="*/ 102 w 2521"/>
                <a:gd name="T95" fmla="*/ 0 h 294"/>
                <a:gd name="T96" fmla="*/ 118 w 2521"/>
                <a:gd name="T97" fmla="*/ 17 h 294"/>
                <a:gd name="T98" fmla="*/ 123 w 2521"/>
                <a:gd name="T99" fmla="*/ 13 h 294"/>
                <a:gd name="T100" fmla="*/ 125 w 2521"/>
                <a:gd name="T101" fmla="*/ 14 h 294"/>
                <a:gd name="T102" fmla="*/ 117 w 2521"/>
                <a:gd name="T103" fmla="*/ 18 h 294"/>
                <a:gd name="T104" fmla="*/ 116 w 2521"/>
                <a:gd name="T105" fmla="*/ 3 h 294"/>
                <a:gd name="T106" fmla="*/ 137 w 2521"/>
                <a:gd name="T107" fmla="*/ 11 h 294"/>
                <a:gd name="T108" fmla="*/ 139 w 2521"/>
                <a:gd name="T109" fmla="*/ 18 h 294"/>
                <a:gd name="T110" fmla="*/ 130 w 2521"/>
                <a:gd name="T111" fmla="*/ 10 h 294"/>
                <a:gd name="T112" fmla="*/ 128 w 2521"/>
                <a:gd name="T113" fmla="*/ 5 h 294"/>
                <a:gd name="T114" fmla="*/ 143 w 2521"/>
                <a:gd name="T115" fmla="*/ 3 h 294"/>
                <a:gd name="T116" fmla="*/ 158 w 2521"/>
                <a:gd name="T117" fmla="*/ 5 h 294"/>
                <a:gd name="T118" fmla="*/ 157 w 2521"/>
                <a:gd name="T119" fmla="*/ 10 h 294"/>
                <a:gd name="T120" fmla="*/ 158 w 2521"/>
                <a:gd name="T121" fmla="*/ 18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8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2 w 1777"/>
                <a:gd name="T1" fmla="*/ 65 h 1049"/>
                <a:gd name="T2" fmla="*/ 11 w 1777"/>
                <a:gd name="T3" fmla="*/ 65 h 1049"/>
                <a:gd name="T4" fmla="*/ 26 w 1777"/>
                <a:gd name="T5" fmla="*/ 65 h 1049"/>
                <a:gd name="T6" fmla="*/ 46 w 1777"/>
                <a:gd name="T7" fmla="*/ 65 h 1049"/>
                <a:gd name="T8" fmla="*/ 66 w 1777"/>
                <a:gd name="T9" fmla="*/ 65 h 1049"/>
                <a:gd name="T10" fmla="*/ 86 w 1777"/>
                <a:gd name="T11" fmla="*/ 65 h 1049"/>
                <a:gd name="T12" fmla="*/ 101 w 1777"/>
                <a:gd name="T13" fmla="*/ 65 h 1049"/>
                <a:gd name="T14" fmla="*/ 110 w 1777"/>
                <a:gd name="T15" fmla="*/ 65 h 1049"/>
                <a:gd name="T16" fmla="*/ 112 w 1777"/>
                <a:gd name="T17" fmla="*/ 64 h 1049"/>
                <a:gd name="T18" fmla="*/ 112 w 1777"/>
                <a:gd name="T19" fmla="*/ 59 h 1049"/>
                <a:gd name="T20" fmla="*/ 112 w 1777"/>
                <a:gd name="T21" fmla="*/ 50 h 1049"/>
                <a:gd name="T22" fmla="*/ 112 w 1777"/>
                <a:gd name="T23" fmla="*/ 38 h 1049"/>
                <a:gd name="T24" fmla="*/ 112 w 1777"/>
                <a:gd name="T25" fmla="*/ 26 h 1049"/>
                <a:gd name="T26" fmla="*/ 112 w 1777"/>
                <a:gd name="T27" fmla="*/ 15 h 1049"/>
                <a:gd name="T28" fmla="*/ 112 w 1777"/>
                <a:gd name="T29" fmla="*/ 6 h 1049"/>
                <a:gd name="T30" fmla="*/ 112 w 1777"/>
                <a:gd name="T31" fmla="*/ 0 h 1049"/>
                <a:gd name="T32" fmla="*/ 110 w 1777"/>
                <a:gd name="T33" fmla="*/ 0 h 1049"/>
                <a:gd name="T34" fmla="*/ 101 w 1777"/>
                <a:gd name="T35" fmla="*/ 0 h 1049"/>
                <a:gd name="T36" fmla="*/ 86 w 1777"/>
                <a:gd name="T37" fmla="*/ 0 h 1049"/>
                <a:gd name="T38" fmla="*/ 66 w 1777"/>
                <a:gd name="T39" fmla="*/ 0 h 1049"/>
                <a:gd name="T40" fmla="*/ 46 w 1777"/>
                <a:gd name="T41" fmla="*/ 0 h 1049"/>
                <a:gd name="T42" fmla="*/ 26 w 1777"/>
                <a:gd name="T43" fmla="*/ 0 h 1049"/>
                <a:gd name="T44" fmla="*/ 11 w 1777"/>
                <a:gd name="T45" fmla="*/ 0 h 1049"/>
                <a:gd name="T46" fmla="*/ 2 w 1777"/>
                <a:gd name="T47" fmla="*/ 0 h 1049"/>
                <a:gd name="T48" fmla="*/ 0 w 1777"/>
                <a:gd name="T49" fmla="*/ 0 h 1049"/>
                <a:gd name="T50" fmla="*/ 0 w 1777"/>
                <a:gd name="T51" fmla="*/ 6 h 1049"/>
                <a:gd name="T52" fmla="*/ 0 w 1777"/>
                <a:gd name="T53" fmla="*/ 15 h 1049"/>
                <a:gd name="T54" fmla="*/ 0 w 1777"/>
                <a:gd name="T55" fmla="*/ 26 h 1049"/>
                <a:gd name="T56" fmla="*/ 0 w 1777"/>
                <a:gd name="T57" fmla="*/ 38 h 1049"/>
                <a:gd name="T58" fmla="*/ 0 w 1777"/>
                <a:gd name="T59" fmla="*/ 50 h 1049"/>
                <a:gd name="T60" fmla="*/ 0 w 1777"/>
                <a:gd name="T61" fmla="*/ 59 h 1049"/>
                <a:gd name="T62" fmla="*/ 0 w 1777"/>
                <a:gd name="T63" fmla="*/ 64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9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146 w 2355"/>
                <a:gd name="T1" fmla="*/ 10 h 1405"/>
                <a:gd name="T2" fmla="*/ 140 w 2355"/>
                <a:gd name="T3" fmla="*/ 14 h 1405"/>
                <a:gd name="T4" fmla="*/ 136 w 2355"/>
                <a:gd name="T5" fmla="*/ 17 h 1405"/>
                <a:gd name="T6" fmla="*/ 145 w 2355"/>
                <a:gd name="T7" fmla="*/ 24 h 1405"/>
                <a:gd name="T8" fmla="*/ 145 w 2355"/>
                <a:gd name="T9" fmla="*/ 36 h 1405"/>
                <a:gd name="T10" fmla="*/ 136 w 2355"/>
                <a:gd name="T11" fmla="*/ 84 h 1405"/>
                <a:gd name="T12" fmla="*/ 120 w 2355"/>
                <a:gd name="T13" fmla="*/ 84 h 1405"/>
                <a:gd name="T14" fmla="*/ 112 w 2355"/>
                <a:gd name="T15" fmla="*/ 36 h 1405"/>
                <a:gd name="T16" fmla="*/ 112 w 2355"/>
                <a:gd name="T17" fmla="*/ 24 h 1405"/>
                <a:gd name="T18" fmla="*/ 120 w 2355"/>
                <a:gd name="T19" fmla="*/ 13 h 1405"/>
                <a:gd name="T20" fmla="*/ 123 w 2355"/>
                <a:gd name="T21" fmla="*/ 5 h 1405"/>
                <a:gd name="T22" fmla="*/ 133 w 2355"/>
                <a:gd name="T23" fmla="*/ 1 h 1405"/>
                <a:gd name="T24" fmla="*/ 66 w 2355"/>
                <a:gd name="T25" fmla="*/ 68 h 1405"/>
                <a:gd name="T26" fmla="*/ 69 w 2355"/>
                <a:gd name="T27" fmla="*/ 73 h 1405"/>
                <a:gd name="T28" fmla="*/ 80 w 2355"/>
                <a:gd name="T29" fmla="*/ 75 h 1405"/>
                <a:gd name="T30" fmla="*/ 89 w 2355"/>
                <a:gd name="T31" fmla="*/ 73 h 1405"/>
                <a:gd name="T32" fmla="*/ 90 w 2355"/>
                <a:gd name="T33" fmla="*/ 67 h 1405"/>
                <a:gd name="T34" fmla="*/ 77 w 2355"/>
                <a:gd name="T35" fmla="*/ 62 h 1405"/>
                <a:gd name="T36" fmla="*/ 57 w 2355"/>
                <a:gd name="T37" fmla="*/ 55 h 1405"/>
                <a:gd name="T38" fmla="*/ 52 w 2355"/>
                <a:gd name="T39" fmla="*/ 49 h 1405"/>
                <a:gd name="T40" fmla="*/ 52 w 2355"/>
                <a:gd name="T41" fmla="*/ 39 h 1405"/>
                <a:gd name="T42" fmla="*/ 57 w 2355"/>
                <a:gd name="T43" fmla="*/ 29 h 1405"/>
                <a:gd name="T44" fmla="*/ 66 w 2355"/>
                <a:gd name="T45" fmla="*/ 23 h 1405"/>
                <a:gd name="T46" fmla="*/ 80 w 2355"/>
                <a:gd name="T47" fmla="*/ 22 h 1405"/>
                <a:gd name="T48" fmla="*/ 93 w 2355"/>
                <a:gd name="T49" fmla="*/ 24 h 1405"/>
                <a:gd name="T50" fmla="*/ 101 w 2355"/>
                <a:gd name="T51" fmla="*/ 31 h 1405"/>
                <a:gd name="T52" fmla="*/ 105 w 2355"/>
                <a:gd name="T53" fmla="*/ 42 h 1405"/>
                <a:gd name="T54" fmla="*/ 88 w 2355"/>
                <a:gd name="T55" fmla="*/ 41 h 1405"/>
                <a:gd name="T56" fmla="*/ 85 w 2355"/>
                <a:gd name="T57" fmla="*/ 36 h 1405"/>
                <a:gd name="T58" fmla="*/ 73 w 2355"/>
                <a:gd name="T59" fmla="*/ 35 h 1405"/>
                <a:gd name="T60" fmla="*/ 68 w 2355"/>
                <a:gd name="T61" fmla="*/ 39 h 1405"/>
                <a:gd name="T62" fmla="*/ 70 w 2355"/>
                <a:gd name="T63" fmla="*/ 44 h 1405"/>
                <a:gd name="T64" fmla="*/ 92 w 2355"/>
                <a:gd name="T65" fmla="*/ 50 h 1405"/>
                <a:gd name="T66" fmla="*/ 104 w 2355"/>
                <a:gd name="T67" fmla="*/ 58 h 1405"/>
                <a:gd name="T68" fmla="*/ 107 w 2355"/>
                <a:gd name="T69" fmla="*/ 65 h 1405"/>
                <a:gd name="T70" fmla="*/ 105 w 2355"/>
                <a:gd name="T71" fmla="*/ 76 h 1405"/>
                <a:gd name="T72" fmla="*/ 98 w 2355"/>
                <a:gd name="T73" fmla="*/ 84 h 1405"/>
                <a:gd name="T74" fmla="*/ 85 w 2355"/>
                <a:gd name="T75" fmla="*/ 88 h 1405"/>
                <a:gd name="T76" fmla="*/ 68 w 2355"/>
                <a:gd name="T77" fmla="*/ 87 h 1405"/>
                <a:gd name="T78" fmla="*/ 56 w 2355"/>
                <a:gd name="T79" fmla="*/ 82 h 1405"/>
                <a:gd name="T80" fmla="*/ 50 w 2355"/>
                <a:gd name="T81" fmla="*/ 73 h 1405"/>
                <a:gd name="T82" fmla="*/ 58 w 2355"/>
                <a:gd name="T83" fmla="*/ 68 h 1405"/>
                <a:gd name="T84" fmla="*/ 23 w 2355"/>
                <a:gd name="T85" fmla="*/ 87 h 1405"/>
                <a:gd name="T86" fmla="*/ 37 w 2355"/>
                <a:gd name="T87" fmla="*/ 80 h 1405"/>
                <a:gd name="T88" fmla="*/ 43 w 2355"/>
                <a:gd name="T89" fmla="*/ 68 h 1405"/>
                <a:gd name="T90" fmla="*/ 26 w 2355"/>
                <a:gd name="T91" fmla="*/ 70 h 1405"/>
                <a:gd name="T92" fmla="*/ 18 w 2355"/>
                <a:gd name="T93" fmla="*/ 75 h 1405"/>
                <a:gd name="T94" fmla="*/ 7 w 2355"/>
                <a:gd name="T95" fmla="*/ 73 h 1405"/>
                <a:gd name="T96" fmla="*/ 0 w 2355"/>
                <a:gd name="T97" fmla="*/ 65 h 1405"/>
                <a:gd name="T98" fmla="*/ 5 w 2355"/>
                <a:gd name="T99" fmla="*/ 87 h 1405"/>
                <a:gd name="T100" fmla="*/ 8 w 2355"/>
                <a:gd name="T101" fmla="*/ 36 h 1405"/>
                <a:gd name="T102" fmla="*/ 21 w 2355"/>
                <a:gd name="T103" fmla="*/ 37 h 1405"/>
                <a:gd name="T104" fmla="*/ 28 w 2355"/>
                <a:gd name="T105" fmla="*/ 48 h 1405"/>
                <a:gd name="T106" fmla="*/ 0 w 2355"/>
                <a:gd name="T107" fmla="*/ 54 h 1405"/>
                <a:gd name="T108" fmla="*/ 45 w 2355"/>
                <a:gd name="T109" fmla="*/ 59 h 1405"/>
                <a:gd name="T110" fmla="*/ 43 w 2355"/>
                <a:gd name="T111" fmla="*/ 43 h 1405"/>
                <a:gd name="T112" fmla="*/ 34 w 2355"/>
                <a:gd name="T113" fmla="*/ 28 h 1405"/>
                <a:gd name="T114" fmla="*/ 18 w 2355"/>
                <a:gd name="T115" fmla="*/ 22 h 1405"/>
                <a:gd name="T116" fmla="*/ 0 w 2355"/>
                <a:gd name="T117" fmla="*/ 24 h 1405"/>
                <a:gd name="T118" fmla="*/ 0 w 2355"/>
                <a:gd name="T119" fmla="*/ 45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0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75 w 1237"/>
                <a:gd name="T1" fmla="*/ 3 h 939"/>
                <a:gd name="T2" fmla="*/ 76 w 1237"/>
                <a:gd name="T3" fmla="*/ 3 h 939"/>
                <a:gd name="T4" fmla="*/ 74 w 1237"/>
                <a:gd name="T5" fmla="*/ 5 h 939"/>
                <a:gd name="T6" fmla="*/ 75 w 1237"/>
                <a:gd name="T7" fmla="*/ 8 h 939"/>
                <a:gd name="T8" fmla="*/ 74 w 1237"/>
                <a:gd name="T9" fmla="*/ 7 h 939"/>
                <a:gd name="T10" fmla="*/ 72 w 1237"/>
                <a:gd name="T11" fmla="*/ 6 h 939"/>
                <a:gd name="T12" fmla="*/ 69 w 1237"/>
                <a:gd name="T13" fmla="*/ 8 h 939"/>
                <a:gd name="T14" fmla="*/ 70 w 1237"/>
                <a:gd name="T15" fmla="*/ 5 h 939"/>
                <a:gd name="T16" fmla="*/ 69 w 1237"/>
                <a:gd name="T17" fmla="*/ 4 h 939"/>
                <a:gd name="T18" fmla="*/ 68 w 1237"/>
                <a:gd name="T19" fmla="*/ 3 h 939"/>
                <a:gd name="T20" fmla="*/ 71 w 1237"/>
                <a:gd name="T21" fmla="*/ 3 h 939"/>
                <a:gd name="T22" fmla="*/ 72 w 1237"/>
                <a:gd name="T23" fmla="*/ 0 h 939"/>
                <a:gd name="T24" fmla="*/ 73 w 1237"/>
                <a:gd name="T25" fmla="*/ 1 h 939"/>
                <a:gd name="T26" fmla="*/ 58 w 1237"/>
                <a:gd name="T27" fmla="*/ 6 h 939"/>
                <a:gd name="T28" fmla="*/ 63 w 1237"/>
                <a:gd name="T29" fmla="*/ 6 h 939"/>
                <a:gd name="T30" fmla="*/ 61 w 1237"/>
                <a:gd name="T31" fmla="*/ 8 h 939"/>
                <a:gd name="T32" fmla="*/ 59 w 1237"/>
                <a:gd name="T33" fmla="*/ 11 h 939"/>
                <a:gd name="T34" fmla="*/ 61 w 1237"/>
                <a:gd name="T35" fmla="*/ 16 h 939"/>
                <a:gd name="T36" fmla="*/ 57 w 1237"/>
                <a:gd name="T37" fmla="*/ 13 h 939"/>
                <a:gd name="T38" fmla="*/ 53 w 1237"/>
                <a:gd name="T39" fmla="*/ 14 h 939"/>
                <a:gd name="T40" fmla="*/ 51 w 1237"/>
                <a:gd name="T41" fmla="*/ 15 h 939"/>
                <a:gd name="T42" fmla="*/ 53 w 1237"/>
                <a:gd name="T43" fmla="*/ 10 h 939"/>
                <a:gd name="T44" fmla="*/ 48 w 1237"/>
                <a:gd name="T45" fmla="*/ 7 h 939"/>
                <a:gd name="T46" fmla="*/ 51 w 1237"/>
                <a:gd name="T47" fmla="*/ 6 h 939"/>
                <a:gd name="T48" fmla="*/ 54 w 1237"/>
                <a:gd name="T49" fmla="*/ 5 h 939"/>
                <a:gd name="T50" fmla="*/ 56 w 1237"/>
                <a:gd name="T51" fmla="*/ 0 h 939"/>
                <a:gd name="T52" fmla="*/ 57 w 1237"/>
                <a:gd name="T53" fmla="*/ 5 h 939"/>
                <a:gd name="T54" fmla="*/ 22 w 1237"/>
                <a:gd name="T55" fmla="*/ 37 h 939"/>
                <a:gd name="T56" fmla="*/ 28 w 1237"/>
                <a:gd name="T57" fmla="*/ 37 h 939"/>
                <a:gd name="T58" fmla="*/ 35 w 1237"/>
                <a:gd name="T59" fmla="*/ 37 h 939"/>
                <a:gd name="T60" fmla="*/ 30 w 1237"/>
                <a:gd name="T61" fmla="*/ 41 h 939"/>
                <a:gd name="T62" fmla="*/ 25 w 1237"/>
                <a:gd name="T63" fmla="*/ 46 h 939"/>
                <a:gd name="T64" fmla="*/ 26 w 1237"/>
                <a:gd name="T65" fmla="*/ 52 h 939"/>
                <a:gd name="T66" fmla="*/ 28 w 1237"/>
                <a:gd name="T67" fmla="*/ 58 h 939"/>
                <a:gd name="T68" fmla="*/ 23 w 1237"/>
                <a:gd name="T69" fmla="*/ 54 h 939"/>
                <a:gd name="T70" fmla="*/ 16 w 1237"/>
                <a:gd name="T71" fmla="*/ 52 h 939"/>
                <a:gd name="T72" fmla="*/ 6 w 1237"/>
                <a:gd name="T73" fmla="*/ 58 h 939"/>
                <a:gd name="T74" fmla="*/ 8 w 1237"/>
                <a:gd name="T75" fmla="*/ 54 h 939"/>
                <a:gd name="T76" fmla="*/ 10 w 1237"/>
                <a:gd name="T77" fmla="*/ 47 h 939"/>
                <a:gd name="T78" fmla="*/ 9 w 1237"/>
                <a:gd name="T79" fmla="*/ 44 h 939"/>
                <a:gd name="T80" fmla="*/ 0 w 1237"/>
                <a:gd name="T81" fmla="*/ 37 h 939"/>
                <a:gd name="T82" fmla="*/ 4 w 1237"/>
                <a:gd name="T83" fmla="*/ 37 h 939"/>
                <a:gd name="T84" fmla="*/ 11 w 1237"/>
                <a:gd name="T85" fmla="*/ 37 h 939"/>
                <a:gd name="T86" fmla="*/ 13 w 1237"/>
                <a:gd name="T87" fmla="*/ 36 h 939"/>
                <a:gd name="T88" fmla="*/ 15 w 1237"/>
                <a:gd name="T89" fmla="*/ 31 h 939"/>
                <a:gd name="T90" fmla="*/ 17 w 1237"/>
                <a:gd name="T91" fmla="*/ 25 h 939"/>
                <a:gd name="T92" fmla="*/ 18 w 1237"/>
                <a:gd name="T93" fmla="*/ 26 h 939"/>
                <a:gd name="T94" fmla="*/ 20 w 1237"/>
                <a:gd name="T95" fmla="*/ 33 h 939"/>
                <a:gd name="T96" fmla="*/ 22 w 1237"/>
                <a:gd name="T97" fmla="*/ 37 h 939"/>
                <a:gd name="T98" fmla="*/ 42 w 1237"/>
                <a:gd name="T99" fmla="*/ 16 h 939"/>
                <a:gd name="T100" fmla="*/ 45 w 1237"/>
                <a:gd name="T101" fmla="*/ 17 h 939"/>
                <a:gd name="T102" fmla="*/ 39 w 1237"/>
                <a:gd name="T103" fmla="*/ 21 h 939"/>
                <a:gd name="T104" fmla="*/ 41 w 1237"/>
                <a:gd name="T105" fmla="*/ 27 h 939"/>
                <a:gd name="T106" fmla="*/ 39 w 1237"/>
                <a:gd name="T107" fmla="*/ 26 h 939"/>
                <a:gd name="T108" fmla="*/ 34 w 1237"/>
                <a:gd name="T109" fmla="*/ 25 h 939"/>
                <a:gd name="T110" fmla="*/ 29 w 1237"/>
                <a:gd name="T111" fmla="*/ 29 h 939"/>
                <a:gd name="T112" fmla="*/ 31 w 1237"/>
                <a:gd name="T113" fmla="*/ 22 h 939"/>
                <a:gd name="T114" fmla="*/ 28 w 1237"/>
                <a:gd name="T115" fmla="*/ 18 h 939"/>
                <a:gd name="T116" fmla="*/ 26 w 1237"/>
                <a:gd name="T117" fmla="*/ 16 h 939"/>
                <a:gd name="T118" fmla="*/ 33 w 1237"/>
                <a:gd name="T119" fmla="*/ 16 h 939"/>
                <a:gd name="T120" fmla="*/ 35 w 1237"/>
                <a:gd name="T121" fmla="*/ 9 h 939"/>
                <a:gd name="T122" fmla="*/ 37 w 1237"/>
                <a:gd name="T123" fmla="*/ 12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1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0 h 1107"/>
                <a:gd name="T2" fmla="*/ 3 w 1739"/>
                <a:gd name="T3" fmla="*/ 14 h 1107"/>
                <a:gd name="T4" fmla="*/ 6 w 1739"/>
                <a:gd name="T5" fmla="*/ 8 h 1107"/>
                <a:gd name="T6" fmla="*/ 20 w 1739"/>
                <a:gd name="T7" fmla="*/ 14 h 1107"/>
                <a:gd name="T8" fmla="*/ 32 w 1739"/>
                <a:gd name="T9" fmla="*/ 7 h 1107"/>
                <a:gd name="T10" fmla="*/ 30 w 1739"/>
                <a:gd name="T11" fmla="*/ 19 h 1107"/>
                <a:gd name="T12" fmla="*/ 38 w 1739"/>
                <a:gd name="T13" fmla="*/ 9 h 1107"/>
                <a:gd name="T14" fmla="*/ 50 w 1739"/>
                <a:gd name="T15" fmla="*/ 16 h 1107"/>
                <a:gd name="T16" fmla="*/ 43 w 1739"/>
                <a:gd name="T17" fmla="*/ 16 h 1107"/>
                <a:gd name="T18" fmla="*/ 57 w 1739"/>
                <a:gd name="T19" fmla="*/ 8 h 1107"/>
                <a:gd name="T20" fmla="*/ 64 w 1739"/>
                <a:gd name="T21" fmla="*/ 18 h 1107"/>
                <a:gd name="T22" fmla="*/ 53 w 1739"/>
                <a:gd name="T23" fmla="*/ 7 h 1107"/>
                <a:gd name="T24" fmla="*/ 60 w 1739"/>
                <a:gd name="T25" fmla="*/ 9 h 1107"/>
                <a:gd name="T26" fmla="*/ 74 w 1739"/>
                <a:gd name="T27" fmla="*/ 8 h 1107"/>
                <a:gd name="T28" fmla="*/ 80 w 1739"/>
                <a:gd name="T29" fmla="*/ 17 h 1107"/>
                <a:gd name="T30" fmla="*/ 72 w 1739"/>
                <a:gd name="T31" fmla="*/ 16 h 1107"/>
                <a:gd name="T32" fmla="*/ 68 w 1739"/>
                <a:gd name="T33" fmla="*/ 10 h 1107"/>
                <a:gd name="T34" fmla="*/ 77 w 1739"/>
                <a:gd name="T35" fmla="*/ 10 h 1107"/>
                <a:gd name="T36" fmla="*/ 92 w 1739"/>
                <a:gd name="T37" fmla="*/ 8 h 1107"/>
                <a:gd name="T38" fmla="*/ 100 w 1739"/>
                <a:gd name="T39" fmla="*/ 25 h 1107"/>
                <a:gd name="T40" fmla="*/ 101 w 1739"/>
                <a:gd name="T41" fmla="*/ 14 h 1107"/>
                <a:gd name="T42" fmla="*/ 106 w 1739"/>
                <a:gd name="T43" fmla="*/ 0 h 1107"/>
                <a:gd name="T44" fmla="*/ 9 w 1739"/>
                <a:gd name="T45" fmla="*/ 38 h 1107"/>
                <a:gd name="T46" fmla="*/ 0 w 1739"/>
                <a:gd name="T47" fmla="*/ 41 h 1107"/>
                <a:gd name="T48" fmla="*/ 1 w 1739"/>
                <a:gd name="T49" fmla="*/ 38 h 1107"/>
                <a:gd name="T50" fmla="*/ 17 w 1739"/>
                <a:gd name="T51" fmla="*/ 32 h 1107"/>
                <a:gd name="T52" fmla="*/ 17 w 1739"/>
                <a:gd name="T53" fmla="*/ 45 h 1107"/>
                <a:gd name="T54" fmla="*/ 17 w 1739"/>
                <a:gd name="T55" fmla="*/ 32 h 1107"/>
                <a:gd name="T56" fmla="*/ 14 w 1739"/>
                <a:gd name="T57" fmla="*/ 35 h 1107"/>
                <a:gd name="T58" fmla="*/ 27 w 1739"/>
                <a:gd name="T59" fmla="*/ 35 h 1107"/>
                <a:gd name="T60" fmla="*/ 33 w 1739"/>
                <a:gd name="T61" fmla="*/ 43 h 1107"/>
                <a:gd name="T62" fmla="*/ 25 w 1739"/>
                <a:gd name="T63" fmla="*/ 34 h 1107"/>
                <a:gd name="T64" fmla="*/ 37 w 1739"/>
                <a:gd name="T65" fmla="*/ 28 h 1107"/>
                <a:gd name="T66" fmla="*/ 41 w 1739"/>
                <a:gd name="T67" fmla="*/ 33 h 1107"/>
                <a:gd name="T68" fmla="*/ 50 w 1739"/>
                <a:gd name="T69" fmla="*/ 44 h 1107"/>
                <a:gd name="T70" fmla="*/ 40 w 1739"/>
                <a:gd name="T71" fmla="*/ 39 h 1107"/>
                <a:gd name="T72" fmla="*/ 42 w 1739"/>
                <a:gd name="T73" fmla="*/ 35 h 1107"/>
                <a:gd name="T74" fmla="*/ 47 w 1739"/>
                <a:gd name="T75" fmla="*/ 41 h 1107"/>
                <a:gd name="T76" fmla="*/ 52 w 1739"/>
                <a:gd name="T77" fmla="*/ 28 h 1107"/>
                <a:gd name="T78" fmla="*/ 59 w 1739"/>
                <a:gd name="T79" fmla="*/ 36 h 1107"/>
                <a:gd name="T80" fmla="*/ 63 w 1739"/>
                <a:gd name="T81" fmla="*/ 32 h 1107"/>
                <a:gd name="T82" fmla="*/ 72 w 1739"/>
                <a:gd name="T83" fmla="*/ 38 h 1107"/>
                <a:gd name="T84" fmla="*/ 0 w 1739"/>
                <a:gd name="T85" fmla="*/ 59 h 1107"/>
                <a:gd name="T86" fmla="*/ 5 w 1739"/>
                <a:gd name="T87" fmla="*/ 57 h 1107"/>
                <a:gd name="T88" fmla="*/ 15 w 1739"/>
                <a:gd name="T89" fmla="*/ 69 h 1107"/>
                <a:gd name="T90" fmla="*/ 9 w 1739"/>
                <a:gd name="T91" fmla="*/ 58 h 1107"/>
                <a:gd name="T92" fmla="*/ 11 w 1739"/>
                <a:gd name="T93" fmla="*/ 59 h 1107"/>
                <a:gd name="T94" fmla="*/ 27 w 1739"/>
                <a:gd name="T95" fmla="*/ 60 h 1107"/>
                <a:gd name="T96" fmla="*/ 20 w 1739"/>
                <a:gd name="T97" fmla="*/ 57 h 1107"/>
                <a:gd name="T98" fmla="*/ 40 w 1739"/>
                <a:gd name="T99" fmla="*/ 68 h 1107"/>
                <a:gd name="T100" fmla="*/ 32 w 1739"/>
                <a:gd name="T101" fmla="*/ 59 h 1107"/>
                <a:gd name="T102" fmla="*/ 37 w 1739"/>
                <a:gd name="T103" fmla="*/ 68 h 1107"/>
                <a:gd name="T104" fmla="*/ 33 w 1739"/>
                <a:gd name="T105" fmla="*/ 61 h 1107"/>
                <a:gd name="T106" fmla="*/ 52 w 1739"/>
                <a:gd name="T107" fmla="*/ 67 h 1107"/>
                <a:gd name="T108" fmla="*/ 75 w 1739"/>
                <a:gd name="T109" fmla="*/ 54 h 1107"/>
                <a:gd name="T110" fmla="*/ 73 w 1739"/>
                <a:gd name="T111" fmla="*/ 68 h 1107"/>
                <a:gd name="T112" fmla="*/ 72 w 1739"/>
                <a:gd name="T113" fmla="*/ 69 h 1107"/>
                <a:gd name="T114" fmla="*/ 76 w 1739"/>
                <a:gd name="T115" fmla="*/ 52 h 1107"/>
                <a:gd name="T116" fmla="*/ 70 w 1739"/>
                <a:gd name="T117" fmla="*/ 49 h 1107"/>
                <a:gd name="T118" fmla="*/ 97 w 1739"/>
                <a:gd name="T119" fmla="*/ 55 h 1107"/>
                <a:gd name="T120" fmla="*/ 95 w 1739"/>
                <a:gd name="T121" fmla="*/ 69 h 1107"/>
                <a:gd name="T122" fmla="*/ 92 w 1739"/>
                <a:gd name="T123" fmla="*/ 60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2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7 w 317"/>
                <a:gd name="T1" fmla="*/ 10 h 235"/>
                <a:gd name="T2" fmla="*/ 7 w 317"/>
                <a:gd name="T3" fmla="*/ 9 h 235"/>
                <a:gd name="T4" fmla="*/ 7 w 317"/>
                <a:gd name="T5" fmla="*/ 8 h 235"/>
                <a:gd name="T6" fmla="*/ 6 w 317"/>
                <a:gd name="T7" fmla="*/ 7 h 235"/>
                <a:gd name="T8" fmla="*/ 5 w 317"/>
                <a:gd name="T9" fmla="*/ 6 h 235"/>
                <a:gd name="T10" fmla="*/ 4 w 317"/>
                <a:gd name="T11" fmla="*/ 6 h 235"/>
                <a:gd name="T12" fmla="*/ 3 w 317"/>
                <a:gd name="T13" fmla="*/ 6 h 235"/>
                <a:gd name="T14" fmla="*/ 2 w 317"/>
                <a:gd name="T15" fmla="*/ 6 h 235"/>
                <a:gd name="T16" fmla="*/ 1 w 317"/>
                <a:gd name="T17" fmla="*/ 7 h 235"/>
                <a:gd name="T18" fmla="*/ 0 w 317"/>
                <a:gd name="T19" fmla="*/ 8 h 235"/>
                <a:gd name="T20" fmla="*/ 0 w 317"/>
                <a:gd name="T21" fmla="*/ 9 h 235"/>
                <a:gd name="T22" fmla="*/ 0 w 317"/>
                <a:gd name="T23" fmla="*/ 10 h 235"/>
                <a:gd name="T24" fmla="*/ 0 w 317"/>
                <a:gd name="T25" fmla="*/ 11 h 235"/>
                <a:gd name="T26" fmla="*/ 0 w 317"/>
                <a:gd name="T27" fmla="*/ 11 h 235"/>
                <a:gd name="T28" fmla="*/ 0 w 317"/>
                <a:gd name="T29" fmla="*/ 12 h 235"/>
                <a:gd name="T30" fmla="*/ 1 w 317"/>
                <a:gd name="T31" fmla="*/ 14 h 235"/>
                <a:gd name="T32" fmla="*/ 2 w 317"/>
                <a:gd name="T33" fmla="*/ 14 h 235"/>
                <a:gd name="T34" fmla="*/ 3 w 317"/>
                <a:gd name="T35" fmla="*/ 14 h 235"/>
                <a:gd name="T36" fmla="*/ 4 w 317"/>
                <a:gd name="T37" fmla="*/ 14 h 235"/>
                <a:gd name="T38" fmla="*/ 5 w 317"/>
                <a:gd name="T39" fmla="*/ 14 h 235"/>
                <a:gd name="T40" fmla="*/ 6 w 317"/>
                <a:gd name="T41" fmla="*/ 14 h 235"/>
                <a:gd name="T42" fmla="*/ 7 w 317"/>
                <a:gd name="T43" fmla="*/ 12 h 235"/>
                <a:gd name="T44" fmla="*/ 7 w 317"/>
                <a:gd name="T45" fmla="*/ 11 h 235"/>
                <a:gd name="T46" fmla="*/ 7 w 317"/>
                <a:gd name="T47" fmla="*/ 11 h 235"/>
                <a:gd name="T48" fmla="*/ 19 w 317"/>
                <a:gd name="T49" fmla="*/ 3 h 235"/>
                <a:gd name="T50" fmla="*/ 19 w 317"/>
                <a:gd name="T51" fmla="*/ 3 h 235"/>
                <a:gd name="T52" fmla="*/ 19 w 317"/>
                <a:gd name="T53" fmla="*/ 2 h 235"/>
                <a:gd name="T54" fmla="*/ 18 w 317"/>
                <a:gd name="T55" fmla="*/ 1 h 235"/>
                <a:gd name="T56" fmla="*/ 17 w 317"/>
                <a:gd name="T57" fmla="*/ 0 h 235"/>
                <a:gd name="T58" fmla="*/ 16 w 317"/>
                <a:gd name="T59" fmla="*/ 0 h 235"/>
                <a:gd name="T60" fmla="*/ 15 w 317"/>
                <a:gd name="T61" fmla="*/ 0 h 235"/>
                <a:gd name="T62" fmla="*/ 15 w 317"/>
                <a:gd name="T63" fmla="*/ 0 h 235"/>
                <a:gd name="T64" fmla="*/ 14 w 317"/>
                <a:gd name="T65" fmla="*/ 0 h 235"/>
                <a:gd name="T66" fmla="*/ 13 w 317"/>
                <a:gd name="T67" fmla="*/ 1 h 235"/>
                <a:gd name="T68" fmla="*/ 12 w 317"/>
                <a:gd name="T69" fmla="*/ 2 h 235"/>
                <a:gd name="T70" fmla="*/ 11 w 317"/>
                <a:gd name="T71" fmla="*/ 3 h 235"/>
                <a:gd name="T72" fmla="*/ 11 w 317"/>
                <a:gd name="T73" fmla="*/ 3 h 235"/>
                <a:gd name="T74" fmla="*/ 11 w 317"/>
                <a:gd name="T75" fmla="*/ 4 h 235"/>
                <a:gd name="T76" fmla="*/ 12 w 317"/>
                <a:gd name="T77" fmla="*/ 5 h 235"/>
                <a:gd name="T78" fmla="*/ 13 w 317"/>
                <a:gd name="T79" fmla="*/ 6 h 235"/>
                <a:gd name="T80" fmla="*/ 14 w 317"/>
                <a:gd name="T81" fmla="*/ 7 h 235"/>
                <a:gd name="T82" fmla="*/ 15 w 317"/>
                <a:gd name="T83" fmla="*/ 7 h 235"/>
                <a:gd name="T84" fmla="*/ 15 w 317"/>
                <a:gd name="T85" fmla="*/ 7 h 235"/>
                <a:gd name="T86" fmla="*/ 16 w 317"/>
                <a:gd name="T87" fmla="*/ 7 h 235"/>
                <a:gd name="T88" fmla="*/ 17 w 317"/>
                <a:gd name="T89" fmla="*/ 7 h 235"/>
                <a:gd name="T90" fmla="*/ 18 w 317"/>
                <a:gd name="T91" fmla="*/ 6 h 235"/>
                <a:gd name="T92" fmla="*/ 19 w 317"/>
                <a:gd name="T93" fmla="*/ 5 h 235"/>
                <a:gd name="T94" fmla="*/ 19 w 317"/>
                <a:gd name="T95" fmla="*/ 4 h 235"/>
                <a:gd name="T96" fmla="*/ 19 w 317"/>
                <a:gd name="T97" fmla="*/ 3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89 w 1559"/>
                <a:gd name="T1" fmla="*/ 19 h 639"/>
                <a:gd name="T2" fmla="*/ 89 w 1559"/>
                <a:gd name="T3" fmla="*/ 13 h 639"/>
                <a:gd name="T4" fmla="*/ 89 w 1559"/>
                <a:gd name="T5" fmla="*/ 6 h 639"/>
                <a:gd name="T6" fmla="*/ 89 w 1559"/>
                <a:gd name="T7" fmla="*/ 0 h 639"/>
                <a:gd name="T8" fmla="*/ 88 w 1559"/>
                <a:gd name="T9" fmla="*/ 0 h 639"/>
                <a:gd name="T10" fmla="*/ 81 w 1559"/>
                <a:gd name="T11" fmla="*/ 0 h 639"/>
                <a:gd name="T12" fmla="*/ 68 w 1559"/>
                <a:gd name="T13" fmla="*/ 0 h 639"/>
                <a:gd name="T14" fmla="*/ 53 w 1559"/>
                <a:gd name="T15" fmla="*/ 0 h 639"/>
                <a:gd name="T16" fmla="*/ 36 w 1559"/>
                <a:gd name="T17" fmla="*/ 0 h 639"/>
                <a:gd name="T18" fmla="*/ 20 w 1559"/>
                <a:gd name="T19" fmla="*/ 0 h 639"/>
                <a:gd name="T20" fmla="*/ 8 w 1559"/>
                <a:gd name="T21" fmla="*/ 0 h 639"/>
                <a:gd name="T22" fmla="*/ 1 w 1559"/>
                <a:gd name="T23" fmla="*/ 0 h 639"/>
                <a:gd name="T24" fmla="*/ 0 w 1559"/>
                <a:gd name="T25" fmla="*/ 1 h 639"/>
                <a:gd name="T26" fmla="*/ 0 w 1559"/>
                <a:gd name="T27" fmla="*/ 10 h 639"/>
                <a:gd name="T28" fmla="*/ 0 w 1559"/>
                <a:gd name="T29" fmla="*/ 23 h 639"/>
                <a:gd name="T30" fmla="*/ 0 w 1559"/>
                <a:gd name="T31" fmla="*/ 32 h 639"/>
                <a:gd name="T32" fmla="*/ 1 w 1559"/>
                <a:gd name="T33" fmla="*/ 34 h 639"/>
                <a:gd name="T34" fmla="*/ 6 w 1559"/>
                <a:gd name="T35" fmla="*/ 34 h 639"/>
                <a:gd name="T36" fmla="*/ 7 w 1559"/>
                <a:gd name="T37" fmla="*/ 33 h 639"/>
                <a:gd name="T38" fmla="*/ 7 w 1559"/>
                <a:gd name="T39" fmla="*/ 27 h 639"/>
                <a:gd name="T40" fmla="*/ 7 w 1559"/>
                <a:gd name="T41" fmla="*/ 18 h 639"/>
                <a:gd name="T42" fmla="*/ 7 w 1559"/>
                <a:gd name="T43" fmla="*/ 9 h 639"/>
                <a:gd name="T44" fmla="*/ 8 w 1559"/>
                <a:gd name="T45" fmla="*/ 7 h 639"/>
                <a:gd name="T46" fmla="*/ 14 w 1559"/>
                <a:gd name="T47" fmla="*/ 7 h 639"/>
                <a:gd name="T48" fmla="*/ 24 w 1559"/>
                <a:gd name="T49" fmla="*/ 7 h 639"/>
                <a:gd name="T50" fmla="*/ 37 w 1559"/>
                <a:gd name="T51" fmla="*/ 7 h 639"/>
                <a:gd name="T52" fmla="*/ 51 w 1559"/>
                <a:gd name="T53" fmla="*/ 7 h 639"/>
                <a:gd name="T54" fmla="*/ 64 w 1559"/>
                <a:gd name="T55" fmla="*/ 7 h 639"/>
                <a:gd name="T56" fmla="*/ 75 w 1559"/>
                <a:gd name="T57" fmla="*/ 7 h 639"/>
                <a:gd name="T58" fmla="*/ 81 w 1559"/>
                <a:gd name="T59" fmla="*/ 7 h 639"/>
                <a:gd name="T60" fmla="*/ 82 w 1559"/>
                <a:gd name="T61" fmla="*/ 7 h 639"/>
                <a:gd name="T62" fmla="*/ 82 w 1559"/>
                <a:gd name="T63" fmla="*/ 11 h 639"/>
                <a:gd name="T64" fmla="*/ 82 w 1559"/>
                <a:gd name="T65" fmla="*/ 15 h 639"/>
                <a:gd name="T66" fmla="*/ 82 w 1559"/>
                <a:gd name="T67" fmla="*/ 19 h 639"/>
                <a:gd name="T68" fmla="*/ 81 w 1559"/>
                <a:gd name="T69" fmla="*/ 20 h 639"/>
                <a:gd name="T70" fmla="*/ 75 w 1559"/>
                <a:gd name="T71" fmla="*/ 20 h 639"/>
                <a:gd name="T72" fmla="*/ 74 w 1559"/>
                <a:gd name="T73" fmla="*/ 20 h 639"/>
                <a:gd name="T74" fmla="*/ 78 w 1559"/>
                <a:gd name="T75" fmla="*/ 26 h 639"/>
                <a:gd name="T76" fmla="*/ 82 w 1559"/>
                <a:gd name="T77" fmla="*/ 33 h 639"/>
                <a:gd name="T78" fmla="*/ 85 w 1559"/>
                <a:gd name="T79" fmla="*/ 39 h 639"/>
                <a:gd name="T80" fmla="*/ 86 w 1559"/>
                <a:gd name="T81" fmla="*/ 39 h 639"/>
                <a:gd name="T82" fmla="*/ 89 w 1559"/>
                <a:gd name="T83" fmla="*/ 33 h 639"/>
                <a:gd name="T84" fmla="*/ 93 w 1559"/>
                <a:gd name="T85" fmla="*/ 26 h 639"/>
                <a:gd name="T86" fmla="*/ 96 w 1559"/>
                <a:gd name="T87" fmla="*/ 20 h 639"/>
                <a:gd name="T88" fmla="*/ 96 w 1559"/>
                <a:gd name="T89" fmla="*/ 20 h 639"/>
                <a:gd name="T90" fmla="*/ 90 w 1559"/>
                <a:gd name="T91" fmla="*/ 20 h 639"/>
                <a:gd name="T92" fmla="*/ 85 w 1559"/>
                <a:gd name="T93" fmla="*/ 33 h 639"/>
                <a:gd name="T94" fmla="*/ 83 w 1559"/>
                <a:gd name="T95" fmla="*/ 28 h 639"/>
                <a:gd name="T96" fmla="*/ 80 w 1559"/>
                <a:gd name="T97" fmla="*/ 23 h 639"/>
                <a:gd name="T98" fmla="*/ 85 w 1559"/>
                <a:gd name="T99" fmla="*/ 23 h 639"/>
                <a:gd name="T100" fmla="*/ 91 w 1559"/>
                <a:gd name="T101" fmla="*/ 23 h 639"/>
                <a:gd name="T102" fmla="*/ 88 w 1559"/>
                <a:gd name="T103" fmla="*/ 28 h 639"/>
                <a:gd name="T104" fmla="*/ 85 w 1559"/>
                <a:gd name="T105" fmla="*/ 33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4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7 w 468"/>
                <a:gd name="T1" fmla="*/ 37 h 685"/>
                <a:gd name="T2" fmla="*/ 6 w 468"/>
                <a:gd name="T3" fmla="*/ 35 h 685"/>
                <a:gd name="T4" fmla="*/ 4 w 468"/>
                <a:gd name="T5" fmla="*/ 34 h 685"/>
                <a:gd name="T6" fmla="*/ 2 w 468"/>
                <a:gd name="T7" fmla="*/ 35 h 685"/>
                <a:gd name="T8" fmla="*/ 0 w 468"/>
                <a:gd name="T9" fmla="*/ 36 h 685"/>
                <a:gd name="T10" fmla="*/ 0 w 468"/>
                <a:gd name="T11" fmla="*/ 38 h 685"/>
                <a:gd name="T12" fmla="*/ 0 w 468"/>
                <a:gd name="T13" fmla="*/ 40 h 685"/>
                <a:gd name="T14" fmla="*/ 1 w 468"/>
                <a:gd name="T15" fmla="*/ 42 h 685"/>
                <a:gd name="T16" fmla="*/ 3 w 468"/>
                <a:gd name="T17" fmla="*/ 42 h 685"/>
                <a:gd name="T18" fmla="*/ 5 w 468"/>
                <a:gd name="T19" fmla="*/ 42 h 685"/>
                <a:gd name="T20" fmla="*/ 7 w 468"/>
                <a:gd name="T21" fmla="*/ 41 h 685"/>
                <a:gd name="T22" fmla="*/ 7 w 468"/>
                <a:gd name="T23" fmla="*/ 39 h 685"/>
                <a:gd name="T24" fmla="*/ 13 w 468"/>
                <a:gd name="T25" fmla="*/ 23 h 685"/>
                <a:gd name="T26" fmla="*/ 12 w 468"/>
                <a:gd name="T27" fmla="*/ 21 h 685"/>
                <a:gd name="T28" fmla="*/ 10 w 468"/>
                <a:gd name="T29" fmla="*/ 20 h 685"/>
                <a:gd name="T30" fmla="*/ 9 w 468"/>
                <a:gd name="T31" fmla="*/ 20 h 685"/>
                <a:gd name="T32" fmla="*/ 7 w 468"/>
                <a:gd name="T33" fmla="*/ 21 h 685"/>
                <a:gd name="T34" fmla="*/ 6 w 468"/>
                <a:gd name="T35" fmla="*/ 23 h 685"/>
                <a:gd name="T36" fmla="*/ 6 w 468"/>
                <a:gd name="T37" fmla="*/ 25 h 685"/>
                <a:gd name="T38" fmla="*/ 7 w 468"/>
                <a:gd name="T39" fmla="*/ 27 h 685"/>
                <a:gd name="T40" fmla="*/ 9 w 468"/>
                <a:gd name="T41" fmla="*/ 28 h 685"/>
                <a:gd name="T42" fmla="*/ 10 w 468"/>
                <a:gd name="T43" fmla="*/ 28 h 685"/>
                <a:gd name="T44" fmla="*/ 12 w 468"/>
                <a:gd name="T45" fmla="*/ 27 h 685"/>
                <a:gd name="T46" fmla="*/ 13 w 468"/>
                <a:gd name="T47" fmla="*/ 25 h 685"/>
                <a:gd name="T48" fmla="*/ 20 w 468"/>
                <a:gd name="T49" fmla="*/ 13 h 685"/>
                <a:gd name="T50" fmla="*/ 19 w 468"/>
                <a:gd name="T51" fmla="*/ 11 h 685"/>
                <a:gd name="T52" fmla="*/ 17 w 468"/>
                <a:gd name="T53" fmla="*/ 9 h 685"/>
                <a:gd name="T54" fmla="*/ 16 w 468"/>
                <a:gd name="T55" fmla="*/ 9 h 685"/>
                <a:gd name="T56" fmla="*/ 14 w 468"/>
                <a:gd name="T57" fmla="*/ 10 h 685"/>
                <a:gd name="T58" fmla="*/ 12 w 468"/>
                <a:gd name="T59" fmla="*/ 12 h 685"/>
                <a:gd name="T60" fmla="*/ 12 w 468"/>
                <a:gd name="T61" fmla="*/ 14 h 685"/>
                <a:gd name="T62" fmla="*/ 13 w 468"/>
                <a:gd name="T63" fmla="*/ 15 h 685"/>
                <a:gd name="T64" fmla="*/ 15 w 468"/>
                <a:gd name="T65" fmla="*/ 17 h 685"/>
                <a:gd name="T66" fmla="*/ 16 w 468"/>
                <a:gd name="T67" fmla="*/ 17 h 685"/>
                <a:gd name="T68" fmla="*/ 18 w 468"/>
                <a:gd name="T69" fmla="*/ 16 h 685"/>
                <a:gd name="T70" fmla="*/ 20 w 468"/>
                <a:gd name="T71" fmla="*/ 14 h 685"/>
                <a:gd name="T72" fmla="*/ 29 w 468"/>
                <a:gd name="T73" fmla="*/ 3 h 685"/>
                <a:gd name="T74" fmla="*/ 28 w 468"/>
                <a:gd name="T75" fmla="*/ 2 h 685"/>
                <a:gd name="T76" fmla="*/ 26 w 468"/>
                <a:gd name="T77" fmla="*/ 0 h 685"/>
                <a:gd name="T78" fmla="*/ 25 w 468"/>
                <a:gd name="T79" fmla="*/ 0 h 685"/>
                <a:gd name="T80" fmla="*/ 23 w 468"/>
                <a:gd name="T81" fmla="*/ 0 h 685"/>
                <a:gd name="T82" fmla="*/ 21 w 468"/>
                <a:gd name="T83" fmla="*/ 2 h 685"/>
                <a:gd name="T84" fmla="*/ 21 w 468"/>
                <a:gd name="T85" fmla="*/ 3 h 685"/>
                <a:gd name="T86" fmla="*/ 21 w 468"/>
                <a:gd name="T87" fmla="*/ 5 h 685"/>
                <a:gd name="T88" fmla="*/ 23 w 468"/>
                <a:gd name="T89" fmla="*/ 7 h 685"/>
                <a:gd name="T90" fmla="*/ 25 w 468"/>
                <a:gd name="T91" fmla="*/ 7 h 685"/>
                <a:gd name="T92" fmla="*/ 26 w 468"/>
                <a:gd name="T93" fmla="*/ 7 h 685"/>
                <a:gd name="T94" fmla="*/ 28 w 468"/>
                <a:gd name="T95" fmla="*/ 5 h 685"/>
                <a:gd name="T96" fmla="*/ 29 w 468"/>
                <a:gd name="T97" fmla="*/ 3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5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4 w 93"/>
                <a:gd name="T3" fmla="*/ 2 h 553"/>
                <a:gd name="T4" fmla="*/ 5 w 93"/>
                <a:gd name="T5" fmla="*/ 2 h 553"/>
                <a:gd name="T6" fmla="*/ 4 w 93"/>
                <a:gd name="T7" fmla="*/ 0 h 553"/>
                <a:gd name="T8" fmla="*/ 6 w 93"/>
                <a:gd name="T9" fmla="*/ 1 h 553"/>
                <a:gd name="T10" fmla="*/ 6 w 93"/>
                <a:gd name="T11" fmla="*/ 3 h 553"/>
                <a:gd name="T12" fmla="*/ 4 w 93"/>
                <a:gd name="T13" fmla="*/ 4 h 553"/>
                <a:gd name="T14" fmla="*/ 2 w 93"/>
                <a:gd name="T15" fmla="*/ 2 h 553"/>
                <a:gd name="T16" fmla="*/ 3 w 93"/>
                <a:gd name="T17" fmla="*/ 9 h 553"/>
                <a:gd name="T18" fmla="*/ 1 w 93"/>
                <a:gd name="T19" fmla="*/ 8 h 553"/>
                <a:gd name="T20" fmla="*/ 1 w 93"/>
                <a:gd name="T21" fmla="*/ 5 h 553"/>
                <a:gd name="T22" fmla="*/ 4 w 93"/>
                <a:gd name="T23" fmla="*/ 5 h 553"/>
                <a:gd name="T24" fmla="*/ 6 w 93"/>
                <a:gd name="T25" fmla="*/ 7 h 553"/>
                <a:gd name="T26" fmla="*/ 4 w 93"/>
                <a:gd name="T27" fmla="*/ 9 h 553"/>
                <a:gd name="T28" fmla="*/ 2 w 93"/>
                <a:gd name="T29" fmla="*/ 6 h 553"/>
                <a:gd name="T30" fmla="*/ 2 w 93"/>
                <a:gd name="T31" fmla="*/ 7 h 553"/>
                <a:gd name="T32" fmla="*/ 5 w 93"/>
                <a:gd name="T33" fmla="*/ 7 h 553"/>
                <a:gd name="T34" fmla="*/ 5 w 93"/>
                <a:gd name="T35" fmla="*/ 6 h 553"/>
                <a:gd name="T36" fmla="*/ 2 w 93"/>
                <a:gd name="T37" fmla="*/ 14 h 553"/>
                <a:gd name="T38" fmla="*/ 0 w 93"/>
                <a:gd name="T39" fmla="*/ 12 h 553"/>
                <a:gd name="T40" fmla="*/ 2 w 93"/>
                <a:gd name="T41" fmla="*/ 10 h 553"/>
                <a:gd name="T42" fmla="*/ 5 w 93"/>
                <a:gd name="T43" fmla="*/ 10 h 553"/>
                <a:gd name="T44" fmla="*/ 6 w 93"/>
                <a:gd name="T45" fmla="*/ 13 h 553"/>
                <a:gd name="T46" fmla="*/ 3 w 93"/>
                <a:gd name="T47" fmla="*/ 14 h 553"/>
                <a:gd name="T48" fmla="*/ 2 w 93"/>
                <a:gd name="T49" fmla="*/ 12 h 553"/>
                <a:gd name="T50" fmla="*/ 3 w 93"/>
                <a:gd name="T51" fmla="*/ 13 h 553"/>
                <a:gd name="T52" fmla="*/ 5 w 93"/>
                <a:gd name="T53" fmla="*/ 12 h 553"/>
                <a:gd name="T54" fmla="*/ 4 w 93"/>
                <a:gd name="T55" fmla="*/ 11 h 553"/>
                <a:gd name="T56" fmla="*/ 3 w 93"/>
                <a:gd name="T57" fmla="*/ 18 h 553"/>
                <a:gd name="T58" fmla="*/ 1 w 93"/>
                <a:gd name="T59" fmla="*/ 18 h 553"/>
                <a:gd name="T60" fmla="*/ 3 w 93"/>
                <a:gd name="T61" fmla="*/ 16 h 553"/>
                <a:gd name="T62" fmla="*/ 5 w 93"/>
                <a:gd name="T63" fmla="*/ 16 h 553"/>
                <a:gd name="T64" fmla="*/ 6 w 93"/>
                <a:gd name="T65" fmla="*/ 17 h 553"/>
                <a:gd name="T66" fmla="*/ 3 w 93"/>
                <a:gd name="T67" fmla="*/ 24 h 553"/>
                <a:gd name="T68" fmla="*/ 3 w 93"/>
                <a:gd name="T69" fmla="*/ 20 h 553"/>
                <a:gd name="T70" fmla="*/ 2 w 93"/>
                <a:gd name="T71" fmla="*/ 29 h 553"/>
                <a:gd name="T72" fmla="*/ 1 w 93"/>
                <a:gd name="T73" fmla="*/ 24 h 553"/>
                <a:gd name="T74" fmla="*/ 3 w 93"/>
                <a:gd name="T75" fmla="*/ 26 h 553"/>
                <a:gd name="T76" fmla="*/ 4 w 93"/>
                <a:gd name="T77" fmla="*/ 25 h 553"/>
                <a:gd name="T78" fmla="*/ 6 w 93"/>
                <a:gd name="T79" fmla="*/ 26 h 553"/>
                <a:gd name="T80" fmla="*/ 2 w 93"/>
                <a:gd name="T81" fmla="*/ 27 h 553"/>
                <a:gd name="T82" fmla="*/ 2 w 93"/>
                <a:gd name="T83" fmla="*/ 31 h 553"/>
                <a:gd name="T84" fmla="*/ 3 w 93"/>
                <a:gd name="T85" fmla="*/ 32 h 553"/>
                <a:gd name="T86" fmla="*/ 3 w 93"/>
                <a:gd name="T87" fmla="*/ 31 h 553"/>
                <a:gd name="T88" fmla="*/ 4 w 93"/>
                <a:gd name="T89" fmla="*/ 32 h 553"/>
                <a:gd name="T90" fmla="*/ 5 w 93"/>
                <a:gd name="T91" fmla="*/ 32 h 553"/>
                <a:gd name="T92" fmla="*/ 5 w 93"/>
                <a:gd name="T93" fmla="*/ 30 h 553"/>
                <a:gd name="T94" fmla="*/ 6 w 93"/>
                <a:gd name="T95" fmla="*/ 31 h 553"/>
                <a:gd name="T96" fmla="*/ 6 w 93"/>
                <a:gd name="T97" fmla="*/ 33 h 553"/>
                <a:gd name="T98" fmla="*/ 4 w 93"/>
                <a:gd name="T99" fmla="*/ 34 h 553"/>
                <a:gd name="T100" fmla="*/ 3 w 93"/>
                <a:gd name="T101" fmla="*/ 34 h 553"/>
                <a:gd name="T102" fmla="*/ 1 w 93"/>
                <a:gd name="T103" fmla="*/ 34 h 553"/>
                <a:gd name="T104" fmla="*/ 0 w 93"/>
                <a:gd name="T105" fmla="*/ 31 h 553"/>
                <a:gd name="T106" fmla="*/ 2 w 93"/>
                <a:gd name="T107" fmla="*/ 30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6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172 w 2753"/>
                <a:gd name="T1" fmla="*/ 29 h 496"/>
                <a:gd name="T2" fmla="*/ 165 w 2753"/>
                <a:gd name="T3" fmla="*/ 24 h 496"/>
                <a:gd name="T4" fmla="*/ 165 w 2753"/>
                <a:gd name="T5" fmla="*/ 27 h 496"/>
                <a:gd name="T6" fmla="*/ 166 w 2753"/>
                <a:gd name="T7" fmla="*/ 22 h 496"/>
                <a:gd name="T8" fmla="*/ 159 w 2753"/>
                <a:gd name="T9" fmla="*/ 27 h 496"/>
                <a:gd name="T10" fmla="*/ 157 w 2753"/>
                <a:gd name="T11" fmla="*/ 21 h 496"/>
                <a:gd name="T12" fmla="*/ 150 w 2753"/>
                <a:gd name="T13" fmla="*/ 29 h 496"/>
                <a:gd name="T14" fmla="*/ 139 w 2753"/>
                <a:gd name="T15" fmla="*/ 27 h 496"/>
                <a:gd name="T16" fmla="*/ 139 w 2753"/>
                <a:gd name="T17" fmla="*/ 22 h 496"/>
                <a:gd name="T18" fmla="*/ 139 w 2753"/>
                <a:gd name="T19" fmla="*/ 28 h 496"/>
                <a:gd name="T20" fmla="*/ 131 w 2753"/>
                <a:gd name="T21" fmla="*/ 23 h 496"/>
                <a:gd name="T22" fmla="*/ 129 w 2753"/>
                <a:gd name="T23" fmla="*/ 22 h 496"/>
                <a:gd name="T24" fmla="*/ 123 w 2753"/>
                <a:gd name="T25" fmla="*/ 23 h 496"/>
                <a:gd name="T26" fmla="*/ 127 w 2753"/>
                <a:gd name="T27" fmla="*/ 23 h 496"/>
                <a:gd name="T28" fmla="*/ 119 w 2753"/>
                <a:gd name="T29" fmla="*/ 27 h 496"/>
                <a:gd name="T30" fmla="*/ 117 w 2753"/>
                <a:gd name="T31" fmla="*/ 22 h 496"/>
                <a:gd name="T32" fmla="*/ 111 w 2753"/>
                <a:gd name="T33" fmla="*/ 28 h 496"/>
                <a:gd name="T34" fmla="*/ 107 w 2753"/>
                <a:gd name="T35" fmla="*/ 26 h 496"/>
                <a:gd name="T36" fmla="*/ 100 w 2753"/>
                <a:gd name="T37" fmla="*/ 23 h 496"/>
                <a:gd name="T38" fmla="*/ 103 w 2753"/>
                <a:gd name="T39" fmla="*/ 27 h 496"/>
                <a:gd name="T40" fmla="*/ 101 w 2753"/>
                <a:gd name="T41" fmla="*/ 21 h 496"/>
                <a:gd name="T42" fmla="*/ 92 w 2753"/>
                <a:gd name="T43" fmla="*/ 27 h 496"/>
                <a:gd name="T44" fmla="*/ 90 w 2753"/>
                <a:gd name="T45" fmla="*/ 22 h 496"/>
                <a:gd name="T46" fmla="*/ 87 w 2753"/>
                <a:gd name="T47" fmla="*/ 24 h 496"/>
                <a:gd name="T48" fmla="*/ 82 w 2753"/>
                <a:gd name="T49" fmla="*/ 21 h 496"/>
                <a:gd name="T50" fmla="*/ 77 w 2753"/>
                <a:gd name="T51" fmla="*/ 27 h 496"/>
                <a:gd name="T52" fmla="*/ 75 w 2753"/>
                <a:gd name="T53" fmla="*/ 21 h 496"/>
                <a:gd name="T54" fmla="*/ 71 w 2753"/>
                <a:gd name="T55" fmla="*/ 23 h 496"/>
                <a:gd name="T56" fmla="*/ 60 w 2753"/>
                <a:gd name="T57" fmla="*/ 29 h 496"/>
                <a:gd name="T58" fmla="*/ 66 w 2753"/>
                <a:gd name="T59" fmla="*/ 25 h 496"/>
                <a:gd name="T60" fmla="*/ 57 w 2753"/>
                <a:gd name="T61" fmla="*/ 21 h 496"/>
                <a:gd name="T62" fmla="*/ 47 w 2753"/>
                <a:gd name="T63" fmla="*/ 29 h 496"/>
                <a:gd name="T64" fmla="*/ 37 w 2753"/>
                <a:gd name="T65" fmla="*/ 27 h 496"/>
                <a:gd name="T66" fmla="*/ 38 w 2753"/>
                <a:gd name="T67" fmla="*/ 29 h 496"/>
                <a:gd name="T68" fmla="*/ 41 w 2753"/>
                <a:gd name="T69" fmla="*/ 25 h 496"/>
                <a:gd name="T70" fmla="*/ 32 w 2753"/>
                <a:gd name="T71" fmla="*/ 23 h 496"/>
                <a:gd name="T72" fmla="*/ 20 w 2753"/>
                <a:gd name="T73" fmla="*/ 26 h 496"/>
                <a:gd name="T74" fmla="*/ 17 w 2753"/>
                <a:gd name="T75" fmla="*/ 21 h 496"/>
                <a:gd name="T76" fmla="*/ 11 w 2753"/>
                <a:gd name="T77" fmla="*/ 27 h 496"/>
                <a:gd name="T78" fmla="*/ 3 w 2753"/>
                <a:gd name="T79" fmla="*/ 23 h 496"/>
                <a:gd name="T80" fmla="*/ 7 w 2753"/>
                <a:gd name="T81" fmla="*/ 28 h 496"/>
                <a:gd name="T82" fmla="*/ 131 w 2753"/>
                <a:gd name="T83" fmla="*/ 4 h 496"/>
                <a:gd name="T84" fmla="*/ 128 w 2753"/>
                <a:gd name="T85" fmla="*/ 5 h 496"/>
                <a:gd name="T86" fmla="*/ 122 w 2753"/>
                <a:gd name="T87" fmla="*/ 5 h 496"/>
                <a:gd name="T88" fmla="*/ 118 w 2753"/>
                <a:gd name="T89" fmla="*/ 1 h 496"/>
                <a:gd name="T90" fmla="*/ 118 w 2753"/>
                <a:gd name="T91" fmla="*/ 6 h 496"/>
                <a:gd name="T92" fmla="*/ 121 w 2753"/>
                <a:gd name="T93" fmla="*/ 5 h 496"/>
                <a:gd name="T94" fmla="*/ 103 w 2753"/>
                <a:gd name="T95" fmla="*/ 8 h 496"/>
                <a:gd name="T96" fmla="*/ 103 w 2753"/>
                <a:gd name="T97" fmla="*/ 11 h 496"/>
                <a:gd name="T98" fmla="*/ 103 w 2753"/>
                <a:gd name="T99" fmla="*/ 5 h 496"/>
                <a:gd name="T100" fmla="*/ 105 w 2753"/>
                <a:gd name="T101" fmla="*/ 8 h 496"/>
                <a:gd name="T102" fmla="*/ 91 w 2753"/>
                <a:gd name="T103" fmla="*/ 0 h 496"/>
                <a:gd name="T104" fmla="*/ 91 w 2753"/>
                <a:gd name="T105" fmla="*/ 12 h 496"/>
                <a:gd name="T106" fmla="*/ 93 w 2753"/>
                <a:gd name="T107" fmla="*/ 6 h 496"/>
                <a:gd name="T108" fmla="*/ 83 w 2753"/>
                <a:gd name="T109" fmla="*/ 7 h 496"/>
                <a:gd name="T110" fmla="*/ 81 w 2753"/>
                <a:gd name="T111" fmla="*/ 4 h 496"/>
                <a:gd name="T112" fmla="*/ 73 w 2753"/>
                <a:gd name="T113" fmla="*/ 7 h 496"/>
                <a:gd name="T114" fmla="*/ 71 w 2753"/>
                <a:gd name="T115" fmla="*/ 1 h 496"/>
                <a:gd name="T116" fmla="*/ 50 w 2753"/>
                <a:gd name="T117" fmla="*/ 10 h 496"/>
                <a:gd name="T118" fmla="*/ 52 w 2753"/>
                <a:gd name="T119" fmla="*/ 8 h 496"/>
                <a:gd name="T120" fmla="*/ 44 w 2753"/>
                <a:gd name="T121" fmla="*/ 3 h 496"/>
                <a:gd name="T122" fmla="*/ 47 w 2753"/>
                <a:gd name="T123" fmla="*/ 3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7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15 w 1400"/>
                <a:gd name="T1" fmla="*/ 32 h 639"/>
                <a:gd name="T2" fmla="*/ 15 w 1400"/>
                <a:gd name="T3" fmla="*/ 28 h 639"/>
                <a:gd name="T4" fmla="*/ 15 w 1400"/>
                <a:gd name="T5" fmla="*/ 24 h 639"/>
                <a:gd name="T6" fmla="*/ 15 w 1400"/>
                <a:gd name="T7" fmla="*/ 20 h 639"/>
                <a:gd name="T8" fmla="*/ 15 w 1400"/>
                <a:gd name="T9" fmla="*/ 20 h 639"/>
                <a:gd name="T10" fmla="*/ 16 w 1400"/>
                <a:gd name="T11" fmla="*/ 20 h 639"/>
                <a:gd name="T12" fmla="*/ 21 w 1400"/>
                <a:gd name="T13" fmla="*/ 20 h 639"/>
                <a:gd name="T14" fmla="*/ 22 w 1400"/>
                <a:gd name="T15" fmla="*/ 19 h 639"/>
                <a:gd name="T16" fmla="*/ 19 w 1400"/>
                <a:gd name="T17" fmla="*/ 13 h 639"/>
                <a:gd name="T18" fmla="*/ 15 w 1400"/>
                <a:gd name="T19" fmla="*/ 6 h 639"/>
                <a:gd name="T20" fmla="*/ 12 w 1400"/>
                <a:gd name="T21" fmla="*/ 0 h 639"/>
                <a:gd name="T22" fmla="*/ 11 w 1400"/>
                <a:gd name="T23" fmla="*/ 0 h 639"/>
                <a:gd name="T24" fmla="*/ 7 w 1400"/>
                <a:gd name="T25" fmla="*/ 6 h 639"/>
                <a:gd name="T26" fmla="*/ 3 w 1400"/>
                <a:gd name="T27" fmla="*/ 13 h 639"/>
                <a:gd name="T28" fmla="*/ 0 w 1400"/>
                <a:gd name="T29" fmla="*/ 19 h 639"/>
                <a:gd name="T30" fmla="*/ 1 w 1400"/>
                <a:gd name="T31" fmla="*/ 20 h 639"/>
                <a:gd name="T32" fmla="*/ 6 w 1400"/>
                <a:gd name="T33" fmla="*/ 20 h 639"/>
                <a:gd name="T34" fmla="*/ 8 w 1400"/>
                <a:gd name="T35" fmla="*/ 20 h 639"/>
                <a:gd name="T36" fmla="*/ 8 w 1400"/>
                <a:gd name="T37" fmla="*/ 26 h 639"/>
                <a:gd name="T38" fmla="*/ 8 w 1400"/>
                <a:gd name="T39" fmla="*/ 33 h 639"/>
                <a:gd name="T40" fmla="*/ 8 w 1400"/>
                <a:gd name="T41" fmla="*/ 39 h 639"/>
                <a:gd name="T42" fmla="*/ 8 w 1400"/>
                <a:gd name="T43" fmla="*/ 39 h 639"/>
                <a:gd name="T44" fmla="*/ 15 w 1400"/>
                <a:gd name="T45" fmla="*/ 39 h 639"/>
                <a:gd name="T46" fmla="*/ 26 w 1400"/>
                <a:gd name="T47" fmla="*/ 39 h 639"/>
                <a:gd name="T48" fmla="*/ 40 w 1400"/>
                <a:gd name="T49" fmla="*/ 39 h 639"/>
                <a:gd name="T50" fmla="*/ 55 w 1400"/>
                <a:gd name="T51" fmla="*/ 39 h 639"/>
                <a:gd name="T52" fmla="*/ 69 w 1400"/>
                <a:gd name="T53" fmla="*/ 39 h 639"/>
                <a:gd name="T54" fmla="*/ 80 w 1400"/>
                <a:gd name="T55" fmla="*/ 39 h 639"/>
                <a:gd name="T56" fmla="*/ 86 w 1400"/>
                <a:gd name="T57" fmla="*/ 39 h 639"/>
                <a:gd name="T58" fmla="*/ 87 w 1400"/>
                <a:gd name="T59" fmla="*/ 38 h 639"/>
                <a:gd name="T60" fmla="*/ 87 w 1400"/>
                <a:gd name="T61" fmla="*/ 33 h 639"/>
                <a:gd name="T62" fmla="*/ 86 w 1400"/>
                <a:gd name="T63" fmla="*/ 32 h 639"/>
                <a:gd name="T64" fmla="*/ 80 w 1400"/>
                <a:gd name="T65" fmla="*/ 32 h 639"/>
                <a:gd name="T66" fmla="*/ 70 w 1400"/>
                <a:gd name="T67" fmla="*/ 32 h 639"/>
                <a:gd name="T68" fmla="*/ 58 w 1400"/>
                <a:gd name="T69" fmla="*/ 32 h 639"/>
                <a:gd name="T70" fmla="*/ 44 w 1400"/>
                <a:gd name="T71" fmla="*/ 32 h 639"/>
                <a:gd name="T72" fmla="*/ 31 w 1400"/>
                <a:gd name="T73" fmla="*/ 32 h 639"/>
                <a:gd name="T74" fmla="*/ 21 w 1400"/>
                <a:gd name="T75" fmla="*/ 32 h 639"/>
                <a:gd name="T76" fmla="*/ 16 w 1400"/>
                <a:gd name="T77" fmla="*/ 32 h 639"/>
                <a:gd name="T78" fmla="*/ 6 w 1400"/>
                <a:gd name="T79" fmla="*/ 16 h 639"/>
                <a:gd name="T80" fmla="*/ 8 w 1400"/>
                <a:gd name="T81" fmla="*/ 11 h 639"/>
                <a:gd name="T82" fmla="*/ 11 w 1400"/>
                <a:gd name="T83" fmla="*/ 7 h 639"/>
                <a:gd name="T84" fmla="*/ 14 w 1400"/>
                <a:gd name="T85" fmla="*/ 11 h 639"/>
                <a:gd name="T86" fmla="*/ 17 w 1400"/>
                <a:gd name="T87" fmla="*/ 16 h 639"/>
                <a:gd name="T88" fmla="*/ 11 w 1400"/>
                <a:gd name="T89" fmla="*/ 16 h 639"/>
                <a:gd name="T90" fmla="*/ 6 w 1400"/>
                <a:gd name="T91" fmla="*/ 16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99 w 2101"/>
                <a:gd name="T1" fmla="*/ 1 h 1421"/>
                <a:gd name="T2" fmla="*/ 97 w 2101"/>
                <a:gd name="T3" fmla="*/ 0 h 1421"/>
                <a:gd name="T4" fmla="*/ 85 w 2101"/>
                <a:gd name="T5" fmla="*/ 5 h 1421"/>
                <a:gd name="T6" fmla="*/ 73 w 2101"/>
                <a:gd name="T7" fmla="*/ 0 h 1421"/>
                <a:gd name="T8" fmla="*/ 71 w 2101"/>
                <a:gd name="T9" fmla="*/ 1 h 1421"/>
                <a:gd name="T10" fmla="*/ 83 w 2101"/>
                <a:gd name="T11" fmla="*/ 7 h 1421"/>
                <a:gd name="T12" fmla="*/ 98 w 2101"/>
                <a:gd name="T13" fmla="*/ 49 h 1421"/>
                <a:gd name="T14" fmla="*/ 103 w 2101"/>
                <a:gd name="T15" fmla="*/ 45 h 1421"/>
                <a:gd name="T16" fmla="*/ 105 w 2101"/>
                <a:gd name="T17" fmla="*/ 40 h 1421"/>
                <a:gd name="T18" fmla="*/ 104 w 2101"/>
                <a:gd name="T19" fmla="*/ 36 h 1421"/>
                <a:gd name="T20" fmla="*/ 97 w 2101"/>
                <a:gd name="T21" fmla="*/ 32 h 1421"/>
                <a:gd name="T22" fmla="*/ 80 w 2101"/>
                <a:gd name="T23" fmla="*/ 27 h 1421"/>
                <a:gd name="T24" fmla="*/ 72 w 2101"/>
                <a:gd name="T25" fmla="*/ 24 h 1421"/>
                <a:gd name="T26" fmla="*/ 70 w 2101"/>
                <a:gd name="T27" fmla="*/ 20 h 1421"/>
                <a:gd name="T28" fmla="*/ 73 w 2101"/>
                <a:gd name="T29" fmla="*/ 16 h 1421"/>
                <a:gd name="T30" fmla="*/ 79 w 2101"/>
                <a:gd name="T31" fmla="*/ 12 h 1421"/>
                <a:gd name="T32" fmla="*/ 90 w 2101"/>
                <a:gd name="T33" fmla="*/ 12 h 1421"/>
                <a:gd name="T34" fmla="*/ 96 w 2101"/>
                <a:gd name="T35" fmla="*/ 14 h 1421"/>
                <a:gd name="T36" fmla="*/ 102 w 2101"/>
                <a:gd name="T37" fmla="*/ 15 h 1421"/>
                <a:gd name="T38" fmla="*/ 97 w 2101"/>
                <a:gd name="T39" fmla="*/ 12 h 1421"/>
                <a:gd name="T40" fmla="*/ 87 w 2101"/>
                <a:gd name="T41" fmla="*/ 10 h 1421"/>
                <a:gd name="T42" fmla="*/ 72 w 2101"/>
                <a:gd name="T43" fmla="*/ 12 h 1421"/>
                <a:gd name="T44" fmla="*/ 69 w 2101"/>
                <a:gd name="T45" fmla="*/ 4 h 1421"/>
                <a:gd name="T46" fmla="*/ 59 w 2101"/>
                <a:gd name="T47" fmla="*/ 0 h 1421"/>
                <a:gd name="T48" fmla="*/ 36 w 2101"/>
                <a:gd name="T49" fmla="*/ 30 h 1421"/>
                <a:gd name="T50" fmla="*/ 22 w 2101"/>
                <a:gd name="T51" fmla="*/ 15 h 1421"/>
                <a:gd name="T52" fmla="*/ 2 w 2101"/>
                <a:gd name="T53" fmla="*/ 0 h 1421"/>
                <a:gd name="T54" fmla="*/ 0 w 2101"/>
                <a:gd name="T55" fmla="*/ 32 h 1421"/>
                <a:gd name="T56" fmla="*/ 5 w 2101"/>
                <a:gd name="T57" fmla="*/ 37 h 1421"/>
                <a:gd name="T58" fmla="*/ 5 w 2101"/>
                <a:gd name="T59" fmla="*/ 4 h 1421"/>
                <a:gd name="T60" fmla="*/ 31 w 2101"/>
                <a:gd name="T61" fmla="*/ 38 h 1421"/>
                <a:gd name="T62" fmla="*/ 24 w 2101"/>
                <a:gd name="T63" fmla="*/ 45 h 1421"/>
                <a:gd name="T64" fmla="*/ 25 w 2101"/>
                <a:gd name="T65" fmla="*/ 78 h 1421"/>
                <a:gd name="T66" fmla="*/ 28 w 2101"/>
                <a:gd name="T67" fmla="*/ 61 h 1421"/>
                <a:gd name="T68" fmla="*/ 37 w 2101"/>
                <a:gd name="T69" fmla="*/ 55 h 1421"/>
                <a:gd name="T70" fmla="*/ 56 w 2101"/>
                <a:gd name="T71" fmla="*/ 79 h 1421"/>
                <a:gd name="T72" fmla="*/ 82 w 2101"/>
                <a:gd name="T73" fmla="*/ 45 h 1421"/>
                <a:gd name="T74" fmla="*/ 83 w 2101"/>
                <a:gd name="T75" fmla="*/ 73 h 1421"/>
                <a:gd name="T76" fmla="*/ 92 w 2101"/>
                <a:gd name="T77" fmla="*/ 77 h 1421"/>
                <a:gd name="T78" fmla="*/ 92 w 2101"/>
                <a:gd name="T79" fmla="*/ 52 h 1421"/>
                <a:gd name="T80" fmla="*/ 105 w 2101"/>
                <a:gd name="T81" fmla="*/ 52 h 1421"/>
                <a:gd name="T82" fmla="*/ 106 w 2101"/>
                <a:gd name="T83" fmla="*/ 83 h 1421"/>
                <a:gd name="T84" fmla="*/ 114 w 2101"/>
                <a:gd name="T85" fmla="*/ 87 h 1421"/>
                <a:gd name="T86" fmla="*/ 114 w 2101"/>
                <a:gd name="T87" fmla="*/ 52 h 1421"/>
                <a:gd name="T88" fmla="*/ 131 w 2101"/>
                <a:gd name="T89" fmla="*/ 52 h 1421"/>
                <a:gd name="T90" fmla="*/ 113 w 2101"/>
                <a:gd name="T91" fmla="*/ 50 h 1421"/>
                <a:gd name="T92" fmla="*/ 92 w 2101"/>
                <a:gd name="T93" fmla="*/ 43 h 1421"/>
                <a:gd name="T94" fmla="*/ 81 w 2101"/>
                <a:gd name="T95" fmla="*/ 41 h 1421"/>
                <a:gd name="T96" fmla="*/ 70 w 2101"/>
                <a:gd name="T97" fmla="*/ 47 h 1421"/>
                <a:gd name="T98" fmla="*/ 62 w 2101"/>
                <a:gd name="T99" fmla="*/ 46 h 1421"/>
                <a:gd name="T100" fmla="*/ 70 w 2101"/>
                <a:gd name="T101" fmla="*/ 50 h 1421"/>
                <a:gd name="T102" fmla="*/ 62 w 2101"/>
                <a:gd name="T103" fmla="*/ 65 h 1421"/>
                <a:gd name="T104" fmla="*/ 54 w 2101"/>
                <a:gd name="T105" fmla="*/ 66 h 1421"/>
                <a:gd name="T106" fmla="*/ 34 w 2101"/>
                <a:gd name="T107" fmla="*/ 38 h 1421"/>
                <a:gd name="T108" fmla="*/ 61 w 2101"/>
                <a:gd name="T109" fmla="*/ 4 h 1421"/>
                <a:gd name="T110" fmla="*/ 61 w 2101"/>
                <a:gd name="T111" fmla="*/ 37 h 1421"/>
                <a:gd name="T112" fmla="*/ 69 w 2101"/>
                <a:gd name="T113" fmla="*/ 34 h 1421"/>
                <a:gd name="T114" fmla="*/ 78 w 2101"/>
                <a:gd name="T115" fmla="*/ 32 h 1421"/>
                <a:gd name="T116" fmla="*/ 91 w 2101"/>
                <a:gd name="T117" fmla="*/ 35 h 1421"/>
                <a:gd name="T118" fmla="*/ 96 w 2101"/>
                <a:gd name="T119" fmla="*/ 39 h 1421"/>
                <a:gd name="T120" fmla="*/ 96 w 2101"/>
                <a:gd name="T121" fmla="*/ 43 h 1421"/>
                <a:gd name="T122" fmla="*/ 95 w 2101"/>
                <a:gd name="T123" fmla="*/ 46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9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6 h 532"/>
                <a:gd name="T2" fmla="*/ 27 w 4304"/>
                <a:gd name="T3" fmla="*/ 5 h 532"/>
                <a:gd name="T4" fmla="*/ 40 w 4304"/>
                <a:gd name="T5" fmla="*/ 17 h 532"/>
                <a:gd name="T6" fmla="*/ 55 w 4304"/>
                <a:gd name="T7" fmla="*/ 13 h 532"/>
                <a:gd name="T8" fmla="*/ 53 w 4304"/>
                <a:gd name="T9" fmla="*/ 3 h 532"/>
                <a:gd name="T10" fmla="*/ 51 w 4304"/>
                <a:gd name="T11" fmla="*/ 9 h 532"/>
                <a:gd name="T12" fmla="*/ 46 w 4304"/>
                <a:gd name="T13" fmla="*/ 13 h 532"/>
                <a:gd name="T14" fmla="*/ 80 w 4304"/>
                <a:gd name="T15" fmla="*/ 3 h 532"/>
                <a:gd name="T16" fmla="*/ 72 w 4304"/>
                <a:gd name="T17" fmla="*/ 12 h 532"/>
                <a:gd name="T18" fmla="*/ 96 w 4304"/>
                <a:gd name="T19" fmla="*/ 12 h 532"/>
                <a:gd name="T20" fmla="*/ 86 w 4304"/>
                <a:gd name="T21" fmla="*/ 3 h 532"/>
                <a:gd name="T22" fmla="*/ 103 w 4304"/>
                <a:gd name="T23" fmla="*/ 14 h 532"/>
                <a:gd name="T24" fmla="*/ 101 w 4304"/>
                <a:gd name="T25" fmla="*/ 4 h 532"/>
                <a:gd name="T26" fmla="*/ 101 w 4304"/>
                <a:gd name="T27" fmla="*/ 6 h 532"/>
                <a:gd name="T28" fmla="*/ 103 w 4304"/>
                <a:gd name="T29" fmla="*/ 17 h 532"/>
                <a:gd name="T30" fmla="*/ 118 w 4304"/>
                <a:gd name="T31" fmla="*/ 17 h 532"/>
                <a:gd name="T32" fmla="*/ 146 w 4304"/>
                <a:gd name="T33" fmla="*/ 17 h 532"/>
                <a:gd name="T34" fmla="*/ 151 w 4304"/>
                <a:gd name="T35" fmla="*/ 4 h 532"/>
                <a:gd name="T36" fmla="*/ 149 w 4304"/>
                <a:gd name="T37" fmla="*/ 5 h 532"/>
                <a:gd name="T38" fmla="*/ 148 w 4304"/>
                <a:gd name="T39" fmla="*/ 15 h 532"/>
                <a:gd name="T40" fmla="*/ 171 w 4304"/>
                <a:gd name="T41" fmla="*/ 10 h 532"/>
                <a:gd name="T42" fmla="*/ 173 w 4304"/>
                <a:gd name="T43" fmla="*/ 5 h 532"/>
                <a:gd name="T44" fmla="*/ 173 w 4304"/>
                <a:gd name="T45" fmla="*/ 10 h 532"/>
                <a:gd name="T46" fmla="*/ 164 w 4304"/>
                <a:gd name="T47" fmla="*/ 11 h 532"/>
                <a:gd name="T48" fmla="*/ 184 w 4304"/>
                <a:gd name="T49" fmla="*/ 10 h 532"/>
                <a:gd name="T50" fmla="*/ 191 w 4304"/>
                <a:gd name="T51" fmla="*/ 13 h 532"/>
                <a:gd name="T52" fmla="*/ 203 w 4304"/>
                <a:gd name="T53" fmla="*/ 9 h 532"/>
                <a:gd name="T54" fmla="*/ 194 w 4304"/>
                <a:gd name="T55" fmla="*/ 5 h 532"/>
                <a:gd name="T56" fmla="*/ 202 w 4304"/>
                <a:gd name="T57" fmla="*/ 12 h 532"/>
                <a:gd name="T58" fmla="*/ 222 w 4304"/>
                <a:gd name="T59" fmla="*/ 14 h 532"/>
                <a:gd name="T60" fmla="*/ 221 w 4304"/>
                <a:gd name="T61" fmla="*/ 4 h 532"/>
                <a:gd name="T62" fmla="*/ 221 w 4304"/>
                <a:gd name="T63" fmla="*/ 6 h 532"/>
                <a:gd name="T64" fmla="*/ 223 w 4304"/>
                <a:gd name="T65" fmla="*/ 17 h 532"/>
                <a:gd name="T66" fmla="*/ 238 w 4304"/>
                <a:gd name="T67" fmla="*/ 17 h 532"/>
                <a:gd name="T68" fmla="*/ 262 w 4304"/>
                <a:gd name="T69" fmla="*/ 3 h 532"/>
                <a:gd name="T70" fmla="*/ 269 w 4304"/>
                <a:gd name="T71" fmla="*/ 17 h 532"/>
                <a:gd name="T72" fmla="*/ 31 w 4304"/>
                <a:gd name="T73" fmla="*/ 33 h 532"/>
                <a:gd name="T74" fmla="*/ 43 w 4304"/>
                <a:gd name="T75" fmla="*/ 33 h 532"/>
                <a:gd name="T76" fmla="*/ 51 w 4304"/>
                <a:gd name="T77" fmla="*/ 26 h 532"/>
                <a:gd name="T78" fmla="*/ 65 w 4304"/>
                <a:gd name="T79" fmla="*/ 33 h 532"/>
                <a:gd name="T80" fmla="*/ 66 w 4304"/>
                <a:gd name="T81" fmla="*/ 31 h 532"/>
                <a:gd name="T82" fmla="*/ 71 w 4304"/>
                <a:gd name="T83" fmla="*/ 25 h 532"/>
                <a:gd name="T84" fmla="*/ 82 w 4304"/>
                <a:gd name="T85" fmla="*/ 23 h 532"/>
                <a:gd name="T86" fmla="*/ 85 w 4304"/>
                <a:gd name="T87" fmla="*/ 21 h 532"/>
                <a:gd name="T88" fmla="*/ 98 w 4304"/>
                <a:gd name="T89" fmla="*/ 33 h 532"/>
                <a:gd name="T90" fmla="*/ 113 w 4304"/>
                <a:gd name="T91" fmla="*/ 24 h 532"/>
                <a:gd name="T92" fmla="*/ 137 w 4304"/>
                <a:gd name="T93" fmla="*/ 22 h 532"/>
                <a:gd name="T94" fmla="*/ 136 w 4304"/>
                <a:gd name="T95" fmla="*/ 31 h 532"/>
                <a:gd name="T96" fmla="*/ 147 w 4304"/>
                <a:gd name="T97" fmla="*/ 24 h 532"/>
                <a:gd name="T98" fmla="*/ 163 w 4304"/>
                <a:gd name="T99" fmla="*/ 22 h 532"/>
                <a:gd name="T100" fmla="*/ 163 w 4304"/>
                <a:gd name="T101" fmla="*/ 24 h 532"/>
                <a:gd name="T102" fmla="*/ 160 w 4304"/>
                <a:gd name="T103" fmla="*/ 33 h 532"/>
                <a:gd name="T104" fmla="*/ 170 w 4304"/>
                <a:gd name="T105" fmla="*/ 27 h 532"/>
                <a:gd name="T106" fmla="*/ 185 w 4304"/>
                <a:gd name="T107" fmla="*/ 21 h 532"/>
                <a:gd name="T108" fmla="*/ 197 w 4304"/>
                <a:gd name="T109" fmla="*/ 33 h 532"/>
                <a:gd name="T110" fmla="*/ 191 w 4304"/>
                <a:gd name="T111" fmla="*/ 29 h 532"/>
                <a:gd name="T112" fmla="*/ 204 w 4304"/>
                <a:gd name="T113" fmla="*/ 22 h 532"/>
                <a:gd name="T114" fmla="*/ 204 w 4304"/>
                <a:gd name="T115" fmla="*/ 27 h 532"/>
                <a:gd name="T116" fmla="*/ 223 w 4304"/>
                <a:gd name="T117" fmla="*/ 22 h 532"/>
                <a:gd name="T118" fmla="*/ 224 w 4304"/>
                <a:gd name="T119" fmla="*/ 24 h 532"/>
                <a:gd name="T120" fmla="*/ 220 w 4304"/>
                <a:gd name="T121" fmla="*/ 33 h 532"/>
                <a:gd name="T122" fmla="*/ 232 w 4304"/>
                <a:gd name="T123" fmla="*/ 31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0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35 w 1529"/>
                <a:gd name="T1" fmla="*/ 36 h 1275"/>
                <a:gd name="T2" fmla="*/ 53 w 1529"/>
                <a:gd name="T3" fmla="*/ 36 h 1275"/>
                <a:gd name="T4" fmla="*/ 53 w 1529"/>
                <a:gd name="T5" fmla="*/ 27 h 1275"/>
                <a:gd name="T6" fmla="*/ 26 w 1529"/>
                <a:gd name="T7" fmla="*/ 27 h 1275"/>
                <a:gd name="T8" fmla="*/ 26 w 1529"/>
                <a:gd name="T9" fmla="*/ 54 h 1275"/>
                <a:gd name="T10" fmla="*/ 70 w 1529"/>
                <a:gd name="T11" fmla="*/ 54 h 1275"/>
                <a:gd name="T12" fmla="*/ 70 w 1529"/>
                <a:gd name="T13" fmla="*/ 9 h 1275"/>
                <a:gd name="T14" fmla="*/ 8 w 1529"/>
                <a:gd name="T15" fmla="*/ 9 h 1275"/>
                <a:gd name="T16" fmla="*/ 8 w 1529"/>
                <a:gd name="T17" fmla="*/ 72 h 1275"/>
                <a:gd name="T18" fmla="*/ 86 w 1529"/>
                <a:gd name="T19" fmla="*/ 72 h 1275"/>
                <a:gd name="T20" fmla="*/ 86 w 1529"/>
                <a:gd name="T21" fmla="*/ 1 h 1275"/>
                <a:gd name="T22" fmla="*/ 95 w 1529"/>
                <a:gd name="T23" fmla="*/ 1 h 1275"/>
                <a:gd name="T24" fmla="*/ 95 w 1529"/>
                <a:gd name="T25" fmla="*/ 80 h 1275"/>
                <a:gd name="T26" fmla="*/ 0 w 1529"/>
                <a:gd name="T27" fmla="*/ 80 h 1275"/>
                <a:gd name="T28" fmla="*/ 0 w 1529"/>
                <a:gd name="T29" fmla="*/ 80 h 1275"/>
                <a:gd name="T30" fmla="*/ 0 w 1529"/>
                <a:gd name="T31" fmla="*/ 0 h 1275"/>
                <a:gd name="T32" fmla="*/ 79 w 1529"/>
                <a:gd name="T33" fmla="*/ 0 h 1275"/>
                <a:gd name="T34" fmla="*/ 79 w 1529"/>
                <a:gd name="T35" fmla="*/ 4 h 1275"/>
                <a:gd name="T36" fmla="*/ 79 w 1529"/>
                <a:gd name="T37" fmla="*/ 8 h 1275"/>
                <a:gd name="T38" fmla="*/ 79 w 1529"/>
                <a:gd name="T39" fmla="*/ 12 h 1275"/>
                <a:gd name="T40" fmla="*/ 79 w 1529"/>
                <a:gd name="T41" fmla="*/ 16 h 1275"/>
                <a:gd name="T42" fmla="*/ 79 w 1529"/>
                <a:gd name="T43" fmla="*/ 20 h 1275"/>
                <a:gd name="T44" fmla="*/ 79 w 1529"/>
                <a:gd name="T45" fmla="*/ 24 h 1275"/>
                <a:gd name="T46" fmla="*/ 79 w 1529"/>
                <a:gd name="T47" fmla="*/ 28 h 1275"/>
                <a:gd name="T48" fmla="*/ 79 w 1529"/>
                <a:gd name="T49" fmla="*/ 32 h 1275"/>
                <a:gd name="T50" fmla="*/ 79 w 1529"/>
                <a:gd name="T51" fmla="*/ 35 h 1275"/>
                <a:gd name="T52" fmla="*/ 79 w 1529"/>
                <a:gd name="T53" fmla="*/ 39 h 1275"/>
                <a:gd name="T54" fmla="*/ 79 w 1529"/>
                <a:gd name="T55" fmla="*/ 43 h 1275"/>
                <a:gd name="T56" fmla="*/ 79 w 1529"/>
                <a:gd name="T57" fmla="*/ 47 h 1275"/>
                <a:gd name="T58" fmla="*/ 79 w 1529"/>
                <a:gd name="T59" fmla="*/ 51 h 1275"/>
                <a:gd name="T60" fmla="*/ 79 w 1529"/>
                <a:gd name="T61" fmla="*/ 55 h 1275"/>
                <a:gd name="T62" fmla="*/ 79 w 1529"/>
                <a:gd name="T63" fmla="*/ 59 h 1275"/>
                <a:gd name="T64" fmla="*/ 79 w 1529"/>
                <a:gd name="T65" fmla="*/ 63 h 1275"/>
                <a:gd name="T66" fmla="*/ 75 w 1529"/>
                <a:gd name="T67" fmla="*/ 63 h 1275"/>
                <a:gd name="T68" fmla="*/ 71 w 1529"/>
                <a:gd name="T69" fmla="*/ 63 h 1275"/>
                <a:gd name="T70" fmla="*/ 67 w 1529"/>
                <a:gd name="T71" fmla="*/ 63 h 1275"/>
                <a:gd name="T72" fmla="*/ 64 w 1529"/>
                <a:gd name="T73" fmla="*/ 63 h 1275"/>
                <a:gd name="T74" fmla="*/ 60 w 1529"/>
                <a:gd name="T75" fmla="*/ 63 h 1275"/>
                <a:gd name="T76" fmla="*/ 56 w 1529"/>
                <a:gd name="T77" fmla="*/ 63 h 1275"/>
                <a:gd name="T78" fmla="*/ 52 w 1529"/>
                <a:gd name="T79" fmla="*/ 63 h 1275"/>
                <a:gd name="T80" fmla="*/ 48 w 1529"/>
                <a:gd name="T81" fmla="*/ 63 h 1275"/>
                <a:gd name="T82" fmla="*/ 44 w 1529"/>
                <a:gd name="T83" fmla="*/ 63 h 1275"/>
                <a:gd name="T84" fmla="*/ 40 w 1529"/>
                <a:gd name="T85" fmla="*/ 63 h 1275"/>
                <a:gd name="T86" fmla="*/ 37 w 1529"/>
                <a:gd name="T87" fmla="*/ 63 h 1275"/>
                <a:gd name="T88" fmla="*/ 33 w 1529"/>
                <a:gd name="T89" fmla="*/ 63 h 1275"/>
                <a:gd name="T90" fmla="*/ 29 w 1529"/>
                <a:gd name="T91" fmla="*/ 63 h 1275"/>
                <a:gd name="T92" fmla="*/ 25 w 1529"/>
                <a:gd name="T93" fmla="*/ 63 h 1275"/>
                <a:gd name="T94" fmla="*/ 21 w 1529"/>
                <a:gd name="T95" fmla="*/ 63 h 1275"/>
                <a:gd name="T96" fmla="*/ 17 w 1529"/>
                <a:gd name="T97" fmla="*/ 63 h 1275"/>
                <a:gd name="T98" fmla="*/ 17 w 1529"/>
                <a:gd name="T99" fmla="*/ 57 h 1275"/>
                <a:gd name="T100" fmla="*/ 17 w 1529"/>
                <a:gd name="T101" fmla="*/ 51 h 1275"/>
                <a:gd name="T102" fmla="*/ 17 w 1529"/>
                <a:gd name="T103" fmla="*/ 46 h 1275"/>
                <a:gd name="T104" fmla="*/ 17 w 1529"/>
                <a:gd name="T105" fmla="*/ 40 h 1275"/>
                <a:gd name="T106" fmla="*/ 17 w 1529"/>
                <a:gd name="T107" fmla="*/ 35 h 1275"/>
                <a:gd name="T108" fmla="*/ 17 w 1529"/>
                <a:gd name="T109" fmla="*/ 29 h 1275"/>
                <a:gd name="T110" fmla="*/ 17 w 1529"/>
                <a:gd name="T111" fmla="*/ 23 h 1275"/>
                <a:gd name="T112" fmla="*/ 17 w 1529"/>
                <a:gd name="T113" fmla="*/ 18 h 1275"/>
                <a:gd name="T114" fmla="*/ 61 w 1529"/>
                <a:gd name="T115" fmla="*/ 18 h 1275"/>
                <a:gd name="T116" fmla="*/ 61 w 1529"/>
                <a:gd name="T117" fmla="*/ 45 h 1275"/>
                <a:gd name="T118" fmla="*/ 35 w 1529"/>
                <a:gd name="T119" fmla="*/ 45 h 1275"/>
                <a:gd name="T120" fmla="*/ 35 w 1529"/>
                <a:gd name="T121" fmla="*/ 36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61 w 2467"/>
                <a:gd name="T1" fmla="*/ 5 h 262"/>
                <a:gd name="T2" fmla="*/ 59 w 2467"/>
                <a:gd name="T3" fmla="*/ 3 h 262"/>
                <a:gd name="T4" fmla="*/ 61 w 2467"/>
                <a:gd name="T5" fmla="*/ 13 h 262"/>
                <a:gd name="T6" fmla="*/ 46 w 2467"/>
                <a:gd name="T7" fmla="*/ 13 h 262"/>
                <a:gd name="T8" fmla="*/ 41 w 2467"/>
                <a:gd name="T9" fmla="*/ 10 h 262"/>
                <a:gd name="T10" fmla="*/ 42 w 2467"/>
                <a:gd name="T11" fmla="*/ 10 h 262"/>
                <a:gd name="T12" fmla="*/ 39 w 2467"/>
                <a:gd name="T13" fmla="*/ 4 h 262"/>
                <a:gd name="T14" fmla="*/ 43 w 2467"/>
                <a:gd name="T15" fmla="*/ 5 h 262"/>
                <a:gd name="T16" fmla="*/ 43 w 2467"/>
                <a:gd name="T17" fmla="*/ 7 h 262"/>
                <a:gd name="T18" fmla="*/ 42 w 2467"/>
                <a:gd name="T19" fmla="*/ 13 h 262"/>
                <a:gd name="T20" fmla="*/ 33 w 2467"/>
                <a:gd name="T21" fmla="*/ 1 h 262"/>
                <a:gd name="T22" fmla="*/ 35 w 2467"/>
                <a:gd name="T23" fmla="*/ 11 h 262"/>
                <a:gd name="T24" fmla="*/ 31 w 2467"/>
                <a:gd name="T25" fmla="*/ 5 h 262"/>
                <a:gd name="T26" fmla="*/ 37 w 2467"/>
                <a:gd name="T27" fmla="*/ 4 h 262"/>
                <a:gd name="T28" fmla="*/ 33 w 2467"/>
                <a:gd name="T29" fmla="*/ 6 h 262"/>
                <a:gd name="T30" fmla="*/ 37 w 2467"/>
                <a:gd name="T31" fmla="*/ 12 h 262"/>
                <a:gd name="T32" fmla="*/ 28 w 2467"/>
                <a:gd name="T33" fmla="*/ 3 h 262"/>
                <a:gd name="T34" fmla="*/ 24 w 2467"/>
                <a:gd name="T35" fmla="*/ 14 h 262"/>
                <a:gd name="T36" fmla="*/ 21 w 2467"/>
                <a:gd name="T37" fmla="*/ 13 h 262"/>
                <a:gd name="T38" fmla="*/ 1 w 2467"/>
                <a:gd name="T39" fmla="*/ 11 h 262"/>
                <a:gd name="T40" fmla="*/ 5 w 2467"/>
                <a:gd name="T41" fmla="*/ 6 h 262"/>
                <a:gd name="T42" fmla="*/ 1 w 2467"/>
                <a:gd name="T43" fmla="*/ 5 h 262"/>
                <a:gd name="T44" fmla="*/ 7 w 2467"/>
                <a:gd name="T45" fmla="*/ 4 h 262"/>
                <a:gd name="T46" fmla="*/ 3 w 2467"/>
                <a:gd name="T47" fmla="*/ 10 h 262"/>
                <a:gd name="T48" fmla="*/ 5 w 2467"/>
                <a:gd name="T49" fmla="*/ 8 h 262"/>
                <a:gd name="T50" fmla="*/ 147 w 2467"/>
                <a:gd name="T51" fmla="*/ 11 h 262"/>
                <a:gd name="T52" fmla="*/ 152 w 2467"/>
                <a:gd name="T53" fmla="*/ 5 h 262"/>
                <a:gd name="T54" fmla="*/ 147 w 2467"/>
                <a:gd name="T55" fmla="*/ 5 h 262"/>
                <a:gd name="T56" fmla="*/ 154 w 2467"/>
                <a:gd name="T57" fmla="*/ 5 h 262"/>
                <a:gd name="T58" fmla="*/ 150 w 2467"/>
                <a:gd name="T59" fmla="*/ 10 h 262"/>
                <a:gd name="T60" fmla="*/ 143 w 2467"/>
                <a:gd name="T61" fmla="*/ 13 h 262"/>
                <a:gd name="T62" fmla="*/ 139 w 2467"/>
                <a:gd name="T63" fmla="*/ 11 h 262"/>
                <a:gd name="T64" fmla="*/ 135 w 2467"/>
                <a:gd name="T65" fmla="*/ 4 h 262"/>
                <a:gd name="T66" fmla="*/ 141 w 2467"/>
                <a:gd name="T67" fmla="*/ 11 h 262"/>
                <a:gd name="T68" fmla="*/ 126 w 2467"/>
                <a:gd name="T69" fmla="*/ 1 h 262"/>
                <a:gd name="T70" fmla="*/ 120 w 2467"/>
                <a:gd name="T71" fmla="*/ 2 h 262"/>
                <a:gd name="T72" fmla="*/ 122 w 2467"/>
                <a:gd name="T73" fmla="*/ 11 h 262"/>
                <a:gd name="T74" fmla="*/ 118 w 2467"/>
                <a:gd name="T75" fmla="*/ 6 h 262"/>
                <a:gd name="T76" fmla="*/ 124 w 2467"/>
                <a:gd name="T77" fmla="*/ 4 h 262"/>
                <a:gd name="T78" fmla="*/ 120 w 2467"/>
                <a:gd name="T79" fmla="*/ 5 h 262"/>
                <a:gd name="T80" fmla="*/ 124 w 2467"/>
                <a:gd name="T81" fmla="*/ 12 h 262"/>
                <a:gd name="T82" fmla="*/ 118 w 2467"/>
                <a:gd name="T83" fmla="*/ 10 h 262"/>
                <a:gd name="T84" fmla="*/ 105 w 2467"/>
                <a:gd name="T85" fmla="*/ 13 h 262"/>
                <a:gd name="T86" fmla="*/ 108 w 2467"/>
                <a:gd name="T87" fmla="*/ 7 h 262"/>
                <a:gd name="T88" fmla="*/ 107 w 2467"/>
                <a:gd name="T89" fmla="*/ 6 h 262"/>
                <a:gd name="T90" fmla="*/ 110 w 2467"/>
                <a:gd name="T91" fmla="*/ 3 h 262"/>
                <a:gd name="T92" fmla="*/ 108 w 2467"/>
                <a:gd name="T93" fmla="*/ 9 h 262"/>
                <a:gd name="T94" fmla="*/ 108 w 2467"/>
                <a:gd name="T95" fmla="*/ 11 h 262"/>
                <a:gd name="T96" fmla="*/ 101 w 2467"/>
                <a:gd name="T97" fmla="*/ 3 h 262"/>
                <a:gd name="T98" fmla="*/ 99 w 2467"/>
                <a:gd name="T99" fmla="*/ 5 h 262"/>
                <a:gd name="T100" fmla="*/ 94 w 2467"/>
                <a:gd name="T101" fmla="*/ 3 h 262"/>
                <a:gd name="T102" fmla="*/ 84 w 2467"/>
                <a:gd name="T103" fmla="*/ 10 h 262"/>
                <a:gd name="T104" fmla="*/ 86 w 2467"/>
                <a:gd name="T105" fmla="*/ 5 h 262"/>
                <a:gd name="T106" fmla="*/ 86 w 2467"/>
                <a:gd name="T107" fmla="*/ 3 h 262"/>
                <a:gd name="T108" fmla="*/ 85 w 2467"/>
                <a:gd name="T109" fmla="*/ 13 h 262"/>
                <a:gd name="T110" fmla="*/ 77 w 2467"/>
                <a:gd name="T111" fmla="*/ 11 h 262"/>
                <a:gd name="T112" fmla="*/ 76 w 2467"/>
                <a:gd name="T113" fmla="*/ 5 h 262"/>
                <a:gd name="T114" fmla="*/ 79 w 2467"/>
                <a:gd name="T115" fmla="*/ 3 h 262"/>
                <a:gd name="T116" fmla="*/ 78 w 2467"/>
                <a:gd name="T117" fmla="*/ 13 h 262"/>
                <a:gd name="T118" fmla="*/ 68 w 2467"/>
                <a:gd name="T119" fmla="*/ 13 h 262"/>
                <a:gd name="T120" fmla="*/ 66 w 2467"/>
                <a:gd name="T121" fmla="*/ 4 h 262"/>
                <a:gd name="T122" fmla="*/ 68 w 2467"/>
                <a:gd name="T123" fmla="*/ 10 h 262"/>
                <a:gd name="T124" fmla="*/ 69 w 2467"/>
                <a:gd name="T125" fmla="*/ 6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2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123 w 2131"/>
                <a:gd name="T1" fmla="*/ 3 h 263"/>
                <a:gd name="T2" fmla="*/ 126 w 2131"/>
                <a:gd name="T3" fmla="*/ 4 h 263"/>
                <a:gd name="T4" fmla="*/ 123 w 2131"/>
                <a:gd name="T5" fmla="*/ 5 h 263"/>
                <a:gd name="T6" fmla="*/ 115 w 2131"/>
                <a:gd name="T7" fmla="*/ 13 h 263"/>
                <a:gd name="T8" fmla="*/ 111 w 2131"/>
                <a:gd name="T9" fmla="*/ 10 h 263"/>
                <a:gd name="T10" fmla="*/ 116 w 2131"/>
                <a:gd name="T11" fmla="*/ 6 h 263"/>
                <a:gd name="T12" fmla="*/ 114 w 2131"/>
                <a:gd name="T13" fmla="*/ 6 h 263"/>
                <a:gd name="T14" fmla="*/ 115 w 2131"/>
                <a:gd name="T15" fmla="*/ 3 h 263"/>
                <a:gd name="T16" fmla="*/ 119 w 2131"/>
                <a:gd name="T17" fmla="*/ 12 h 263"/>
                <a:gd name="T18" fmla="*/ 114 w 2131"/>
                <a:gd name="T19" fmla="*/ 11 h 263"/>
                <a:gd name="T20" fmla="*/ 116 w 2131"/>
                <a:gd name="T21" fmla="*/ 8 h 263"/>
                <a:gd name="T22" fmla="*/ 103 w 2131"/>
                <a:gd name="T23" fmla="*/ 13 h 263"/>
                <a:gd name="T24" fmla="*/ 93 w 2131"/>
                <a:gd name="T25" fmla="*/ 3 h 263"/>
                <a:gd name="T26" fmla="*/ 96 w 2131"/>
                <a:gd name="T27" fmla="*/ 4 h 263"/>
                <a:gd name="T28" fmla="*/ 93 w 2131"/>
                <a:gd name="T29" fmla="*/ 5 h 263"/>
                <a:gd name="T30" fmla="*/ 84 w 2131"/>
                <a:gd name="T31" fmla="*/ 13 h 263"/>
                <a:gd name="T32" fmla="*/ 82 w 2131"/>
                <a:gd name="T33" fmla="*/ 4 h 263"/>
                <a:gd name="T34" fmla="*/ 86 w 2131"/>
                <a:gd name="T35" fmla="*/ 13 h 263"/>
                <a:gd name="T36" fmla="*/ 86 w 2131"/>
                <a:gd name="T37" fmla="*/ 11 h 263"/>
                <a:gd name="T38" fmla="*/ 85 w 2131"/>
                <a:gd name="T39" fmla="*/ 5 h 263"/>
                <a:gd name="T40" fmla="*/ 77 w 2131"/>
                <a:gd name="T41" fmla="*/ 11 h 263"/>
                <a:gd name="T42" fmla="*/ 76 w 2131"/>
                <a:gd name="T43" fmla="*/ 6 h 263"/>
                <a:gd name="T44" fmla="*/ 78 w 2131"/>
                <a:gd name="T45" fmla="*/ 3 h 263"/>
                <a:gd name="T46" fmla="*/ 78 w 2131"/>
                <a:gd name="T47" fmla="*/ 13 h 263"/>
                <a:gd name="T48" fmla="*/ 67 w 2131"/>
                <a:gd name="T49" fmla="*/ 10 h 263"/>
                <a:gd name="T50" fmla="*/ 69 w 2131"/>
                <a:gd name="T51" fmla="*/ 6 h 263"/>
                <a:gd name="T52" fmla="*/ 65 w 2131"/>
                <a:gd name="T53" fmla="*/ 3 h 263"/>
                <a:gd name="T54" fmla="*/ 71 w 2131"/>
                <a:gd name="T55" fmla="*/ 3 h 263"/>
                <a:gd name="T56" fmla="*/ 70 w 2131"/>
                <a:gd name="T57" fmla="*/ 13 h 263"/>
                <a:gd name="T58" fmla="*/ 54 w 2131"/>
                <a:gd name="T59" fmla="*/ 13 h 263"/>
                <a:gd name="T60" fmla="*/ 50 w 2131"/>
                <a:gd name="T61" fmla="*/ 10 h 263"/>
                <a:gd name="T62" fmla="*/ 55 w 2131"/>
                <a:gd name="T63" fmla="*/ 6 h 263"/>
                <a:gd name="T64" fmla="*/ 53 w 2131"/>
                <a:gd name="T65" fmla="*/ 6 h 263"/>
                <a:gd name="T66" fmla="*/ 54 w 2131"/>
                <a:gd name="T67" fmla="*/ 3 h 263"/>
                <a:gd name="T68" fmla="*/ 58 w 2131"/>
                <a:gd name="T69" fmla="*/ 12 h 263"/>
                <a:gd name="T70" fmla="*/ 53 w 2131"/>
                <a:gd name="T71" fmla="*/ 11 h 263"/>
                <a:gd name="T72" fmla="*/ 55 w 2131"/>
                <a:gd name="T73" fmla="*/ 8 h 263"/>
                <a:gd name="T74" fmla="*/ 41 w 2131"/>
                <a:gd name="T75" fmla="*/ 10 h 263"/>
                <a:gd name="T76" fmla="*/ 39 w 2131"/>
                <a:gd name="T77" fmla="*/ 6 h 263"/>
                <a:gd name="T78" fmla="*/ 41 w 2131"/>
                <a:gd name="T79" fmla="*/ 3 h 263"/>
                <a:gd name="T80" fmla="*/ 43 w 2131"/>
                <a:gd name="T81" fmla="*/ 12 h 263"/>
                <a:gd name="T82" fmla="*/ 39 w 2131"/>
                <a:gd name="T83" fmla="*/ 13 h 263"/>
                <a:gd name="T84" fmla="*/ 31 w 2131"/>
                <a:gd name="T85" fmla="*/ 5 h 263"/>
                <a:gd name="T86" fmla="*/ 32 w 2131"/>
                <a:gd name="T87" fmla="*/ 11 h 263"/>
                <a:gd name="T88" fmla="*/ 34 w 2131"/>
                <a:gd name="T89" fmla="*/ 13 h 263"/>
                <a:gd name="T90" fmla="*/ 28 w 2131"/>
                <a:gd name="T91" fmla="*/ 10 h 263"/>
                <a:gd name="T92" fmla="*/ 33 w 2131"/>
                <a:gd name="T93" fmla="*/ 3 h 263"/>
                <a:gd name="T94" fmla="*/ 23 w 2131"/>
                <a:gd name="T95" fmla="*/ 2 h 263"/>
                <a:gd name="T96" fmla="*/ 27 w 2131"/>
                <a:gd name="T97" fmla="*/ 13 h 263"/>
                <a:gd name="T98" fmla="*/ 14 w 2131"/>
                <a:gd name="T99" fmla="*/ 13 h 263"/>
                <a:gd name="T100" fmla="*/ 17 w 2131"/>
                <a:gd name="T101" fmla="*/ 11 h 263"/>
                <a:gd name="T102" fmla="*/ 9 w 2131"/>
                <a:gd name="T103" fmla="*/ 13 h 263"/>
                <a:gd name="T104" fmla="*/ 5 w 2131"/>
                <a:gd name="T105" fmla="*/ 11 h 263"/>
                <a:gd name="T106" fmla="*/ 1 w 2131"/>
                <a:gd name="T107" fmla="*/ 7 h 263"/>
                <a:gd name="T108" fmla="*/ 3 w 2131"/>
                <a:gd name="T109" fmla="*/ 3 h 263"/>
                <a:gd name="T110" fmla="*/ 5 w 2131"/>
                <a:gd name="T111" fmla="*/ 6 h 263"/>
                <a:gd name="T112" fmla="*/ 3 w 2131"/>
                <a:gd name="T113" fmla="*/ 6 h 263"/>
                <a:gd name="T114" fmla="*/ 7 w 2131"/>
                <a:gd name="T115" fmla="*/ 12 h 263"/>
                <a:gd name="T116" fmla="*/ 1 w 2131"/>
                <a:gd name="T117" fmla="*/ 11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3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60 w 2582"/>
                <a:gd name="T1" fmla="*/ 15 h 254"/>
                <a:gd name="T2" fmla="*/ 151 w 2582"/>
                <a:gd name="T3" fmla="*/ 14 h 254"/>
                <a:gd name="T4" fmla="*/ 154 w 2582"/>
                <a:gd name="T5" fmla="*/ 4 h 254"/>
                <a:gd name="T6" fmla="*/ 142 w 2582"/>
                <a:gd name="T7" fmla="*/ 13 h 254"/>
                <a:gd name="T8" fmla="*/ 146 w 2582"/>
                <a:gd name="T9" fmla="*/ 5 h 254"/>
                <a:gd name="T10" fmla="*/ 145 w 2582"/>
                <a:gd name="T11" fmla="*/ 12 h 254"/>
                <a:gd name="T12" fmla="*/ 144 w 2582"/>
                <a:gd name="T13" fmla="*/ 7 h 254"/>
                <a:gd name="T14" fmla="*/ 137 w 2582"/>
                <a:gd name="T15" fmla="*/ 6 h 254"/>
                <a:gd name="T16" fmla="*/ 137 w 2582"/>
                <a:gd name="T17" fmla="*/ 4 h 254"/>
                <a:gd name="T18" fmla="*/ 137 w 2582"/>
                <a:gd name="T19" fmla="*/ 14 h 254"/>
                <a:gd name="T20" fmla="*/ 130 w 2582"/>
                <a:gd name="T21" fmla="*/ 4 h 254"/>
                <a:gd name="T22" fmla="*/ 126 w 2582"/>
                <a:gd name="T23" fmla="*/ 7 h 254"/>
                <a:gd name="T24" fmla="*/ 118 w 2582"/>
                <a:gd name="T25" fmla="*/ 14 h 254"/>
                <a:gd name="T26" fmla="*/ 119 w 2582"/>
                <a:gd name="T27" fmla="*/ 4 h 254"/>
                <a:gd name="T28" fmla="*/ 119 w 2582"/>
                <a:gd name="T29" fmla="*/ 6 h 254"/>
                <a:gd name="T30" fmla="*/ 119 w 2582"/>
                <a:gd name="T31" fmla="*/ 12 h 254"/>
                <a:gd name="T32" fmla="*/ 111 w 2582"/>
                <a:gd name="T33" fmla="*/ 12 h 254"/>
                <a:gd name="T34" fmla="*/ 110 w 2582"/>
                <a:gd name="T35" fmla="*/ 7 h 254"/>
                <a:gd name="T36" fmla="*/ 113 w 2582"/>
                <a:gd name="T37" fmla="*/ 5 h 254"/>
                <a:gd name="T38" fmla="*/ 110 w 2582"/>
                <a:gd name="T39" fmla="*/ 14 h 254"/>
                <a:gd name="T40" fmla="*/ 102 w 2582"/>
                <a:gd name="T41" fmla="*/ 12 h 254"/>
                <a:gd name="T42" fmla="*/ 99 w 2582"/>
                <a:gd name="T43" fmla="*/ 5 h 254"/>
                <a:gd name="T44" fmla="*/ 105 w 2582"/>
                <a:gd name="T45" fmla="*/ 13 h 254"/>
                <a:gd name="T46" fmla="*/ 88 w 2582"/>
                <a:gd name="T47" fmla="*/ 14 h 254"/>
                <a:gd name="T48" fmla="*/ 84 w 2582"/>
                <a:gd name="T49" fmla="*/ 9 h 254"/>
                <a:gd name="T50" fmla="*/ 88 w 2582"/>
                <a:gd name="T51" fmla="*/ 6 h 254"/>
                <a:gd name="T52" fmla="*/ 87 w 2582"/>
                <a:gd name="T53" fmla="*/ 4 h 254"/>
                <a:gd name="T54" fmla="*/ 89 w 2582"/>
                <a:gd name="T55" fmla="*/ 14 h 254"/>
                <a:gd name="T56" fmla="*/ 88 w 2582"/>
                <a:gd name="T57" fmla="*/ 12 h 254"/>
                <a:gd name="T58" fmla="*/ 75 w 2582"/>
                <a:gd name="T59" fmla="*/ 12 h 254"/>
                <a:gd name="T60" fmla="*/ 75 w 2582"/>
                <a:gd name="T61" fmla="*/ 7 h 254"/>
                <a:gd name="T62" fmla="*/ 79 w 2582"/>
                <a:gd name="T63" fmla="*/ 6 h 254"/>
                <a:gd name="T64" fmla="*/ 72 w 2582"/>
                <a:gd name="T65" fmla="*/ 12 h 254"/>
                <a:gd name="T66" fmla="*/ 62 w 2582"/>
                <a:gd name="T67" fmla="*/ 1 h 254"/>
                <a:gd name="T68" fmla="*/ 59 w 2582"/>
                <a:gd name="T69" fmla="*/ 12 h 254"/>
                <a:gd name="T70" fmla="*/ 55 w 2582"/>
                <a:gd name="T71" fmla="*/ 7 h 254"/>
                <a:gd name="T72" fmla="*/ 61 w 2582"/>
                <a:gd name="T73" fmla="*/ 5 h 254"/>
                <a:gd name="T74" fmla="*/ 57 w 2582"/>
                <a:gd name="T75" fmla="*/ 7 h 254"/>
                <a:gd name="T76" fmla="*/ 60 w 2582"/>
                <a:gd name="T77" fmla="*/ 14 h 254"/>
                <a:gd name="T78" fmla="*/ 45 w 2582"/>
                <a:gd name="T79" fmla="*/ 14 h 254"/>
                <a:gd name="T80" fmla="*/ 42 w 2582"/>
                <a:gd name="T81" fmla="*/ 4 h 254"/>
                <a:gd name="T82" fmla="*/ 40 w 2582"/>
                <a:gd name="T83" fmla="*/ 7 h 254"/>
                <a:gd name="T84" fmla="*/ 28 w 2582"/>
                <a:gd name="T85" fmla="*/ 13 h 254"/>
                <a:gd name="T86" fmla="*/ 33 w 2582"/>
                <a:gd name="T87" fmla="*/ 5 h 254"/>
                <a:gd name="T88" fmla="*/ 33 w 2582"/>
                <a:gd name="T89" fmla="*/ 11 h 254"/>
                <a:gd name="T90" fmla="*/ 31 w 2582"/>
                <a:gd name="T91" fmla="*/ 7 h 254"/>
                <a:gd name="T92" fmla="*/ 22 w 2582"/>
                <a:gd name="T93" fmla="*/ 7 h 254"/>
                <a:gd name="T94" fmla="*/ 27 w 2582"/>
                <a:gd name="T95" fmla="*/ 12 h 254"/>
                <a:gd name="T96" fmla="*/ 20 w 2582"/>
                <a:gd name="T97" fmla="*/ 11 h 254"/>
                <a:gd name="T98" fmla="*/ 26 w 2582"/>
                <a:gd name="T99" fmla="*/ 5 h 254"/>
                <a:gd name="T100" fmla="*/ 18 w 2582"/>
                <a:gd name="T101" fmla="*/ 5 h 254"/>
                <a:gd name="T102" fmla="*/ 18 w 2582"/>
                <a:gd name="T103" fmla="*/ 8 h 254"/>
                <a:gd name="T104" fmla="*/ 12 w 2582"/>
                <a:gd name="T105" fmla="*/ 12 h 254"/>
                <a:gd name="T106" fmla="*/ 10 w 2582"/>
                <a:gd name="T107" fmla="*/ 6 h 254"/>
                <a:gd name="T108" fmla="*/ 5 w 2582"/>
                <a:gd name="T109" fmla="*/ 12 h 254"/>
                <a:gd name="T110" fmla="*/ 1 w 2582"/>
                <a:gd name="T111" fmla="*/ 6 h 254"/>
                <a:gd name="T112" fmla="*/ 6 w 2582"/>
                <a:gd name="T113" fmla="*/ 2 h 254"/>
                <a:gd name="T114" fmla="*/ 5 w 2582"/>
                <a:gd name="T115" fmla="*/ 3 h 254"/>
                <a:gd name="T116" fmla="*/ 6 w 2582"/>
                <a:gd name="T117" fmla="*/ 8 h 254"/>
                <a:gd name="T118" fmla="*/ 5 w 2582"/>
                <a:gd name="T119" fmla="*/ 14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4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5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6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2 w 4312"/>
                <a:gd name="T1" fmla="*/ 5 h 228"/>
                <a:gd name="T2" fmla="*/ 19 w 4312"/>
                <a:gd name="T3" fmla="*/ 9 h 228"/>
                <a:gd name="T4" fmla="*/ 18 w 4312"/>
                <a:gd name="T5" fmla="*/ 5 h 228"/>
                <a:gd name="T6" fmla="*/ 17 w 4312"/>
                <a:gd name="T7" fmla="*/ 3 h 228"/>
                <a:gd name="T8" fmla="*/ 28 w 4312"/>
                <a:gd name="T9" fmla="*/ 10 h 228"/>
                <a:gd name="T10" fmla="*/ 28 w 4312"/>
                <a:gd name="T11" fmla="*/ 6 h 228"/>
                <a:gd name="T12" fmla="*/ 26 w 4312"/>
                <a:gd name="T13" fmla="*/ 11 h 228"/>
                <a:gd name="T14" fmla="*/ 41 w 4312"/>
                <a:gd name="T15" fmla="*/ 4 h 228"/>
                <a:gd name="T16" fmla="*/ 40 w 4312"/>
                <a:gd name="T17" fmla="*/ 10 h 228"/>
                <a:gd name="T18" fmla="*/ 48 w 4312"/>
                <a:gd name="T19" fmla="*/ 6 h 228"/>
                <a:gd name="T20" fmla="*/ 47 w 4312"/>
                <a:gd name="T21" fmla="*/ 4 h 228"/>
                <a:gd name="T22" fmla="*/ 61 w 4312"/>
                <a:gd name="T23" fmla="*/ 5 h 228"/>
                <a:gd name="T24" fmla="*/ 60 w 4312"/>
                <a:gd name="T25" fmla="*/ 10 h 228"/>
                <a:gd name="T26" fmla="*/ 67 w 4312"/>
                <a:gd name="T27" fmla="*/ 7 h 228"/>
                <a:gd name="T28" fmla="*/ 69 w 4312"/>
                <a:gd name="T29" fmla="*/ 5 h 228"/>
                <a:gd name="T30" fmla="*/ 73 w 4312"/>
                <a:gd name="T31" fmla="*/ 8 h 228"/>
                <a:gd name="T32" fmla="*/ 78 w 4312"/>
                <a:gd name="T33" fmla="*/ 11 h 228"/>
                <a:gd name="T34" fmla="*/ 82 w 4312"/>
                <a:gd name="T35" fmla="*/ 11 h 228"/>
                <a:gd name="T36" fmla="*/ 81 w 4312"/>
                <a:gd name="T37" fmla="*/ 7 h 228"/>
                <a:gd name="T38" fmla="*/ 97 w 4312"/>
                <a:gd name="T39" fmla="*/ 7 h 228"/>
                <a:gd name="T40" fmla="*/ 95 w 4312"/>
                <a:gd name="T41" fmla="*/ 9 h 228"/>
                <a:gd name="T42" fmla="*/ 96 w 4312"/>
                <a:gd name="T43" fmla="*/ 4 h 228"/>
                <a:gd name="T44" fmla="*/ 98 w 4312"/>
                <a:gd name="T45" fmla="*/ 5 h 228"/>
                <a:gd name="T46" fmla="*/ 100 w 4312"/>
                <a:gd name="T47" fmla="*/ 11 h 228"/>
                <a:gd name="T48" fmla="*/ 101 w 4312"/>
                <a:gd name="T49" fmla="*/ 6 h 228"/>
                <a:gd name="T50" fmla="*/ 103 w 4312"/>
                <a:gd name="T51" fmla="*/ 2 h 228"/>
                <a:gd name="T52" fmla="*/ 112 w 4312"/>
                <a:gd name="T53" fmla="*/ 10 h 228"/>
                <a:gd name="T54" fmla="*/ 132 w 4312"/>
                <a:gd name="T55" fmla="*/ 7 h 228"/>
                <a:gd name="T56" fmla="*/ 130 w 4312"/>
                <a:gd name="T57" fmla="*/ 9 h 228"/>
                <a:gd name="T58" fmla="*/ 131 w 4312"/>
                <a:gd name="T59" fmla="*/ 4 h 228"/>
                <a:gd name="T60" fmla="*/ 133 w 4312"/>
                <a:gd name="T61" fmla="*/ 5 h 228"/>
                <a:gd name="T62" fmla="*/ 138 w 4312"/>
                <a:gd name="T63" fmla="*/ 7 h 228"/>
                <a:gd name="T64" fmla="*/ 143 w 4312"/>
                <a:gd name="T65" fmla="*/ 10 h 228"/>
                <a:gd name="T66" fmla="*/ 144 w 4312"/>
                <a:gd name="T67" fmla="*/ 12 h 228"/>
                <a:gd name="T68" fmla="*/ 154 w 4312"/>
                <a:gd name="T69" fmla="*/ 9 h 228"/>
                <a:gd name="T70" fmla="*/ 157 w 4312"/>
                <a:gd name="T71" fmla="*/ 11 h 228"/>
                <a:gd name="T72" fmla="*/ 162 w 4312"/>
                <a:gd name="T73" fmla="*/ 8 h 228"/>
                <a:gd name="T74" fmla="*/ 173 w 4312"/>
                <a:gd name="T75" fmla="*/ 2 h 228"/>
                <a:gd name="T76" fmla="*/ 173 w 4312"/>
                <a:gd name="T77" fmla="*/ 10 h 228"/>
                <a:gd name="T78" fmla="*/ 183 w 4312"/>
                <a:gd name="T79" fmla="*/ 9 h 228"/>
                <a:gd name="T80" fmla="*/ 183 w 4312"/>
                <a:gd name="T81" fmla="*/ 5 h 228"/>
                <a:gd name="T82" fmla="*/ 188 w 4312"/>
                <a:gd name="T83" fmla="*/ 10 h 228"/>
                <a:gd name="T84" fmla="*/ 188 w 4312"/>
                <a:gd name="T85" fmla="*/ 7 h 228"/>
                <a:gd name="T86" fmla="*/ 186 w 4312"/>
                <a:gd name="T87" fmla="*/ 12 h 228"/>
                <a:gd name="T88" fmla="*/ 201 w 4312"/>
                <a:gd name="T89" fmla="*/ 10 h 228"/>
                <a:gd name="T90" fmla="*/ 200 w 4312"/>
                <a:gd name="T91" fmla="*/ 4 h 228"/>
                <a:gd name="T92" fmla="*/ 202 w 4312"/>
                <a:gd name="T93" fmla="*/ 2 h 228"/>
                <a:gd name="T94" fmla="*/ 214 w 4312"/>
                <a:gd name="T95" fmla="*/ 11 h 228"/>
                <a:gd name="T96" fmla="*/ 213 w 4312"/>
                <a:gd name="T97" fmla="*/ 5 h 228"/>
                <a:gd name="T98" fmla="*/ 219 w 4312"/>
                <a:gd name="T99" fmla="*/ 10 h 228"/>
                <a:gd name="T100" fmla="*/ 225 w 4312"/>
                <a:gd name="T101" fmla="*/ 7 h 228"/>
                <a:gd name="T102" fmla="*/ 226 w 4312"/>
                <a:gd name="T103" fmla="*/ 2 h 228"/>
                <a:gd name="T104" fmla="*/ 231 w 4312"/>
                <a:gd name="T105" fmla="*/ 11 h 228"/>
                <a:gd name="T106" fmla="*/ 233 w 4312"/>
                <a:gd name="T107" fmla="*/ 6 h 228"/>
                <a:gd name="T108" fmla="*/ 237 w 4312"/>
                <a:gd name="T109" fmla="*/ 14 h 228"/>
                <a:gd name="T110" fmla="*/ 245 w 4312"/>
                <a:gd name="T111" fmla="*/ 6 h 228"/>
                <a:gd name="T112" fmla="*/ 244 w 4312"/>
                <a:gd name="T113" fmla="*/ 10 h 228"/>
                <a:gd name="T114" fmla="*/ 263 w 4312"/>
                <a:gd name="T115" fmla="*/ 9 h 228"/>
                <a:gd name="T116" fmla="*/ 262 w 4312"/>
                <a:gd name="T117" fmla="*/ 5 h 228"/>
                <a:gd name="T118" fmla="*/ 267 w 4312"/>
                <a:gd name="T119" fmla="*/ 10 h 228"/>
                <a:gd name="T120" fmla="*/ 265 w 4312"/>
                <a:gd name="T121" fmla="*/ 6 h 228"/>
                <a:gd name="T122" fmla="*/ 267 w 4312"/>
                <a:gd name="T123" fmla="*/ 6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  <p:sp>
        <p:nvSpPr>
          <p:cNvPr id="27" name="Podnadpis 2"/>
          <p:cNvSpPr txBox="1">
            <a:spLocks/>
          </p:cNvSpPr>
          <p:nvPr/>
        </p:nvSpPr>
        <p:spPr>
          <a:xfrm>
            <a:off x="468313" y="2420938"/>
            <a:ext cx="8207375" cy="4437062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b="1" dirty="0" smtClean="0">
              <a:solidFill>
                <a:srgbClr val="758386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Jméno autora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Mgr.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Ladislav </a:t>
            </a:r>
            <a:r>
              <a:rPr lang="cs-CZ" sz="1800" dirty="0" err="1" smtClean="0">
                <a:solidFill>
                  <a:prstClr val="black"/>
                </a:solidFill>
                <a:latin typeface="Arial" charset="0"/>
              </a:rPr>
              <a:t>Kažimír</a:t>
            </a:r>
            <a:r>
              <a:rPr lang="cs-CZ" sz="1800" dirty="0" smtClean="0">
                <a:solidFill>
                  <a:prstClr val="black"/>
                </a:solidFill>
              </a:rPr>
              <a:t/>
            </a:r>
            <a:br>
              <a:rPr lang="cs-CZ" sz="1800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Datum vytvoření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08.01.2013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Číslo </a:t>
            </a:r>
            <a:r>
              <a:rPr lang="cs-CZ" sz="1800" b="1" dirty="0" err="1" smtClean="0">
                <a:solidFill>
                  <a:prstClr val="black"/>
                </a:solidFill>
                <a:latin typeface="Arial" charset="0"/>
              </a:rPr>
              <a:t>DUMu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VY_32_INOVACE_20_Ch_OCH</a:t>
            </a: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endParaRPr lang="cs-CZ" sz="1800" b="1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Ročník</a:t>
            </a:r>
            <a:r>
              <a:rPr lang="cs-CZ" sz="1800" dirty="0" smtClean="0">
                <a:solidFill>
                  <a:prstClr val="black"/>
                </a:solidFill>
              </a:rPr>
              <a:t>: II.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Vzdělávací oblast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Přírodovědné vzdělávání</a:t>
            </a:r>
            <a:endParaRPr lang="cs-CZ" sz="1800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V</a:t>
            </a:r>
            <a:r>
              <a:rPr lang="cs-CZ" sz="1800" b="1" dirty="0" smtClean="0">
                <a:solidFill>
                  <a:prstClr val="black"/>
                </a:solidFill>
              </a:rPr>
              <a:t>zdělávací obor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ematický okruh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Organická 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éma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Heterocyklické sloučeniny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</a:rPr>
              <a:t>Metodický list/anotace:</a:t>
            </a:r>
          </a:p>
          <a:p>
            <a:pPr marL="36513" indent="0">
              <a:lnSpc>
                <a:spcPct val="90000"/>
              </a:lnSpc>
              <a:buClr>
                <a:srgbClr val="0BD0D9"/>
              </a:buClr>
              <a:buNone/>
              <a:defRPr/>
            </a:pPr>
            <a:r>
              <a:rPr lang="cs-CZ" sz="1800" dirty="0">
                <a:solidFill>
                  <a:prstClr val="black"/>
                </a:solidFill>
              </a:rPr>
              <a:t>Prezentace je určena pro téma </a:t>
            </a:r>
            <a:r>
              <a:rPr lang="cs-CZ" sz="1800" b="1" dirty="0">
                <a:solidFill>
                  <a:prstClr val="black"/>
                </a:solidFill>
                <a:latin typeface="Arial" charset="0"/>
              </a:rPr>
              <a:t>Heterocyklické </a:t>
            </a: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sloučeniny</a:t>
            </a:r>
            <a:r>
              <a:rPr lang="cs-CZ" sz="1800" b="1" dirty="0" smtClean="0">
                <a:solidFill>
                  <a:prstClr val="black"/>
                </a:solidFill>
              </a:rPr>
              <a:t> </a:t>
            </a:r>
            <a:r>
              <a:rPr lang="cs-CZ" sz="1800" dirty="0">
                <a:solidFill>
                  <a:prstClr val="black"/>
                </a:solidFill>
              </a:rPr>
              <a:t>v rozsahu SŠ.</a:t>
            </a:r>
            <a:br>
              <a:rPr lang="cs-CZ" sz="1800" dirty="0">
                <a:solidFill>
                  <a:prstClr val="black"/>
                </a:solidFill>
              </a:rPr>
            </a:br>
            <a:r>
              <a:rPr lang="cs-CZ" sz="1800" dirty="0">
                <a:solidFill>
                  <a:prstClr val="black"/>
                </a:solidFill>
              </a:rPr>
              <a:t>Zopakování základních fyzikálních a chemických vlastností, reakcí a výskytu. Seznámení studentů se systematickým názvoslovím  i triviálním, lze doplnit o další příklady . Typičtí zástupci, jejich vlastnosti, průmyslová výroba a využití</a:t>
            </a:r>
            <a:r>
              <a:rPr lang="cs-CZ" sz="1800" dirty="0" smtClean="0">
                <a:solidFill>
                  <a:prstClr val="black"/>
                </a:solidFill>
              </a:rPr>
              <a:t>.</a:t>
            </a: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286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véPole 28"/>
          <p:cNvSpPr txBox="1"/>
          <p:nvPr/>
        </p:nvSpPr>
        <p:spPr>
          <a:xfrm>
            <a:off x="1188456" y="116632"/>
            <a:ext cx="467968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Heterocyklické sloučeniny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37825" y="668890"/>
            <a:ext cx="2161967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 smtClean="0"/>
              <a:t>Názvosloví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07504" y="1268760"/>
            <a:ext cx="474687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err="1"/>
              <a:t>Hantzch-Windmanův</a:t>
            </a:r>
            <a:r>
              <a:rPr lang="cs-CZ" dirty="0"/>
              <a:t> systém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071292"/>
              </p:ext>
            </p:extLst>
          </p:nvPr>
        </p:nvGraphicFramePr>
        <p:xfrm>
          <a:off x="539552" y="1844824"/>
          <a:ext cx="7975014" cy="4851216"/>
        </p:xfrm>
        <a:graphic>
          <a:graphicData uri="http://schemas.openxmlformats.org/drawingml/2006/table">
            <a:tbl>
              <a:tblPr/>
              <a:tblGrid>
                <a:gridCol w="846222"/>
                <a:gridCol w="1656184"/>
                <a:gridCol w="1728192"/>
                <a:gridCol w="1656184"/>
                <a:gridCol w="2088232"/>
              </a:tblGrid>
              <a:tr h="337649">
                <a:tc rowSpan="2">
                  <a:txBody>
                    <a:bodyPr/>
                    <a:lstStyle/>
                    <a:p>
                      <a:pPr algn="ctr"/>
                      <a:r>
                        <a:rPr lang="cs-CZ" sz="1700" b="1" dirty="0">
                          <a:effectLst/>
                        </a:rPr>
                        <a:t>Počet</a:t>
                      </a:r>
                      <a:br>
                        <a:rPr lang="cs-CZ" sz="1700" b="1" dirty="0">
                          <a:effectLst/>
                        </a:rPr>
                      </a:br>
                      <a:r>
                        <a:rPr lang="cs-CZ" sz="1700" b="1" dirty="0">
                          <a:effectLst/>
                        </a:rPr>
                        <a:t>členů</a:t>
                      </a:r>
                    </a:p>
                  </a:txBody>
                  <a:tcPr marL="84412" marR="84412" marT="42206" marB="4220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700" b="1">
                          <a:effectLst/>
                        </a:rPr>
                        <a:t>Heterocyklus neobsahuje dusík</a:t>
                      </a:r>
                    </a:p>
                  </a:txBody>
                  <a:tcPr marL="84412" marR="84412" marT="42206" marB="4220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700" b="1" dirty="0">
                          <a:effectLst/>
                        </a:rPr>
                        <a:t>Heterocyklus obsahuje dusík</a:t>
                      </a:r>
                    </a:p>
                  </a:txBody>
                  <a:tcPr marL="84412" marR="84412" marT="42206" marB="4220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3764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b="1" dirty="0">
                          <a:effectLst/>
                        </a:rPr>
                        <a:t>nenasycený</a:t>
                      </a:r>
                    </a:p>
                  </a:txBody>
                  <a:tcPr marL="84412" marR="84412" marT="42206" marB="4220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b="1" dirty="0">
                          <a:effectLst/>
                        </a:rPr>
                        <a:t>nasycený</a:t>
                      </a:r>
                    </a:p>
                  </a:txBody>
                  <a:tcPr marL="84412" marR="84412" marT="42206" marB="4220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b="1" dirty="0">
                          <a:effectLst/>
                        </a:rPr>
                        <a:t>nenasycený</a:t>
                      </a:r>
                    </a:p>
                  </a:txBody>
                  <a:tcPr marL="84412" marR="84412" marT="42206" marB="4220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b="1" dirty="0">
                          <a:effectLst/>
                        </a:rPr>
                        <a:t>nasycený</a:t>
                      </a:r>
                    </a:p>
                  </a:txBody>
                  <a:tcPr marL="84412" marR="84412" marT="42206" marB="4220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7649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effectLst/>
                        </a:rPr>
                        <a:t>3</a:t>
                      </a:r>
                    </a:p>
                  </a:txBody>
                  <a:tcPr marL="84412" marR="84412" marT="42206" marB="4220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cs-CZ" sz="2000" b="1" dirty="0" err="1">
                          <a:solidFill>
                            <a:srgbClr val="FF0000"/>
                          </a:solidFill>
                          <a:effectLst/>
                        </a:rPr>
                        <a:t>iren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4412" marR="84412" marT="42206" marB="4220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>
                          <a:solidFill>
                            <a:srgbClr val="FF0000"/>
                          </a:solidFill>
                          <a:effectLst/>
                        </a:rPr>
                        <a:t>-iran</a:t>
                      </a:r>
                    </a:p>
                  </a:txBody>
                  <a:tcPr marL="84412" marR="84412" marT="42206" marB="4220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>
                          <a:solidFill>
                            <a:srgbClr val="FF0000"/>
                          </a:solidFill>
                          <a:effectLst/>
                        </a:rPr>
                        <a:t>-irin</a:t>
                      </a:r>
                    </a:p>
                  </a:txBody>
                  <a:tcPr marL="84412" marR="84412" marT="42206" marB="4220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>
                          <a:solidFill>
                            <a:srgbClr val="FF0000"/>
                          </a:solidFill>
                          <a:effectLst/>
                        </a:rPr>
                        <a:t>-iridin</a:t>
                      </a:r>
                    </a:p>
                  </a:txBody>
                  <a:tcPr marL="84412" marR="84412" marT="42206" marB="4220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37649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effectLst/>
                        </a:rPr>
                        <a:t>4</a:t>
                      </a:r>
                    </a:p>
                  </a:txBody>
                  <a:tcPr marL="84412" marR="84412" marT="42206" marB="4220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-et</a:t>
                      </a:r>
                    </a:p>
                  </a:txBody>
                  <a:tcPr marL="84412" marR="84412" marT="42206" marB="4220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>
                          <a:solidFill>
                            <a:srgbClr val="FF0000"/>
                          </a:solidFill>
                          <a:effectLst/>
                        </a:rPr>
                        <a:t>-etan</a:t>
                      </a:r>
                    </a:p>
                  </a:txBody>
                  <a:tcPr marL="84412" marR="84412" marT="42206" marB="4220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>
                          <a:solidFill>
                            <a:srgbClr val="FF0000"/>
                          </a:solidFill>
                          <a:effectLst/>
                        </a:rPr>
                        <a:t>-et</a:t>
                      </a:r>
                    </a:p>
                  </a:txBody>
                  <a:tcPr marL="84412" marR="84412" marT="42206" marB="4220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>
                          <a:solidFill>
                            <a:srgbClr val="FF0000"/>
                          </a:solidFill>
                          <a:effectLst/>
                        </a:rPr>
                        <a:t>-etidin</a:t>
                      </a:r>
                    </a:p>
                  </a:txBody>
                  <a:tcPr marL="84412" marR="84412" marT="42206" marB="4220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37649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effectLst/>
                        </a:rPr>
                        <a:t>5</a:t>
                      </a:r>
                    </a:p>
                  </a:txBody>
                  <a:tcPr marL="84412" marR="84412" marT="42206" marB="4220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cs-CZ" sz="2000" b="1" dirty="0" err="1">
                          <a:solidFill>
                            <a:srgbClr val="FF0000"/>
                          </a:solidFill>
                          <a:effectLst/>
                        </a:rPr>
                        <a:t>ol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4412" marR="84412" marT="42206" marB="4220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cs-CZ" sz="2000" b="1" dirty="0" err="1">
                          <a:solidFill>
                            <a:srgbClr val="FF0000"/>
                          </a:solidFill>
                          <a:effectLst/>
                        </a:rPr>
                        <a:t>olan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4412" marR="84412" marT="42206" marB="4220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>
                          <a:solidFill>
                            <a:srgbClr val="FF0000"/>
                          </a:solidFill>
                          <a:effectLst/>
                        </a:rPr>
                        <a:t>-ol</a:t>
                      </a:r>
                    </a:p>
                  </a:txBody>
                  <a:tcPr marL="84412" marR="84412" marT="42206" marB="4220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cs-CZ" sz="2000" b="1" dirty="0" err="1">
                          <a:solidFill>
                            <a:srgbClr val="FF0000"/>
                          </a:solidFill>
                          <a:effectLst/>
                        </a:rPr>
                        <a:t>olidin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4412" marR="84412" marT="42206" marB="4220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37649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effectLst/>
                        </a:rPr>
                        <a:t>6</a:t>
                      </a:r>
                    </a:p>
                  </a:txBody>
                  <a:tcPr marL="84412" marR="84412" marT="42206" marB="4220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-in</a:t>
                      </a:r>
                    </a:p>
                  </a:txBody>
                  <a:tcPr marL="84412" marR="84412" marT="42206" marB="4220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cs-CZ" sz="2000" b="1" dirty="0" err="1">
                          <a:solidFill>
                            <a:srgbClr val="FF0000"/>
                          </a:solidFill>
                          <a:effectLst/>
                        </a:rPr>
                        <a:t>an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4412" marR="84412" marT="42206" marB="4220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>
                          <a:solidFill>
                            <a:srgbClr val="FF0000"/>
                          </a:solidFill>
                          <a:effectLst/>
                        </a:rPr>
                        <a:t>-in</a:t>
                      </a:r>
                    </a:p>
                  </a:txBody>
                  <a:tcPr marL="84412" marR="84412" marT="42206" marB="4220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>
                          <a:solidFill>
                            <a:srgbClr val="FF0000"/>
                          </a:solidFill>
                          <a:effectLst/>
                        </a:rPr>
                        <a:t>perhydro- -in</a:t>
                      </a:r>
                    </a:p>
                  </a:txBody>
                  <a:tcPr marL="84412" marR="84412" marT="42206" marB="4220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90886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effectLst/>
                        </a:rPr>
                        <a:t>7</a:t>
                      </a:r>
                    </a:p>
                  </a:txBody>
                  <a:tcPr marL="84412" marR="84412" marT="42206" marB="4220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>
                          <a:solidFill>
                            <a:srgbClr val="FF0000"/>
                          </a:solidFill>
                          <a:effectLst/>
                        </a:rPr>
                        <a:t>-epin</a:t>
                      </a:r>
                    </a:p>
                  </a:txBody>
                  <a:tcPr marL="84412" marR="84412" marT="42206" marB="4220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cs-CZ" sz="2000" b="1" dirty="0" err="1">
                          <a:solidFill>
                            <a:srgbClr val="FF0000"/>
                          </a:solidFill>
                          <a:effectLst/>
                        </a:rPr>
                        <a:t>epan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4412" marR="84412" marT="42206" marB="4220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>
                          <a:solidFill>
                            <a:srgbClr val="FF0000"/>
                          </a:solidFill>
                          <a:effectLst/>
                        </a:rPr>
                        <a:t>-epin</a:t>
                      </a:r>
                    </a:p>
                  </a:txBody>
                  <a:tcPr marL="84412" marR="84412" marT="42206" marB="4220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>
                          <a:solidFill>
                            <a:srgbClr val="FF0000"/>
                          </a:solidFill>
                          <a:effectLst/>
                        </a:rPr>
                        <a:t>perhydro- -epin</a:t>
                      </a:r>
                    </a:p>
                  </a:txBody>
                  <a:tcPr marL="84412" marR="84412" marT="42206" marB="4220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90886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effectLst/>
                        </a:rPr>
                        <a:t>8</a:t>
                      </a:r>
                    </a:p>
                  </a:txBody>
                  <a:tcPr marL="84412" marR="84412" marT="42206" marB="4220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>
                          <a:solidFill>
                            <a:srgbClr val="FF0000"/>
                          </a:solidFill>
                          <a:effectLst/>
                        </a:rPr>
                        <a:t>-ocin</a:t>
                      </a:r>
                    </a:p>
                  </a:txBody>
                  <a:tcPr marL="84412" marR="84412" marT="42206" marB="4220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cs-CZ" sz="2000" b="1" dirty="0" err="1">
                          <a:solidFill>
                            <a:srgbClr val="FF0000"/>
                          </a:solidFill>
                          <a:effectLst/>
                        </a:rPr>
                        <a:t>okan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4412" marR="84412" marT="42206" marB="4220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cs-CZ" sz="2000" b="1" dirty="0" err="1">
                          <a:solidFill>
                            <a:srgbClr val="FF0000"/>
                          </a:solidFill>
                          <a:effectLst/>
                        </a:rPr>
                        <a:t>ocin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4412" marR="84412" marT="42206" marB="4220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>
                          <a:solidFill>
                            <a:srgbClr val="FF0000"/>
                          </a:solidFill>
                          <a:effectLst/>
                        </a:rPr>
                        <a:t>perhydro- -ocin</a:t>
                      </a:r>
                    </a:p>
                  </a:txBody>
                  <a:tcPr marL="84412" marR="84412" marT="42206" marB="4220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90886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effectLst/>
                        </a:rPr>
                        <a:t>9</a:t>
                      </a:r>
                    </a:p>
                  </a:txBody>
                  <a:tcPr marL="84412" marR="84412" marT="42206" marB="4220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>
                          <a:solidFill>
                            <a:srgbClr val="FF0000"/>
                          </a:solidFill>
                          <a:effectLst/>
                        </a:rPr>
                        <a:t>-onin</a:t>
                      </a:r>
                    </a:p>
                  </a:txBody>
                  <a:tcPr marL="84412" marR="84412" marT="42206" marB="4220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>
                          <a:solidFill>
                            <a:srgbClr val="FF0000"/>
                          </a:solidFill>
                          <a:effectLst/>
                        </a:rPr>
                        <a:t>-onan</a:t>
                      </a:r>
                    </a:p>
                  </a:txBody>
                  <a:tcPr marL="84412" marR="84412" marT="42206" marB="4220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cs-CZ" sz="2000" b="1" dirty="0" err="1">
                          <a:solidFill>
                            <a:srgbClr val="FF0000"/>
                          </a:solidFill>
                          <a:effectLst/>
                        </a:rPr>
                        <a:t>onin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4412" marR="84412" marT="42206" marB="4220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err="1">
                          <a:solidFill>
                            <a:srgbClr val="FF0000"/>
                          </a:solidFill>
                          <a:effectLst/>
                        </a:rPr>
                        <a:t>perhydro</a:t>
                      </a: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- -</a:t>
                      </a:r>
                      <a:r>
                        <a:rPr lang="cs-CZ" sz="2000" b="1" dirty="0" err="1">
                          <a:solidFill>
                            <a:srgbClr val="FF0000"/>
                          </a:solidFill>
                          <a:effectLst/>
                        </a:rPr>
                        <a:t>onin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4412" marR="84412" marT="42206" marB="4220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90886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effectLst/>
                        </a:rPr>
                        <a:t>10</a:t>
                      </a:r>
                    </a:p>
                  </a:txBody>
                  <a:tcPr marL="84412" marR="84412" marT="42206" marB="4220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>
                          <a:solidFill>
                            <a:srgbClr val="FF0000"/>
                          </a:solidFill>
                          <a:effectLst/>
                        </a:rPr>
                        <a:t>-ecin</a:t>
                      </a:r>
                    </a:p>
                  </a:txBody>
                  <a:tcPr marL="84412" marR="84412" marT="42206" marB="4220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>
                          <a:solidFill>
                            <a:srgbClr val="FF0000"/>
                          </a:solidFill>
                          <a:effectLst/>
                        </a:rPr>
                        <a:t>-ekan</a:t>
                      </a:r>
                    </a:p>
                  </a:txBody>
                  <a:tcPr marL="84412" marR="84412" marT="42206" marB="4220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>
                          <a:solidFill>
                            <a:srgbClr val="FF0000"/>
                          </a:solidFill>
                          <a:effectLst/>
                        </a:rPr>
                        <a:t>-ecin</a:t>
                      </a:r>
                    </a:p>
                  </a:txBody>
                  <a:tcPr marL="84412" marR="84412" marT="42206" marB="4220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err="1">
                          <a:solidFill>
                            <a:srgbClr val="FF0000"/>
                          </a:solidFill>
                          <a:effectLst/>
                        </a:rPr>
                        <a:t>perhydro</a:t>
                      </a: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- -</a:t>
                      </a:r>
                      <a:r>
                        <a:rPr lang="cs-CZ" sz="2000" b="1" dirty="0" err="1">
                          <a:solidFill>
                            <a:srgbClr val="FF0000"/>
                          </a:solidFill>
                          <a:effectLst/>
                        </a:rPr>
                        <a:t>ecin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4412" marR="84412" marT="42206" marB="4220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6" name="Šipka doprava se zářezem 5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827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véPole 28"/>
          <p:cNvSpPr txBox="1"/>
          <p:nvPr/>
        </p:nvSpPr>
        <p:spPr>
          <a:xfrm>
            <a:off x="1188456" y="116632"/>
            <a:ext cx="467968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Heterocyklické sloučeniny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07504" y="1816739"/>
            <a:ext cx="18002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prstClr val="black"/>
                </a:solidFill>
              </a:rPr>
              <a:t>příklady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37825" y="668890"/>
            <a:ext cx="2161967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Názvosloví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7504" y="1239143"/>
            <a:ext cx="474687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err="1">
                <a:solidFill>
                  <a:prstClr val="black"/>
                </a:solidFill>
              </a:rPr>
              <a:t>Hantzch-Windmanův</a:t>
            </a:r>
            <a:r>
              <a:rPr lang="cs-CZ" dirty="0">
                <a:solidFill>
                  <a:prstClr val="black"/>
                </a:solidFill>
              </a:rPr>
              <a:t> systém</a:t>
            </a:r>
          </a:p>
        </p:txBody>
      </p:sp>
      <p:pic>
        <p:nvPicPr>
          <p:cNvPr id="5123" name="Picture 3" descr="Soubor:Oxazole (numbered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964" y="2392803"/>
            <a:ext cx="945780" cy="1080000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16" name="TextovéPole 15"/>
          <p:cNvSpPr txBox="1"/>
          <p:nvPr/>
        </p:nvSpPr>
        <p:spPr>
          <a:xfrm>
            <a:off x="107504" y="3544931"/>
            <a:ext cx="3276000" cy="58477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sz="1600" dirty="0" err="1">
                <a:solidFill>
                  <a:prstClr val="black"/>
                </a:solidFill>
              </a:rPr>
              <a:t>oxazol</a:t>
            </a:r>
            <a:r>
              <a:rPr lang="cs-CZ" sz="1600" dirty="0">
                <a:solidFill>
                  <a:prstClr val="black"/>
                </a:solidFill>
              </a:rPr>
              <a:t/>
            </a:r>
            <a:br>
              <a:rPr lang="cs-CZ" sz="1600" dirty="0">
                <a:solidFill>
                  <a:prstClr val="black"/>
                </a:solidFill>
              </a:rPr>
            </a:br>
            <a:r>
              <a:rPr lang="cs-CZ" sz="1600" dirty="0" smtClean="0">
                <a:solidFill>
                  <a:prstClr val="black"/>
                </a:solidFill>
              </a:rPr>
              <a:t>1-oxa-3-azacyklo-penta-2,4-dien</a:t>
            </a:r>
            <a:endParaRPr lang="cs-CZ" sz="1600" dirty="0">
              <a:solidFill>
                <a:prstClr val="black"/>
              </a:solidFill>
            </a:endParaRPr>
          </a:p>
        </p:txBody>
      </p:sp>
      <p:pic>
        <p:nvPicPr>
          <p:cNvPr id="5125" name="Picture 5" descr="Soubor:Thiazole number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92803"/>
            <a:ext cx="860426" cy="1080000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18" name="TextovéPole 17"/>
          <p:cNvSpPr txBox="1"/>
          <p:nvPr/>
        </p:nvSpPr>
        <p:spPr>
          <a:xfrm>
            <a:off x="3744272" y="3564305"/>
            <a:ext cx="3276000" cy="58477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sz="1600" dirty="0" err="1">
                <a:solidFill>
                  <a:prstClr val="black"/>
                </a:solidFill>
              </a:rPr>
              <a:t>thiazol</a:t>
            </a:r>
            <a:r>
              <a:rPr lang="cs-CZ" sz="1600" dirty="0">
                <a:solidFill>
                  <a:prstClr val="black"/>
                </a:solidFill>
              </a:rPr>
              <a:t/>
            </a:r>
            <a:br>
              <a:rPr lang="cs-CZ" sz="1600" dirty="0">
                <a:solidFill>
                  <a:prstClr val="black"/>
                </a:solidFill>
              </a:rPr>
            </a:br>
            <a:r>
              <a:rPr lang="cs-CZ" sz="1600" dirty="0" smtClean="0">
                <a:solidFill>
                  <a:prstClr val="black"/>
                </a:solidFill>
              </a:rPr>
              <a:t>1-thia-3-azacyklo-penta-2,4-dien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45404" y="4293096"/>
            <a:ext cx="1584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1,3-oxazol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4482172" y="4309602"/>
            <a:ext cx="1656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1,3-thiazol</a:t>
            </a:r>
          </a:p>
        </p:txBody>
      </p:sp>
      <p:pic>
        <p:nvPicPr>
          <p:cNvPr id="8195" name="Picture 3" descr="Soubor:Morpholine numbering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721" y="5157192"/>
            <a:ext cx="1041600" cy="1440000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22" name="TextovéPole 21"/>
          <p:cNvSpPr txBox="1"/>
          <p:nvPr/>
        </p:nvSpPr>
        <p:spPr>
          <a:xfrm>
            <a:off x="4154466" y="5390390"/>
            <a:ext cx="2520000" cy="58477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sz="1600" dirty="0" err="1"/>
              <a:t>morfolin</a:t>
            </a:r>
            <a:r>
              <a:rPr lang="cs-CZ" sz="1600" dirty="0">
                <a:solidFill>
                  <a:prstClr val="black"/>
                </a:solidFill>
              </a:rPr>
              <a:t/>
            </a:r>
            <a:br>
              <a:rPr lang="cs-CZ" sz="1600" dirty="0">
                <a:solidFill>
                  <a:prstClr val="black"/>
                </a:solidFill>
              </a:rPr>
            </a:br>
            <a:r>
              <a:rPr lang="cs-CZ" sz="1600" dirty="0" smtClean="0"/>
              <a:t>1-oxa-4-azacyklo-hexan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644008" y="6135687"/>
            <a:ext cx="1656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1,4-oxazin</a:t>
            </a:r>
          </a:p>
        </p:txBody>
      </p:sp>
      <p:sp>
        <p:nvSpPr>
          <p:cNvPr id="19" name="Šipka doprava se zářezem 18">
            <a:hlinkClick r:id="rId5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203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7" grpId="0" animBg="1"/>
      <p:bldP spid="15" grpId="0" animBg="1"/>
      <p:bldP spid="8" grpId="0" animBg="1"/>
      <p:bldP spid="16" grpId="0" animBg="1"/>
      <p:bldP spid="18" grpId="0" animBg="1"/>
      <p:bldP spid="13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7452320" y="4593872"/>
            <a:ext cx="1783612" cy="1564788"/>
            <a:chOff x="7452320" y="4593872"/>
            <a:chExt cx="1783612" cy="1564788"/>
          </a:xfrm>
        </p:grpSpPr>
        <p:pic>
          <p:nvPicPr>
            <p:cNvPr id="9227" name="Picture 11" descr="File:Mandragora patata real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63" b="23510"/>
            <a:stretch/>
          </p:blipFill>
          <p:spPr bwMode="auto">
            <a:xfrm>
              <a:off x="7452320" y="4622491"/>
              <a:ext cx="1584171" cy="1536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ovéPole 4"/>
            <p:cNvSpPr txBox="1"/>
            <p:nvPr/>
          </p:nvSpPr>
          <p:spPr>
            <a:xfrm>
              <a:off x="8409092" y="4593872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Obr.5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5838059" y="4594781"/>
            <a:ext cx="1758277" cy="1563879"/>
            <a:chOff x="6054083" y="4594781"/>
            <a:chExt cx="1758277" cy="1563879"/>
          </a:xfrm>
        </p:grpSpPr>
        <p:pic>
          <p:nvPicPr>
            <p:cNvPr id="9225" name="Picture 9" descr="File:Datura stramonium 2 (2005 07 07)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48" b="6201"/>
            <a:stretch/>
          </p:blipFill>
          <p:spPr bwMode="auto">
            <a:xfrm>
              <a:off x="6054083" y="4622491"/>
              <a:ext cx="1533072" cy="1536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ovéPole 4"/>
            <p:cNvSpPr txBox="1"/>
            <p:nvPr/>
          </p:nvSpPr>
          <p:spPr>
            <a:xfrm>
              <a:off x="6985520" y="4594781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Obr.4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4216963" y="4622491"/>
            <a:ext cx="1747126" cy="1562969"/>
            <a:chOff x="4409050" y="4622491"/>
            <a:chExt cx="1747126" cy="1562969"/>
          </a:xfrm>
        </p:grpSpPr>
        <p:pic>
          <p:nvPicPr>
            <p:cNvPr id="9223" name="Picture 7" descr="File:Hyoscyamus niger 0003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74" b="15950"/>
            <a:stretch/>
          </p:blipFill>
          <p:spPr bwMode="auto">
            <a:xfrm>
              <a:off x="4409050" y="4622491"/>
              <a:ext cx="1529665" cy="1536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ovéPole 4"/>
            <p:cNvSpPr txBox="1"/>
            <p:nvPr/>
          </p:nvSpPr>
          <p:spPr>
            <a:xfrm>
              <a:off x="5329336" y="5905684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Obr.3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7566682" y="3135440"/>
            <a:ext cx="1469809" cy="1445688"/>
            <a:chOff x="7566682" y="2992137"/>
            <a:chExt cx="1469809" cy="1445688"/>
          </a:xfrm>
        </p:grpSpPr>
        <p:pic>
          <p:nvPicPr>
            <p:cNvPr id="9221" name="Picture 5" descr="File:Atropa bella-donna0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9" r="12884"/>
            <a:stretch/>
          </p:blipFill>
          <p:spPr bwMode="auto">
            <a:xfrm>
              <a:off x="7615143" y="2992137"/>
              <a:ext cx="1421348" cy="1401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ovéPole 4"/>
            <p:cNvSpPr txBox="1"/>
            <p:nvPr/>
          </p:nvSpPr>
          <p:spPr>
            <a:xfrm>
              <a:off x="7566682" y="4158049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Obr.2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sp>
        <p:nvSpPr>
          <p:cNvPr id="29" name="TextovéPole 28"/>
          <p:cNvSpPr txBox="1"/>
          <p:nvPr/>
        </p:nvSpPr>
        <p:spPr>
          <a:xfrm>
            <a:off x="1188456" y="116632"/>
            <a:ext cx="467968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Heterocyklické sloučeniny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07504" y="1268760"/>
            <a:ext cx="8784976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Heterocyklické sloučeniny jsou v </a:t>
            </a:r>
            <a:r>
              <a:rPr lang="cs-CZ" dirty="0" smtClean="0"/>
              <a:t>přírodě široce rozšířené sloučeniny.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37825" y="668890"/>
            <a:ext cx="2810039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Přirozený výskyt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07504" y="2204864"/>
            <a:ext cx="8424936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Mají důležité funkce v biologických procesech většinou kvůli jejich schopnosti tvořit </a:t>
            </a:r>
            <a:r>
              <a:rPr lang="cs-CZ" dirty="0" smtClean="0"/>
              <a:t>komplexy.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07504" y="3140968"/>
            <a:ext cx="7416824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alkaloidy, </a:t>
            </a:r>
            <a:r>
              <a:rPr lang="cs-CZ" dirty="0"/>
              <a:t>jejichž </a:t>
            </a:r>
            <a:r>
              <a:rPr lang="cs-CZ" dirty="0" smtClean="0"/>
              <a:t>nejvýznamnější představitelé jsou</a:t>
            </a:r>
            <a:r>
              <a:rPr lang="cs-CZ" dirty="0"/>
              <a:t> atropin , kokain , kofein a nikotin a opiáty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přírodní</a:t>
            </a:r>
            <a:r>
              <a:rPr lang="cs-CZ" dirty="0"/>
              <a:t> toxiny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9219" name="Picture 3" descr="Soubor: atropin-D-a L-isomerů-z-DL-XTAL-2004-3D-ball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479390"/>
            <a:ext cx="4344417" cy="215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50757" y="4437825"/>
            <a:ext cx="1044116" cy="369332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800" dirty="0"/>
              <a:t>atropin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-8802" y="6373378"/>
            <a:ext cx="9144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/>
              <a:t>rulík zlomocný,</a:t>
            </a:r>
            <a:r>
              <a:rPr lang="cs-CZ" dirty="0"/>
              <a:t> blín černý</a:t>
            </a:r>
            <a:r>
              <a:rPr lang="cs-CZ" dirty="0" smtClean="0"/>
              <a:t>,</a:t>
            </a:r>
            <a:r>
              <a:rPr lang="cs-CZ" dirty="0"/>
              <a:t> durman nebo mandragora lékařská</a:t>
            </a:r>
          </a:p>
        </p:txBody>
      </p:sp>
      <p:sp>
        <p:nvSpPr>
          <p:cNvPr id="22" name="Šipka doprava se zářezem 21">
            <a:hlinkClick r:id="rId7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92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7" grpId="0" animBg="1"/>
      <p:bldP spid="15" grpId="0" animBg="1"/>
      <p:bldP spid="12" grpId="0" animBg="1"/>
      <p:bldP spid="9" grpId="0" animBg="1"/>
      <p:bldP spid="2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7239126" y="4665288"/>
            <a:ext cx="1878625" cy="1855691"/>
            <a:chOff x="7239126" y="4665288"/>
            <a:chExt cx="1878625" cy="1855691"/>
          </a:xfrm>
        </p:grpSpPr>
        <p:pic>
          <p:nvPicPr>
            <p:cNvPr id="1028" name="Picture 4" descr="Soubor: Papaversomniferum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9" t="6641" r="35487" b="6110"/>
            <a:stretch/>
          </p:blipFill>
          <p:spPr bwMode="auto">
            <a:xfrm>
              <a:off x="7239126" y="4665288"/>
              <a:ext cx="1837466" cy="1815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ovéPole 4"/>
            <p:cNvSpPr txBox="1"/>
            <p:nvPr/>
          </p:nvSpPr>
          <p:spPr>
            <a:xfrm>
              <a:off x="8378912" y="6243980"/>
              <a:ext cx="7388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Obr.10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3491880" y="4918114"/>
            <a:ext cx="1552325" cy="1368151"/>
            <a:chOff x="6235755" y="4509120"/>
            <a:chExt cx="1737217" cy="1526453"/>
          </a:xfrm>
        </p:grpSpPr>
        <p:pic>
          <p:nvPicPr>
            <p:cNvPr id="10257" name="Picture 17" descr="File:Cigarette smoke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0" r="24775" b="20583"/>
            <a:stretch/>
          </p:blipFill>
          <p:spPr bwMode="auto">
            <a:xfrm>
              <a:off x="6235755" y="4509120"/>
              <a:ext cx="1737217" cy="1526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ovéPole 4"/>
            <p:cNvSpPr txBox="1"/>
            <p:nvPr/>
          </p:nvSpPr>
          <p:spPr>
            <a:xfrm>
              <a:off x="6235755" y="4517376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Obr.9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1835696" y="4217200"/>
            <a:ext cx="1598978" cy="2111655"/>
            <a:chOff x="3874006" y="4509120"/>
            <a:chExt cx="1598978" cy="2111655"/>
          </a:xfrm>
        </p:grpSpPr>
        <p:pic>
          <p:nvPicPr>
            <p:cNvPr id="10255" name="Picture 15" descr="File:Tabak 9290019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0893" y="4509120"/>
              <a:ext cx="1562091" cy="208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ovéPole 4"/>
            <p:cNvSpPr txBox="1"/>
            <p:nvPr/>
          </p:nvSpPr>
          <p:spPr>
            <a:xfrm>
              <a:off x="3874006" y="6340999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Obr.8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7294242" y="1915527"/>
            <a:ext cx="1752570" cy="1585481"/>
            <a:chOff x="7280594" y="1779091"/>
            <a:chExt cx="1752570" cy="1585481"/>
          </a:xfrm>
        </p:grpSpPr>
        <p:pic>
          <p:nvPicPr>
            <p:cNvPr id="10251" name="Picture 11" descr="http://upload.wikimedia.org/wikipedia/commons/thumb/c/c5/Roasted_coffee_beans.jpg/220px-Roasted_coffee_beans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687"/>
            <a:stretch/>
          </p:blipFill>
          <p:spPr bwMode="auto">
            <a:xfrm>
              <a:off x="7308304" y="1779091"/>
              <a:ext cx="1724860" cy="1571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ovéPole 4"/>
            <p:cNvSpPr txBox="1"/>
            <p:nvPr/>
          </p:nvSpPr>
          <p:spPr>
            <a:xfrm>
              <a:off x="7280594" y="3084796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solidFill>
                    <a:schemeClr val="bg1"/>
                  </a:solidFill>
                  <a:latin typeface="Georgia" pitchFamily="18" charset="0"/>
                </a:rPr>
                <a:t>Obr.7</a:t>
              </a:r>
              <a:endParaRPr lang="cs-CZ" sz="1200" b="1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2977944" y="1001219"/>
            <a:ext cx="2353699" cy="2427781"/>
            <a:chOff x="3486735" y="641180"/>
            <a:chExt cx="2353699" cy="2427781"/>
          </a:xfrm>
        </p:grpSpPr>
        <p:grpSp>
          <p:nvGrpSpPr>
            <p:cNvPr id="7" name="Skupina 6"/>
            <p:cNvGrpSpPr/>
            <p:nvPr/>
          </p:nvGrpSpPr>
          <p:grpSpPr>
            <a:xfrm>
              <a:off x="3486735" y="641180"/>
              <a:ext cx="2152052" cy="2427781"/>
              <a:chOff x="3486735" y="641180"/>
              <a:chExt cx="2152052" cy="2427781"/>
            </a:xfrm>
          </p:grpSpPr>
          <p:pic>
            <p:nvPicPr>
              <p:cNvPr id="10247" name="Picture 7" descr="File:Erythroxylum coca 002.JPG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05" b="8403"/>
              <a:stretch/>
            </p:blipFill>
            <p:spPr bwMode="auto">
              <a:xfrm>
                <a:off x="3528300" y="668891"/>
                <a:ext cx="2110487" cy="24000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ovéPole 4"/>
              <p:cNvSpPr txBox="1"/>
              <p:nvPr/>
            </p:nvSpPr>
            <p:spPr>
              <a:xfrm>
                <a:off x="3486735" y="641180"/>
                <a:ext cx="826840" cy="279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cs-CZ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1200" b="1" dirty="0" smtClean="0">
                    <a:latin typeface="Georgia" pitchFamily="18" charset="0"/>
                  </a:rPr>
                  <a:t>Obr.6</a:t>
                </a:r>
                <a:endParaRPr lang="cs-CZ" sz="1200" b="1" dirty="0">
                  <a:latin typeface="Georgia" pitchFamily="18" charset="0"/>
                </a:endParaRPr>
              </a:p>
            </p:txBody>
          </p:sp>
        </p:grpSp>
        <p:sp>
          <p:nvSpPr>
            <p:cNvPr id="8" name="TextovéPole 7"/>
            <p:cNvSpPr txBox="1"/>
            <p:nvPr/>
          </p:nvSpPr>
          <p:spPr>
            <a:xfrm>
              <a:off x="4321732" y="2195572"/>
              <a:ext cx="1518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chemeClr val="bg1"/>
                  </a:solidFill>
                </a:rPr>
                <a:t>koka pravá</a:t>
              </a:r>
            </a:p>
          </p:txBody>
        </p:sp>
      </p:grpSp>
      <p:sp>
        <p:nvSpPr>
          <p:cNvPr id="29" name="TextovéPole 28"/>
          <p:cNvSpPr txBox="1"/>
          <p:nvPr/>
        </p:nvSpPr>
        <p:spPr>
          <a:xfrm>
            <a:off x="1188456" y="116632"/>
            <a:ext cx="467968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Heterocyklické sloučeniny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79512" y="668890"/>
            <a:ext cx="2810039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Přirozený výskyt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07604" y="1481601"/>
            <a:ext cx="1044116" cy="369332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800" dirty="0" smtClean="0"/>
              <a:t>kokain</a:t>
            </a:r>
            <a:endParaRPr lang="cs-CZ" sz="1800" dirty="0"/>
          </a:p>
        </p:txBody>
      </p:sp>
      <p:pic>
        <p:nvPicPr>
          <p:cNvPr id="10243" name="Picture 3" descr="File:Kokain - Cocaine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63" y="1921513"/>
            <a:ext cx="2871897" cy="1418648"/>
          </a:xfrm>
          <a:prstGeom prst="rect">
            <a:avLst/>
          </a:prstGeom>
          <a:solidFill>
            <a:srgbClr val="FFCCFF"/>
          </a:solidFill>
          <a:extLst/>
        </p:spPr>
      </p:pic>
      <p:sp>
        <p:nvSpPr>
          <p:cNvPr id="30" name="TextovéPole 29"/>
          <p:cNvSpPr txBox="1"/>
          <p:nvPr/>
        </p:nvSpPr>
        <p:spPr>
          <a:xfrm>
            <a:off x="5724128" y="1026028"/>
            <a:ext cx="1044116" cy="369332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800" dirty="0" smtClean="0"/>
              <a:t>kofein</a:t>
            </a:r>
            <a:endParaRPr lang="cs-CZ" sz="1800" dirty="0"/>
          </a:p>
        </p:txBody>
      </p:sp>
      <p:pic>
        <p:nvPicPr>
          <p:cNvPr id="10249" name="Picture 9" descr="File:Koffein - Caffeine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337" y="1469995"/>
            <a:ext cx="2095500" cy="1724025"/>
          </a:xfrm>
          <a:prstGeom prst="rect">
            <a:avLst/>
          </a:prstGeom>
          <a:solidFill>
            <a:srgbClr val="FFCCFF"/>
          </a:solidFill>
          <a:extLst/>
        </p:spPr>
      </p:pic>
      <p:pic>
        <p:nvPicPr>
          <p:cNvPr id="10253" name="Picture 13" descr="File:Nikotin - Nicotine.sv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2" y="4778845"/>
            <a:ext cx="1752600" cy="1314451"/>
          </a:xfrm>
          <a:prstGeom prst="rect">
            <a:avLst/>
          </a:prstGeom>
          <a:solidFill>
            <a:srgbClr val="FFCCFF"/>
          </a:solidFill>
          <a:extLst/>
        </p:spPr>
      </p:pic>
      <p:sp>
        <p:nvSpPr>
          <p:cNvPr id="35" name="TextovéPole 34"/>
          <p:cNvSpPr txBox="1"/>
          <p:nvPr/>
        </p:nvSpPr>
        <p:spPr>
          <a:xfrm>
            <a:off x="503548" y="4328516"/>
            <a:ext cx="1044116" cy="369332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800" dirty="0" smtClean="0"/>
              <a:t>nikotin</a:t>
            </a:r>
            <a:endParaRPr lang="cs-CZ" sz="18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187400" y="4279448"/>
            <a:ext cx="1976888" cy="369332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800" dirty="0" smtClean="0"/>
              <a:t>opiáty - morfin</a:t>
            </a:r>
            <a:endParaRPr lang="cs-CZ" sz="1800" dirty="0"/>
          </a:p>
        </p:txBody>
      </p:sp>
      <p:pic>
        <p:nvPicPr>
          <p:cNvPr id="1026" name="Picture 2" descr="Soubor: Morphin - Morphine.sv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47" y="4728980"/>
            <a:ext cx="2060112" cy="1751907"/>
          </a:xfrm>
          <a:prstGeom prst="rect">
            <a:avLst/>
          </a:prstGeom>
          <a:solidFill>
            <a:srgbClr val="FFCCFF"/>
          </a:solidFill>
          <a:extLst/>
        </p:spPr>
      </p:pic>
      <p:sp>
        <p:nvSpPr>
          <p:cNvPr id="31" name="Šipka doprava se zářezem 30">
            <a:hlinkClick r:id="rId11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26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5" grpId="0" animBg="1"/>
      <p:bldP spid="2" grpId="0" animBg="1"/>
      <p:bldP spid="30" grpId="0" animBg="1"/>
      <p:bldP spid="35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véPole 28"/>
          <p:cNvSpPr txBox="1"/>
          <p:nvPr/>
        </p:nvSpPr>
        <p:spPr>
          <a:xfrm>
            <a:off x="1188456" y="842698"/>
            <a:ext cx="467968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Heterocyklické sloučeniny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07504" y="2066834"/>
            <a:ext cx="493254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 tři </a:t>
            </a:r>
            <a:r>
              <a:rPr lang="cs-CZ" dirty="0" smtClean="0"/>
              <a:t>z přírodních</a:t>
            </a:r>
            <a:r>
              <a:rPr lang="cs-CZ" dirty="0"/>
              <a:t> </a:t>
            </a:r>
            <a:r>
              <a:rPr lang="cs-CZ" dirty="0" smtClean="0"/>
              <a:t>aminokyselin</a:t>
            </a:r>
            <a:r>
              <a:rPr lang="cs-CZ" dirty="0"/>
              <a:t>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37825" y="1394956"/>
            <a:ext cx="2810039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Přirozený výskyt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67544" y="2714906"/>
            <a:ext cx="7272808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prolin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pyrrolidin</a:t>
            </a:r>
            <a:r>
              <a:rPr lang="cs-CZ" dirty="0"/>
              <a:t>), histidin (derivát imidazol) a tryptofan (indol)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69326" y="3861048"/>
            <a:ext cx="980402" cy="30777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it-IT" sz="1400" dirty="0"/>
              <a:t>L -prolin</a:t>
            </a:r>
            <a:endParaRPr lang="cs-CZ" sz="1400" dirty="0">
              <a:solidFill>
                <a:prstClr val="black"/>
              </a:solidFill>
            </a:endParaRPr>
          </a:p>
        </p:txBody>
      </p:sp>
      <p:pic>
        <p:nvPicPr>
          <p:cNvPr id="2052" name="Picture 4" descr="Soubor: L-Prolin - L-Prolin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264"/>
            <a:ext cx="1871998" cy="1440000"/>
          </a:xfrm>
          <a:prstGeom prst="rect">
            <a:avLst/>
          </a:prstGeom>
          <a:solidFill>
            <a:srgbClr val="FFCCFF"/>
          </a:solidFill>
          <a:extLst/>
        </p:spPr>
      </p:pic>
      <p:sp>
        <p:nvSpPr>
          <p:cNvPr id="13" name="TextovéPole 12"/>
          <p:cNvSpPr txBox="1"/>
          <p:nvPr/>
        </p:nvSpPr>
        <p:spPr>
          <a:xfrm>
            <a:off x="3289024" y="3861048"/>
            <a:ext cx="1080000" cy="30777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400" dirty="0" smtClean="0"/>
              <a:t>L</a:t>
            </a:r>
            <a:r>
              <a:rPr lang="it-IT" sz="1400" dirty="0"/>
              <a:t> </a:t>
            </a:r>
            <a:r>
              <a:rPr lang="it-IT" sz="1400" dirty="0" smtClean="0"/>
              <a:t>-</a:t>
            </a:r>
            <a:r>
              <a:rPr lang="cs-CZ" sz="1400" dirty="0" smtClean="0"/>
              <a:t>histidin</a:t>
            </a:r>
            <a:endParaRPr lang="cs-CZ" sz="1400" dirty="0">
              <a:solidFill>
                <a:prstClr val="black"/>
              </a:solidFill>
            </a:endParaRPr>
          </a:p>
        </p:txBody>
      </p:sp>
      <p:pic>
        <p:nvPicPr>
          <p:cNvPr id="2056" name="Picture 8" descr="Soubor: L-Histidin - L-Histidin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984" y="4341451"/>
            <a:ext cx="2638080" cy="1440000"/>
          </a:xfrm>
          <a:prstGeom prst="rect">
            <a:avLst/>
          </a:prstGeom>
          <a:solidFill>
            <a:srgbClr val="FFCCFF"/>
          </a:solidFill>
          <a:extLst/>
        </p:spPr>
      </p:pic>
      <p:pic>
        <p:nvPicPr>
          <p:cNvPr id="2058" name="Picture 10" descr="File:L-Tryptophan - L-Tryptophan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416" y="4341451"/>
            <a:ext cx="3191040" cy="1440000"/>
          </a:xfrm>
          <a:prstGeom prst="rect">
            <a:avLst/>
          </a:prstGeom>
          <a:solidFill>
            <a:srgbClr val="FFCCFF"/>
          </a:solidFill>
          <a:extLst/>
        </p:spPr>
      </p:pic>
      <p:sp>
        <p:nvSpPr>
          <p:cNvPr id="18" name="TextovéPole 17"/>
          <p:cNvSpPr txBox="1"/>
          <p:nvPr/>
        </p:nvSpPr>
        <p:spPr>
          <a:xfrm>
            <a:off x="6452178" y="3861048"/>
            <a:ext cx="1257516" cy="30777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400" dirty="0" smtClean="0"/>
              <a:t>L</a:t>
            </a:r>
            <a:r>
              <a:rPr lang="it-IT" sz="1400" dirty="0"/>
              <a:t> </a:t>
            </a:r>
            <a:r>
              <a:rPr lang="it-IT" sz="1400" dirty="0" smtClean="0"/>
              <a:t>-</a:t>
            </a:r>
            <a:r>
              <a:rPr lang="cs-CZ" sz="1400" dirty="0" smtClean="0"/>
              <a:t>tryptofan</a:t>
            </a:r>
            <a:endParaRPr lang="cs-CZ" sz="1400" dirty="0">
              <a:solidFill>
                <a:prstClr val="black"/>
              </a:solidFill>
            </a:endParaRPr>
          </a:p>
        </p:txBody>
      </p:sp>
      <p:sp>
        <p:nvSpPr>
          <p:cNvPr id="14" name="Šipka doprava se zářezem 13">
            <a:hlinkClick r:id="rId5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5375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7" grpId="0" animBg="1"/>
      <p:bldP spid="15" grpId="0" animBg="1"/>
      <p:bldP spid="12" grpId="0" animBg="1"/>
      <p:bldP spid="16" grpId="0" animBg="1"/>
      <p:bldP spid="13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véPole 28"/>
          <p:cNvSpPr txBox="1"/>
          <p:nvPr/>
        </p:nvSpPr>
        <p:spPr>
          <a:xfrm>
            <a:off x="1188456" y="116632"/>
            <a:ext cx="467968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Heterocyklické sloučeniny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37825" y="668890"/>
            <a:ext cx="2810039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Přirozený výskyt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67544" y="1844824"/>
            <a:ext cx="271961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na bázi purinu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07504" y="1268760"/>
            <a:ext cx="433097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dusíkaté báze DNA a RNA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929680" y="4797152"/>
            <a:ext cx="864000" cy="30777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400" dirty="0" smtClean="0"/>
              <a:t>Cytosin</a:t>
            </a:r>
            <a:endParaRPr lang="cs-CZ" sz="1400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831397" y="4797152"/>
            <a:ext cx="864000" cy="30777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400" dirty="0" err="1"/>
              <a:t>Thymin</a:t>
            </a:r>
            <a:endParaRPr lang="cs-CZ" sz="1400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730709" y="4797152"/>
            <a:ext cx="720000" cy="30777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400" dirty="0"/>
              <a:t>Uracil</a:t>
            </a:r>
            <a:endParaRPr lang="cs-CZ" sz="1400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67544" y="4221088"/>
            <a:ext cx="322785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na bázi pirimidinu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78294" y="2420887"/>
            <a:ext cx="828000" cy="30777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400" dirty="0" smtClean="0"/>
              <a:t>Adenin</a:t>
            </a:r>
            <a:endParaRPr lang="cs-CZ" sz="1400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560114" y="2420888"/>
            <a:ext cx="828000" cy="30777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400" dirty="0" smtClean="0"/>
              <a:t>Guanin</a:t>
            </a:r>
            <a:endParaRPr lang="cs-CZ" sz="1400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578201" y="2420888"/>
            <a:ext cx="900000" cy="30777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400" dirty="0" err="1" smtClean="0"/>
              <a:t>Xanthin</a:t>
            </a:r>
            <a:endParaRPr lang="cs-CZ" sz="1400" dirty="0">
              <a:solidFill>
                <a:prstClr val="black"/>
              </a:solidFill>
            </a:endParaRPr>
          </a:p>
        </p:txBody>
      </p:sp>
      <p:pic>
        <p:nvPicPr>
          <p:cNvPr id="3074" name="Picture 2" descr="Struktur von Aden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61" y="2822053"/>
            <a:ext cx="1166666" cy="1260000"/>
          </a:xfrm>
          <a:prstGeom prst="rect">
            <a:avLst/>
          </a:prstGeom>
          <a:solidFill>
            <a:srgbClr val="FFCCFF"/>
          </a:solidFill>
          <a:extLst/>
        </p:spPr>
      </p:pic>
      <p:pic>
        <p:nvPicPr>
          <p:cNvPr id="3076" name="Picture 4" descr="Struktur von Guan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846" y="2822053"/>
            <a:ext cx="1692537" cy="1260000"/>
          </a:xfrm>
          <a:prstGeom prst="rect">
            <a:avLst/>
          </a:prstGeom>
          <a:solidFill>
            <a:srgbClr val="FFCCFF"/>
          </a:solidFill>
          <a:extLst/>
        </p:spPr>
      </p:pic>
      <p:pic>
        <p:nvPicPr>
          <p:cNvPr id="3078" name="Picture 6" descr="Struktur von Xanth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713" y="2822053"/>
            <a:ext cx="1388975" cy="1260000"/>
          </a:xfrm>
          <a:prstGeom prst="rect">
            <a:avLst/>
          </a:prstGeom>
          <a:solidFill>
            <a:srgbClr val="FFCCFF"/>
          </a:solidFill>
          <a:extLst/>
        </p:spPr>
      </p:pic>
      <p:pic>
        <p:nvPicPr>
          <p:cNvPr id="3080" name="Picture 8" descr="Struktur von Hypoxanth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682" y="2830868"/>
            <a:ext cx="1312499" cy="1260000"/>
          </a:xfrm>
          <a:prstGeom prst="rect">
            <a:avLst/>
          </a:prstGeom>
          <a:solidFill>
            <a:srgbClr val="FFCCFF"/>
          </a:solidFill>
          <a:extLst/>
        </p:spPr>
      </p:pic>
      <p:sp>
        <p:nvSpPr>
          <p:cNvPr id="22" name="TextovéPole 21"/>
          <p:cNvSpPr txBox="1"/>
          <p:nvPr/>
        </p:nvSpPr>
        <p:spPr>
          <a:xfrm>
            <a:off x="7346932" y="2420888"/>
            <a:ext cx="1332000" cy="30777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400" dirty="0" err="1"/>
              <a:t>Hypoxanthin</a:t>
            </a:r>
            <a:endParaRPr lang="cs-CZ" sz="1400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5847750" y="2041103"/>
            <a:ext cx="2540674" cy="30777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400" dirty="0" smtClean="0"/>
              <a:t>minoritně v  některých RNA </a:t>
            </a:r>
            <a:endParaRPr lang="cs-CZ" sz="1400" dirty="0">
              <a:solidFill>
                <a:prstClr val="black"/>
              </a:solidFill>
            </a:endParaRPr>
          </a:p>
        </p:txBody>
      </p:sp>
      <p:pic>
        <p:nvPicPr>
          <p:cNvPr id="3082" name="Picture 10" descr="Struktur von Cytos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80" y="5301208"/>
            <a:ext cx="924000" cy="1260000"/>
          </a:xfrm>
          <a:prstGeom prst="rect">
            <a:avLst/>
          </a:prstGeom>
          <a:solidFill>
            <a:srgbClr val="FFCCFF"/>
          </a:solidFill>
          <a:extLst/>
        </p:spPr>
      </p:pic>
      <p:pic>
        <p:nvPicPr>
          <p:cNvPr id="3084" name="Picture 12" descr="Struktur von Thymi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560" y="5312570"/>
            <a:ext cx="1475674" cy="1260000"/>
          </a:xfrm>
          <a:prstGeom prst="rect">
            <a:avLst/>
          </a:prstGeom>
          <a:solidFill>
            <a:srgbClr val="FFCCFF"/>
          </a:solidFill>
          <a:extLst/>
        </p:spPr>
      </p:pic>
      <p:pic>
        <p:nvPicPr>
          <p:cNvPr id="3086" name="Picture 14" descr="Struktur von Uraci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709" y="5273982"/>
            <a:ext cx="952500" cy="1314451"/>
          </a:xfrm>
          <a:prstGeom prst="rect">
            <a:avLst/>
          </a:prstGeom>
          <a:solidFill>
            <a:srgbClr val="FFCCFF"/>
          </a:solidFill>
          <a:extLst/>
        </p:spPr>
      </p:pic>
      <p:sp>
        <p:nvSpPr>
          <p:cNvPr id="24" name="Šipka doprava se zářezem 23">
            <a:hlinkClick r:id="rId9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/>
          <p:cNvSpPr txBox="1"/>
          <p:nvPr/>
        </p:nvSpPr>
        <p:spPr>
          <a:xfrm>
            <a:off x="5847750" y="4417368"/>
            <a:ext cx="2052000" cy="30777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400" dirty="0" smtClean="0"/>
              <a:t> v RNA místo </a:t>
            </a:r>
            <a:r>
              <a:rPr lang="cs-CZ" sz="1400" dirty="0" err="1" smtClean="0"/>
              <a:t>Thyminu</a:t>
            </a:r>
            <a:r>
              <a:rPr lang="cs-CZ" sz="1400" dirty="0" smtClean="0"/>
              <a:t> </a:t>
            </a:r>
            <a:endParaRPr lang="cs-CZ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214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5" grpId="0" animBg="1"/>
      <p:bldP spid="12" grpId="0" animBg="1"/>
      <p:bldP spid="9" grpId="0" animBg="1"/>
      <p:bldP spid="16" grpId="0" animBg="1"/>
      <p:bldP spid="13" grpId="0" animBg="1"/>
      <p:bldP spid="18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véPole 28"/>
          <p:cNvSpPr txBox="1"/>
          <p:nvPr/>
        </p:nvSpPr>
        <p:spPr>
          <a:xfrm>
            <a:off x="1188456" y="116632"/>
            <a:ext cx="467968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Heterocyklické sloučeniny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37825" y="668890"/>
            <a:ext cx="2810039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Přirozený výskyt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67544" y="1844824"/>
            <a:ext cx="6696744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umožňují </a:t>
            </a:r>
            <a:r>
              <a:rPr lang="cs-CZ" dirty="0"/>
              <a:t>tvorbu vodíkových vazeb mezi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komplementárními</a:t>
            </a:r>
            <a:r>
              <a:rPr lang="cs-CZ" dirty="0"/>
              <a:t> páry bází a tvoří vazby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mezi </a:t>
            </a:r>
            <a:r>
              <a:rPr lang="cs-CZ" dirty="0"/>
              <a:t>dvěma samostatnými </a:t>
            </a:r>
            <a:r>
              <a:rPr lang="cs-CZ" dirty="0" smtClean="0"/>
              <a:t>řetězci </a:t>
            </a:r>
            <a:r>
              <a:rPr lang="cs-CZ" dirty="0"/>
              <a:t>DNA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07504" y="1268760"/>
            <a:ext cx="433097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dusíkaté báze DNA a RNA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1856299" y="3111836"/>
            <a:ext cx="5452005" cy="3715395"/>
            <a:chOff x="1856299" y="3111836"/>
            <a:chExt cx="5452005" cy="3715395"/>
          </a:xfrm>
        </p:grpSpPr>
        <p:pic>
          <p:nvPicPr>
            <p:cNvPr id="4098" name="Picture 2" descr="Soubor:. Jako DNA Strukturní vzorec (německy) PNG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6299" y="3111836"/>
              <a:ext cx="5307989" cy="3684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ovéPole 4"/>
            <p:cNvSpPr txBox="1"/>
            <p:nvPr/>
          </p:nvSpPr>
          <p:spPr>
            <a:xfrm>
              <a:off x="6481464" y="6547455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Obr.11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sp>
        <p:nvSpPr>
          <p:cNvPr id="10" name="Šipka doprava se zářezem 9">
            <a:hlinkClick r:id="rId3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aoblený obdélník 3"/>
          <p:cNvSpPr/>
          <p:nvPr/>
        </p:nvSpPr>
        <p:spPr>
          <a:xfrm>
            <a:off x="2987824" y="3429000"/>
            <a:ext cx="2211973" cy="12521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Zaoblený obdélník 17"/>
          <p:cNvSpPr/>
          <p:nvPr/>
        </p:nvSpPr>
        <p:spPr>
          <a:xfrm>
            <a:off x="3131840" y="4681180"/>
            <a:ext cx="2211973" cy="138481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7217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5" grpId="0" animBg="1"/>
      <p:bldP spid="12" grpId="0" animBg="1"/>
      <p:bldP spid="9" grpId="0" animBg="1"/>
      <p:bldP spid="4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véPole 28"/>
          <p:cNvSpPr txBox="1"/>
          <p:nvPr/>
        </p:nvSpPr>
        <p:spPr>
          <a:xfrm>
            <a:off x="1188456" y="116632"/>
            <a:ext cx="467968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Heterocyklické sloučeniny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37825" y="668890"/>
            <a:ext cx="2810039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Přirozený výskyt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07503" y="1268760"/>
            <a:ext cx="475252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pl-PL" dirty="0" smtClean="0"/>
              <a:t>Koenzymy</a:t>
            </a:r>
            <a:r>
              <a:rPr lang="pl-PL" dirty="0"/>
              <a:t> </a:t>
            </a:r>
            <a:r>
              <a:rPr lang="pl-PL" dirty="0" smtClean="0"/>
              <a:t>NAD,</a:t>
            </a:r>
            <a:r>
              <a:rPr lang="pl-PL" dirty="0"/>
              <a:t> NADP </a:t>
            </a:r>
            <a:r>
              <a:rPr lang="pl-PL" dirty="0" smtClean="0"/>
              <a:t>a</a:t>
            </a:r>
            <a:r>
              <a:rPr lang="pl-PL" dirty="0"/>
              <a:t> ATP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849320" y="1916832"/>
            <a:ext cx="94137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NAD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502534" y="1916834"/>
            <a:ext cx="115212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indent="0">
              <a:buFont typeface="Wingdings" pitchFamily="2" charset="2"/>
              <a:buNone/>
              <a:defRPr sz="2400" b="1">
                <a:solidFill>
                  <a:prstClr val="black"/>
                </a:solidFill>
              </a:defRPr>
            </a:lvl1pPr>
          </a:lstStyle>
          <a:p>
            <a:r>
              <a:rPr lang="cs-CZ" dirty="0" smtClean="0"/>
              <a:t>NADP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7346932" y="1917642"/>
            <a:ext cx="82546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indent="0">
              <a:buFont typeface="Wingdings" pitchFamily="2" charset="2"/>
              <a:buNone/>
              <a:defRPr sz="24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ATP</a:t>
            </a:r>
          </a:p>
        </p:txBody>
      </p:sp>
      <p:pic>
        <p:nvPicPr>
          <p:cNvPr id="5122" name="Picture 2" descr="Strukturformel von NAD+ unter physiologischen Bedingun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8"/>
            <a:ext cx="2425011" cy="3528392"/>
          </a:xfrm>
          <a:prstGeom prst="rect">
            <a:avLst/>
          </a:prstGeom>
          <a:solidFill>
            <a:srgbClr val="FFCCFF"/>
          </a:solidFill>
          <a:extLst/>
        </p:spPr>
      </p:pic>
      <p:pic>
        <p:nvPicPr>
          <p:cNvPr id="5124" name="Picture 4" descr="File:NADP+ phys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6" y="2418570"/>
            <a:ext cx="2423144" cy="4061136"/>
          </a:xfrm>
          <a:prstGeom prst="rect">
            <a:avLst/>
          </a:prstGeom>
          <a:solidFill>
            <a:srgbClr val="FFCCFF"/>
          </a:solidFill>
          <a:extLst/>
        </p:spPr>
      </p:pic>
      <p:pic>
        <p:nvPicPr>
          <p:cNvPr id="5126" name="Picture 6" descr="File:Adenosintriphosphat protoniert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504" y="2636912"/>
            <a:ext cx="3538228" cy="1744975"/>
          </a:xfrm>
          <a:prstGeom prst="rect">
            <a:avLst/>
          </a:prstGeom>
          <a:solidFill>
            <a:srgbClr val="FFCCFF"/>
          </a:solidFill>
          <a:extLst/>
        </p:spPr>
      </p:pic>
      <p:sp>
        <p:nvSpPr>
          <p:cNvPr id="11" name="Šipka doprava se zářezem 10">
            <a:hlinkClick r:id="rId5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7347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5" grpId="0" animBg="1"/>
      <p:bldP spid="9" grpId="0" animBg="1"/>
      <p:bldP spid="19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véPole 28"/>
          <p:cNvSpPr txBox="1"/>
          <p:nvPr/>
        </p:nvSpPr>
        <p:spPr>
          <a:xfrm>
            <a:off x="1188456" y="116632"/>
            <a:ext cx="467968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Heterocyklické sloučeniny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79512" y="668890"/>
            <a:ext cx="2810039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Přirozený výskyt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3206" y="1268760"/>
            <a:ext cx="244999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Cytochromy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3439229" y="3284984"/>
            <a:ext cx="1404156" cy="369332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Font typeface="Wingdings" pitchFamily="2" charset="2"/>
              <a:buNone/>
            </a:pPr>
            <a:r>
              <a:rPr lang="cs-CZ" sz="1800" dirty="0" smtClean="0">
                <a:solidFill>
                  <a:prstClr val="black"/>
                </a:solidFill>
              </a:rPr>
              <a:t>chlorofyl a</a:t>
            </a:r>
            <a:endParaRPr lang="cs-CZ" sz="1800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126495" y="3284984"/>
            <a:ext cx="2268000" cy="369332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Font typeface="Wingdings" pitchFamily="2" charset="2"/>
              <a:buNone/>
            </a:pPr>
            <a:r>
              <a:rPr lang="cs-CZ" sz="1800" dirty="0" smtClean="0">
                <a:solidFill>
                  <a:prstClr val="black"/>
                </a:solidFill>
              </a:rPr>
              <a:t>hem (hemoglobin)</a:t>
            </a:r>
            <a:endParaRPr lang="cs-CZ" sz="1800" dirty="0">
              <a:solidFill>
                <a:prstClr val="black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64933" y="1798036"/>
            <a:ext cx="5076000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bílkoviny vázané na membrány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obsahující ve své</a:t>
            </a:r>
            <a:r>
              <a:rPr lang="cs-CZ" dirty="0"/>
              <a:t> molekule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hemové</a:t>
            </a:r>
            <a:r>
              <a:rPr lang="cs-CZ" dirty="0"/>
              <a:t> skupiny</a:t>
            </a:r>
          </a:p>
        </p:txBody>
      </p:sp>
      <p:pic>
        <p:nvPicPr>
          <p:cNvPr id="6146" name="Picture 2" descr="http://upload.wikimedia.org/wikipedia/commons/thumb/b/be/Heme_b.svg/226px-Heme_b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5" y="3809159"/>
            <a:ext cx="2278080" cy="2520000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6153" name="Picture 9" descr="File:Biosynthesis chlorophyl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" t="55308" r="62861" b="5900"/>
          <a:stretch/>
        </p:blipFill>
        <p:spPr bwMode="auto">
          <a:xfrm>
            <a:off x="2702503" y="3809159"/>
            <a:ext cx="2877609" cy="2520000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36" name="TextovéPole 35"/>
          <p:cNvSpPr txBox="1"/>
          <p:nvPr/>
        </p:nvSpPr>
        <p:spPr>
          <a:xfrm>
            <a:off x="5650393" y="1272591"/>
            <a:ext cx="237799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Kobalaminy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5233927" y="1798036"/>
            <a:ext cx="388800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nejvýraznější představitel</a:t>
            </a:r>
            <a:r>
              <a:rPr lang="cs-CZ" dirty="0"/>
              <a:t> </a:t>
            </a:r>
            <a:r>
              <a:rPr lang="cs-CZ" dirty="0" smtClean="0"/>
              <a:t>vitamín B</a:t>
            </a:r>
            <a:r>
              <a:rPr lang="cs-CZ" baseline="-25000" dirty="0" smtClean="0"/>
              <a:t>12</a:t>
            </a:r>
            <a:endParaRPr lang="cs-CZ" dirty="0"/>
          </a:p>
        </p:txBody>
      </p:sp>
      <p:pic>
        <p:nvPicPr>
          <p:cNvPr id="6155" name="Picture 11" descr="Soubor: Cobalamin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789" y="2692213"/>
            <a:ext cx="2747659" cy="4121489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13" name="Šipka doprava se zářezem 12">
            <a:hlinkClick r:id="rId5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566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5" grpId="0" animBg="1"/>
      <p:bldP spid="2" grpId="0" animBg="1"/>
      <p:bldP spid="30" grpId="0" animBg="1"/>
      <p:bldP spid="35" grpId="0" animBg="1"/>
      <p:bldP spid="31" grpId="0" animBg="1"/>
      <p:bldP spid="36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>
            <a:off x="6403264" y="5522856"/>
            <a:ext cx="2422516" cy="1263082"/>
            <a:chOff x="6462642" y="5522856"/>
            <a:chExt cx="2422516" cy="1263082"/>
          </a:xfrm>
        </p:grpSpPr>
        <p:pic>
          <p:nvPicPr>
            <p:cNvPr id="7178" name="Picture 10" descr="Soubor: Civettictis Civetta 1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0" t="7365" b="6065"/>
            <a:stretch/>
          </p:blipFill>
          <p:spPr bwMode="auto">
            <a:xfrm>
              <a:off x="6516216" y="5522856"/>
              <a:ext cx="2368942" cy="1244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4"/>
            <p:cNvSpPr txBox="1"/>
            <p:nvPr/>
          </p:nvSpPr>
          <p:spPr>
            <a:xfrm>
              <a:off x="6462642" y="6506162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Obr.14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5868144" y="1906152"/>
            <a:ext cx="2808312" cy="2138594"/>
            <a:chOff x="6084168" y="2200361"/>
            <a:chExt cx="2808312" cy="2138594"/>
          </a:xfrm>
        </p:grpSpPr>
        <p:pic>
          <p:nvPicPr>
            <p:cNvPr id="7174" name="Picture 6" descr="File:Indigofera tinctoria0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7" r="10900"/>
            <a:stretch/>
          </p:blipFill>
          <p:spPr bwMode="auto">
            <a:xfrm>
              <a:off x="6084168" y="2200361"/>
              <a:ext cx="2679349" cy="2138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ovéPole 4"/>
            <p:cNvSpPr txBox="1"/>
            <p:nvPr/>
          </p:nvSpPr>
          <p:spPr>
            <a:xfrm>
              <a:off x="8065640" y="4059179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solidFill>
                    <a:schemeClr val="bg1"/>
                  </a:solidFill>
                  <a:latin typeface="Georgia" pitchFamily="18" charset="0"/>
                </a:rPr>
                <a:t>Obr.13</a:t>
              </a:r>
              <a:endParaRPr lang="cs-CZ" sz="1200" b="1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3347864" y="2348880"/>
            <a:ext cx="1889415" cy="1839968"/>
            <a:chOff x="3347864" y="2606800"/>
            <a:chExt cx="1889415" cy="1777189"/>
          </a:xfrm>
        </p:grpSpPr>
        <p:pic>
          <p:nvPicPr>
            <p:cNvPr id="7172" name="Picture 4" descr="Soubor: Indigo rostlinný extrakt Sampl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606800"/>
              <a:ext cx="1760141" cy="1744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ovéPole 4"/>
            <p:cNvSpPr txBox="1"/>
            <p:nvPr/>
          </p:nvSpPr>
          <p:spPr>
            <a:xfrm>
              <a:off x="4410439" y="4104213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Obr.12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sp>
        <p:nvSpPr>
          <p:cNvPr id="29" name="TextovéPole 28"/>
          <p:cNvSpPr txBox="1"/>
          <p:nvPr/>
        </p:nvSpPr>
        <p:spPr>
          <a:xfrm>
            <a:off x="1188456" y="116632"/>
            <a:ext cx="467968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Heterocyklické sloučeniny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79512" y="668890"/>
            <a:ext cx="2810039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Přirozený výskyt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3206" y="1268760"/>
            <a:ext cx="292634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Přírodní barviva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424973" y="1798036"/>
            <a:ext cx="421903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Indigo </a:t>
            </a:r>
            <a:r>
              <a:rPr lang="cs-CZ" dirty="0" smtClean="0"/>
              <a:t>- rostlinné </a:t>
            </a:r>
            <a:r>
              <a:rPr lang="cs-CZ" dirty="0"/>
              <a:t>barvivo</a:t>
            </a:r>
          </a:p>
        </p:txBody>
      </p:sp>
      <p:pic>
        <p:nvPicPr>
          <p:cNvPr id="7170" name="Picture 2" descr="Soubor: Indigo structur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7294"/>
            <a:ext cx="2591457" cy="1363754"/>
          </a:xfrm>
          <a:prstGeom prst="rect">
            <a:avLst/>
          </a:prstGeom>
          <a:solidFill>
            <a:srgbClr val="FFCCFF"/>
          </a:solidFill>
          <a:extLst/>
        </p:spPr>
      </p:pic>
      <p:sp>
        <p:nvSpPr>
          <p:cNvPr id="21" name="TextovéPole 20"/>
          <p:cNvSpPr txBox="1"/>
          <p:nvPr/>
        </p:nvSpPr>
        <p:spPr>
          <a:xfrm>
            <a:off x="5891630" y="1484784"/>
            <a:ext cx="2424786" cy="369332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800" i="1" dirty="0" err="1"/>
              <a:t>Indigofera</a:t>
            </a:r>
            <a:r>
              <a:rPr lang="cs-CZ" sz="1800" i="1" dirty="0"/>
              <a:t> </a:t>
            </a:r>
            <a:r>
              <a:rPr lang="cs-CZ" sz="1800" i="1" dirty="0" err="1"/>
              <a:t>tinctoria</a:t>
            </a:r>
            <a:endParaRPr lang="cs-CZ" sz="1800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63206" y="4221088"/>
            <a:ext cx="386072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zapáchající </a:t>
            </a:r>
            <a:r>
              <a:rPr lang="cs-CZ" dirty="0"/>
              <a:t>sloučeniny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424973" y="4750364"/>
            <a:ext cx="5856592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 err="1" smtClean="0"/>
              <a:t>Skatol</a:t>
            </a:r>
            <a:r>
              <a:rPr lang="cs-CZ" dirty="0"/>
              <a:t> </a:t>
            </a:r>
            <a:r>
              <a:rPr lang="cs-CZ" dirty="0" smtClean="0"/>
              <a:t>- lidské i zvířecí výkaly, </a:t>
            </a:r>
            <a:br>
              <a:rPr lang="cs-CZ" dirty="0" smtClean="0"/>
            </a:br>
            <a:r>
              <a:rPr lang="cs-CZ" dirty="0" smtClean="0"/>
              <a:t>pachové žlázy cibetek </a:t>
            </a:r>
            <a:br>
              <a:rPr lang="cs-CZ" dirty="0" smtClean="0"/>
            </a:br>
            <a:r>
              <a:rPr lang="cs-CZ" dirty="0" smtClean="0"/>
              <a:t>(po zředění - kosmetika vůně pižma)  </a:t>
            </a:r>
            <a:endParaRPr lang="cs-CZ" dirty="0"/>
          </a:p>
        </p:txBody>
      </p:sp>
      <p:pic>
        <p:nvPicPr>
          <p:cNvPr id="7176" name="Picture 8" descr="Soubor: skatole structure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104368"/>
            <a:ext cx="1648530" cy="1373776"/>
          </a:xfrm>
          <a:prstGeom prst="rect">
            <a:avLst/>
          </a:prstGeom>
          <a:solidFill>
            <a:srgbClr val="FFCCFF"/>
          </a:solidFill>
          <a:extLst/>
        </p:spPr>
      </p:pic>
      <p:sp>
        <p:nvSpPr>
          <p:cNvPr id="27" name="TextovéPole 26"/>
          <p:cNvSpPr txBox="1"/>
          <p:nvPr/>
        </p:nvSpPr>
        <p:spPr>
          <a:xfrm>
            <a:off x="63206" y="5982379"/>
            <a:ext cx="6218359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při koncentraci 0,23</a:t>
            </a:r>
            <a:r>
              <a:rPr lang="cs-CZ" dirty="0"/>
              <a:t> mikrogramů na </a:t>
            </a:r>
            <a:r>
              <a:rPr lang="cs-CZ" dirty="0" smtClean="0"/>
              <a:t>kg škrobu</a:t>
            </a:r>
            <a:r>
              <a:rPr lang="cs-CZ" dirty="0"/>
              <a:t> </a:t>
            </a:r>
            <a:r>
              <a:rPr lang="cs-CZ" dirty="0" smtClean="0"/>
              <a:t>je lidmi </a:t>
            </a:r>
            <a:r>
              <a:rPr lang="cs-CZ" dirty="0"/>
              <a:t>stále </a:t>
            </a:r>
            <a:r>
              <a:rPr lang="cs-CZ" dirty="0" smtClean="0"/>
              <a:t>rozpoznatelný  </a:t>
            </a:r>
            <a:endParaRPr lang="cs-CZ" dirty="0"/>
          </a:p>
        </p:txBody>
      </p:sp>
      <p:sp>
        <p:nvSpPr>
          <p:cNvPr id="24" name="Šipka doprava se zářezem 23">
            <a:hlinkClick r:id="rId7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023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5" grpId="0" animBg="1"/>
      <p:bldP spid="2" grpId="0" animBg="1"/>
      <p:bldP spid="31" grpId="0" animBg="1"/>
      <p:bldP spid="21" grpId="0" animBg="1"/>
      <p:bldP spid="22" grpId="0" animBg="1"/>
      <p:bldP spid="23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0">
              <a:srgbClr val="46D84D"/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816930" y="-22400"/>
            <a:ext cx="7407164" cy="6858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" name="TextovéPole 4"/>
          <p:cNvSpPr txBox="1"/>
          <p:nvPr/>
        </p:nvSpPr>
        <p:spPr>
          <a:xfrm>
            <a:off x="7500231" y="6600624"/>
            <a:ext cx="826840" cy="27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latin typeface="Georgia" pitchFamily="18" charset="0"/>
              </a:rPr>
              <a:t>Obr.1</a:t>
            </a:r>
            <a:endParaRPr lang="cs-CZ" sz="1200" b="1" dirty="0">
              <a:latin typeface="Georgia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755576" y="4149360"/>
            <a:ext cx="7510141" cy="25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B0F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18288" bIns="0" anchor="ctr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defPPr>
              <a:defRPr lang="cs-CZ"/>
            </a:defPPr>
            <a:lvl1pPr algn="ctr">
              <a:spcBef>
                <a:spcPct val="0"/>
              </a:spcBef>
              <a:buNone/>
              <a:defRPr kumimoji="0" sz="5600" b="1" cap="all">
                <a:ln w="6350">
                  <a:solidFill>
                    <a:schemeClr val="tx1"/>
                  </a:solidFill>
                </a:ln>
                <a:solidFill>
                  <a:srgbClr val="EC1CE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cs-CZ" dirty="0" smtClean="0"/>
              <a:t>HETEROCYKLICKÉ SLOUČENINY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620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7825" y="260648"/>
            <a:ext cx="3458111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Pětičetné heterocykly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07504" y="2564904"/>
            <a:ext cx="7735947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bezbarvá</a:t>
            </a:r>
            <a:r>
              <a:rPr lang="cs-CZ" dirty="0"/>
              <a:t>, vysoce těkavá kapalina vonící podobně jako chloroform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07504" y="3501008"/>
            <a:ext cx="316835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teplota varu 31,4°C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07504" y="4119463"/>
            <a:ext cx="536153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toxický </a:t>
            </a:r>
            <a:r>
              <a:rPr lang="cs-CZ" dirty="0"/>
              <a:t>a může být karcinogenní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68557" y="1220558"/>
            <a:ext cx="148220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F</a:t>
            </a:r>
            <a:r>
              <a:rPr lang="cs-CZ" sz="2400" b="1" dirty="0" smtClean="0"/>
              <a:t>uran</a:t>
            </a:r>
            <a:endParaRPr lang="cs-CZ" sz="2400" b="1" dirty="0">
              <a:solidFill>
                <a:prstClr val="black"/>
              </a:solidFill>
            </a:endParaRPr>
          </a:p>
        </p:txBody>
      </p:sp>
      <p:pic>
        <p:nvPicPr>
          <p:cNvPr id="11267" name="Picture 3" descr="Soubor:Furan-2D-Skele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353" y="966038"/>
            <a:ext cx="996759" cy="1080000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11269" name="Picture 5" descr="File:Furan-CRC-MW-3D-balls-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407" y="388747"/>
            <a:ext cx="2530105" cy="208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ovéPole 24"/>
          <p:cNvSpPr txBox="1"/>
          <p:nvPr/>
        </p:nvSpPr>
        <p:spPr>
          <a:xfrm>
            <a:off x="268557" y="1815206"/>
            <a:ext cx="3547359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1,4-epoxy-1,3-butadien</a:t>
            </a:r>
            <a:endParaRPr lang="cs-CZ" sz="2400" b="1" dirty="0">
              <a:solidFill>
                <a:prstClr val="black"/>
              </a:solidFill>
            </a:endParaRPr>
          </a:p>
        </p:txBody>
      </p:sp>
      <p:pic>
        <p:nvPicPr>
          <p:cNvPr id="11271" name="Picture 7" descr="File:Furan-2D-numbered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944" y="966038"/>
            <a:ext cx="1080000" cy="1080000"/>
          </a:xfrm>
          <a:prstGeom prst="rect">
            <a:avLst/>
          </a:prstGeom>
          <a:solidFill>
            <a:srgbClr val="FFCCFF"/>
          </a:solidFill>
        </p:spPr>
      </p:pic>
      <p:grpSp>
        <p:nvGrpSpPr>
          <p:cNvPr id="4" name="Skupina 3"/>
          <p:cNvGrpSpPr/>
          <p:nvPr/>
        </p:nvGrpSpPr>
        <p:grpSpPr>
          <a:xfrm>
            <a:off x="2619990" y="1145462"/>
            <a:ext cx="1164472" cy="586410"/>
            <a:chOff x="5768524" y="4020803"/>
            <a:chExt cx="1164472" cy="586410"/>
          </a:xfrm>
        </p:grpSpPr>
        <p:pic>
          <p:nvPicPr>
            <p:cNvPr id="28" name="Obrázek 27" descr="Soubor:GHS-pictogram-silhouete.sv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8524" y="4020803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TextovéPole 4"/>
            <p:cNvSpPr txBox="1"/>
            <p:nvPr/>
          </p:nvSpPr>
          <p:spPr>
            <a:xfrm>
              <a:off x="6106156" y="4327437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Obr.16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3472135" y="1126098"/>
            <a:ext cx="1218913" cy="572762"/>
            <a:chOff x="6624538" y="4034451"/>
            <a:chExt cx="1218913" cy="572762"/>
          </a:xfrm>
        </p:grpSpPr>
        <p:pic>
          <p:nvPicPr>
            <p:cNvPr id="30" name="Obrázek 29" descr="Soubor:GHS-pictogram-exclam.sv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4538" y="403445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TextovéPole 4"/>
            <p:cNvSpPr txBox="1"/>
            <p:nvPr/>
          </p:nvSpPr>
          <p:spPr>
            <a:xfrm>
              <a:off x="7016611" y="4327437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Obr.17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1763688" y="1120211"/>
            <a:ext cx="1152128" cy="621414"/>
            <a:chOff x="8028384" y="2696879"/>
            <a:chExt cx="1152128" cy="621414"/>
          </a:xfrm>
        </p:grpSpPr>
        <p:pic>
          <p:nvPicPr>
            <p:cNvPr id="27" name="Obrázek 26" descr="GHS02">
              <a:hlinkClick r:id="rId7" tooltip="&quot;GHS02&quot;"/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2696879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TextovéPole 4"/>
            <p:cNvSpPr txBox="1"/>
            <p:nvPr/>
          </p:nvSpPr>
          <p:spPr>
            <a:xfrm>
              <a:off x="8353672" y="3038517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Obr.15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sp>
        <p:nvSpPr>
          <p:cNvPr id="34" name="TextovéPole 33"/>
          <p:cNvSpPr txBox="1"/>
          <p:nvPr/>
        </p:nvSpPr>
        <p:spPr>
          <a:xfrm>
            <a:off x="107505" y="4695527"/>
            <a:ext cx="268076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cyklický ether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107504" y="5271591"/>
            <a:ext cx="396044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dehet z jedlového dřeva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107505" y="5847655"/>
            <a:ext cx="599865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nejčastější použití je </a:t>
            </a:r>
            <a:r>
              <a:rPr lang="cs-CZ" dirty="0" smtClean="0"/>
              <a:t>při výrobě</a:t>
            </a:r>
            <a:r>
              <a:rPr lang="cs-CZ" dirty="0"/>
              <a:t> </a:t>
            </a:r>
            <a:r>
              <a:rPr lang="cs-CZ" dirty="0" smtClean="0"/>
              <a:t>plastů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" name="Šipka doprava se zářezem 22">
            <a:hlinkClick r:id="rId9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77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9" grpId="0" animBg="1"/>
      <p:bldP spid="16" grpId="0" animBg="1"/>
      <p:bldP spid="22" grpId="0" animBg="1"/>
      <p:bldP spid="25" grpId="0" animBg="1"/>
      <p:bldP spid="34" grpId="0" animBg="1"/>
      <p:bldP spid="35" grpId="0" animBg="1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7384430" y="5406505"/>
            <a:ext cx="1746253" cy="1406871"/>
            <a:chOff x="7384430" y="5406505"/>
            <a:chExt cx="1746253" cy="1406871"/>
          </a:xfrm>
        </p:grpSpPr>
        <p:pic>
          <p:nvPicPr>
            <p:cNvPr id="2054" name="Picture 6" descr="Soubor: Schweinsbraten-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27" t="7973" r="13921" b="7539"/>
            <a:stretch/>
          </p:blipFill>
          <p:spPr bwMode="auto">
            <a:xfrm>
              <a:off x="7384430" y="5406505"/>
              <a:ext cx="1652066" cy="1406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ovéPole 4"/>
            <p:cNvSpPr txBox="1"/>
            <p:nvPr/>
          </p:nvSpPr>
          <p:spPr>
            <a:xfrm>
              <a:off x="8303843" y="6533356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Obr.20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5922816" y="5737024"/>
            <a:ext cx="1389744" cy="1096552"/>
            <a:chOff x="5922816" y="5737024"/>
            <a:chExt cx="1389744" cy="1096552"/>
          </a:xfrm>
        </p:grpSpPr>
        <p:pic>
          <p:nvPicPr>
            <p:cNvPr id="2056" name="Picture 8" descr="Soubor: Mischbrot-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94" t="7767" r="13744" b="12373"/>
            <a:stretch/>
          </p:blipFill>
          <p:spPr bwMode="auto">
            <a:xfrm>
              <a:off x="6012160" y="5737024"/>
              <a:ext cx="1300400" cy="1076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ovéPole 4"/>
            <p:cNvSpPr txBox="1"/>
            <p:nvPr/>
          </p:nvSpPr>
          <p:spPr>
            <a:xfrm>
              <a:off x="5922816" y="6553800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Obr.21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6318820" y="2840336"/>
            <a:ext cx="2446926" cy="1753392"/>
            <a:chOff x="6318820" y="2840336"/>
            <a:chExt cx="2446926" cy="1753392"/>
          </a:xfrm>
        </p:grpSpPr>
        <p:pic>
          <p:nvPicPr>
            <p:cNvPr id="2052" name="Picture 4" descr="Soubor: ClovesDried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8" t="5651" r="12710" b="2581"/>
            <a:stretch/>
          </p:blipFill>
          <p:spPr bwMode="auto">
            <a:xfrm>
              <a:off x="6372200" y="2840336"/>
              <a:ext cx="2393546" cy="1753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ovéPole 4"/>
            <p:cNvSpPr txBox="1"/>
            <p:nvPr/>
          </p:nvSpPr>
          <p:spPr>
            <a:xfrm>
              <a:off x="6318820" y="2840336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Obr.19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sp>
        <p:nvSpPr>
          <p:cNvPr id="15" name="TextovéPole 14"/>
          <p:cNvSpPr txBox="1"/>
          <p:nvPr/>
        </p:nvSpPr>
        <p:spPr>
          <a:xfrm>
            <a:off x="537825" y="260648"/>
            <a:ext cx="3458111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Pětičetné heterocykly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07505" y="2564904"/>
            <a:ext cx="544713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bezbarvá </a:t>
            </a:r>
            <a:r>
              <a:rPr lang="cs-CZ" dirty="0"/>
              <a:t>až světle hnědá </a:t>
            </a:r>
            <a:r>
              <a:rPr lang="cs-CZ" dirty="0" smtClean="0"/>
              <a:t>kapalina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07503" y="3096256"/>
            <a:ext cx="441453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vůně po hořkých mandlích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07504" y="3631376"/>
            <a:ext cx="536153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toxický </a:t>
            </a:r>
            <a:r>
              <a:rPr lang="cs-CZ" dirty="0"/>
              <a:t>a může být karcinogenní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68557" y="1220558"/>
            <a:ext cx="148220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Furfural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68557" y="1815206"/>
            <a:ext cx="3295331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/>
              <a:t>Furan-2-karbaldehyd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4941685" y="1759657"/>
            <a:ext cx="1164472" cy="572762"/>
            <a:chOff x="5768524" y="4034451"/>
            <a:chExt cx="1164472" cy="572762"/>
          </a:xfrm>
        </p:grpSpPr>
        <p:pic>
          <p:nvPicPr>
            <p:cNvPr id="28" name="Obrázek 27" descr="Soubor:GHS-pictogram-silhouete.sv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8524" y="403445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TextovéPole 4"/>
            <p:cNvSpPr txBox="1"/>
            <p:nvPr/>
          </p:nvSpPr>
          <p:spPr>
            <a:xfrm>
              <a:off x="6106156" y="4327437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Obr.16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sp>
        <p:nvSpPr>
          <p:cNvPr id="34" name="TextovéPole 33"/>
          <p:cNvSpPr txBox="1"/>
          <p:nvPr/>
        </p:nvSpPr>
        <p:spPr>
          <a:xfrm>
            <a:off x="107503" y="4180144"/>
            <a:ext cx="592932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součást esenciálních </a:t>
            </a:r>
            <a:r>
              <a:rPr lang="cs-CZ" dirty="0" smtClean="0"/>
              <a:t>olejů - hřebíček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107504" y="4715264"/>
            <a:ext cx="892899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tvoří se během</a:t>
            </a:r>
            <a:r>
              <a:rPr lang="cs-CZ" dirty="0"/>
              <a:t> </a:t>
            </a:r>
            <a:r>
              <a:rPr lang="cs-CZ" dirty="0" err="1" smtClean="0"/>
              <a:t>Maillardovy</a:t>
            </a:r>
            <a:r>
              <a:rPr lang="cs-CZ" dirty="0" smtClean="0"/>
              <a:t> reakce - enzymatické hnědnutí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107504" y="5246616"/>
            <a:ext cx="662473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vzniká i při karamelizaci (chlebová kůrka)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1865664" y="1201669"/>
            <a:ext cx="148220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Fural</a:t>
            </a:r>
            <a:endParaRPr lang="cs-CZ" sz="2400" b="1" dirty="0">
              <a:solidFill>
                <a:prstClr val="black"/>
              </a:solidFill>
            </a:endParaRPr>
          </a:p>
        </p:txBody>
      </p:sp>
      <p:pic>
        <p:nvPicPr>
          <p:cNvPr id="2050" name="Picture 2" descr="Strukturní vzorec furfural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010" y="540885"/>
            <a:ext cx="1428750" cy="1000125"/>
          </a:xfrm>
          <a:prstGeom prst="rect">
            <a:avLst/>
          </a:prstGeom>
          <a:solidFill>
            <a:srgbClr val="FFCCFF"/>
          </a:solidFill>
        </p:spPr>
      </p:pic>
      <p:grpSp>
        <p:nvGrpSpPr>
          <p:cNvPr id="5" name="Skupina 4"/>
          <p:cNvGrpSpPr/>
          <p:nvPr/>
        </p:nvGrpSpPr>
        <p:grpSpPr>
          <a:xfrm>
            <a:off x="6036831" y="44624"/>
            <a:ext cx="3143681" cy="2258909"/>
            <a:chOff x="5364088" y="388747"/>
            <a:chExt cx="3143681" cy="2258909"/>
          </a:xfrm>
        </p:grpSpPr>
        <p:pic>
          <p:nvPicPr>
            <p:cNvPr id="11269" name="Picture 5" descr="File:Furan-CRC-MW-3D-balls-A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88747"/>
              <a:ext cx="2530105" cy="2087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5578" r="958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81259">
              <a:off x="7247009" y="1386896"/>
              <a:ext cx="1191905" cy="1329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Skupina 5"/>
          <p:cNvGrpSpPr/>
          <p:nvPr/>
        </p:nvGrpSpPr>
        <p:grpSpPr>
          <a:xfrm>
            <a:off x="3982288" y="1759657"/>
            <a:ext cx="1165776" cy="579345"/>
            <a:chOff x="3982288" y="1759657"/>
            <a:chExt cx="1165776" cy="579345"/>
          </a:xfrm>
        </p:grpSpPr>
        <p:pic>
          <p:nvPicPr>
            <p:cNvPr id="29" name="Obrázek 28" descr="Soubor:GHS-pictogram-skull.svg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2288" y="1759657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TextovéPole 4"/>
            <p:cNvSpPr txBox="1"/>
            <p:nvPr/>
          </p:nvSpPr>
          <p:spPr>
            <a:xfrm>
              <a:off x="4321224" y="2059226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Obr.18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sp>
        <p:nvSpPr>
          <p:cNvPr id="41" name="TextovéPole 40"/>
          <p:cNvSpPr txBox="1"/>
          <p:nvPr/>
        </p:nvSpPr>
        <p:spPr>
          <a:xfrm>
            <a:off x="107504" y="5791616"/>
            <a:ext cx="483418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</a:t>
            </a:r>
            <a:r>
              <a:rPr lang="cs-CZ" dirty="0"/>
              <a:t> syntetických pryskyřic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107503" y="6322968"/>
            <a:ext cx="583264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</a:t>
            </a:r>
            <a:r>
              <a:rPr lang="cs-CZ" dirty="0"/>
              <a:t> </a:t>
            </a:r>
            <a:r>
              <a:rPr lang="cs-CZ" dirty="0" smtClean="0"/>
              <a:t>textilních </a:t>
            </a:r>
            <a:r>
              <a:rPr lang="cs-CZ" dirty="0"/>
              <a:t>chemických vláken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3" name="Šipka doprava se zářezem 32">
            <a:hlinkClick r:id="rId11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1699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9" grpId="0" animBg="1"/>
      <p:bldP spid="16" grpId="0" animBg="1"/>
      <p:bldP spid="22" grpId="0" animBg="1"/>
      <p:bldP spid="25" grpId="0" animBg="1"/>
      <p:bldP spid="34" grpId="0" animBg="1"/>
      <p:bldP spid="35" grpId="0" animBg="1"/>
      <p:bldP spid="36" grpId="0" animBg="1"/>
      <p:bldP spid="23" grpId="0" animBg="1"/>
      <p:bldP spid="41" grpId="0" animBg="1"/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7825" y="260648"/>
            <a:ext cx="3458111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Pětičetné heterocykly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07504" y="2564904"/>
            <a:ext cx="6909107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bezbarvá kapalina s </a:t>
            </a:r>
            <a:r>
              <a:rPr lang="cs-CZ" dirty="0" smtClean="0"/>
              <a:t>mírnou </a:t>
            </a:r>
            <a:r>
              <a:rPr lang="cs-CZ" dirty="0"/>
              <a:t>příjemnou vůní připomínající benzen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07504" y="4077072"/>
            <a:ext cx="498403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výrazně aromatický charakter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07505" y="4695527"/>
            <a:ext cx="468052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vlastnosti podobné benzenu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68557" y="1220558"/>
            <a:ext cx="148220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/>
              <a:t>Thiofen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68558" y="1815206"/>
            <a:ext cx="315131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/>
              <a:t>thiacyklopentadien</a:t>
            </a:r>
            <a:endParaRPr lang="cs-CZ" sz="2400" b="1" dirty="0">
              <a:solidFill>
                <a:prstClr val="black"/>
              </a:solidFill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2771800" y="1147126"/>
            <a:ext cx="1218913" cy="572762"/>
            <a:chOff x="6624538" y="4034451"/>
            <a:chExt cx="1218913" cy="572762"/>
          </a:xfrm>
        </p:grpSpPr>
        <p:pic>
          <p:nvPicPr>
            <p:cNvPr id="30" name="Obrázek 29" descr="Soubor:GHS-pictogram-exclam.sv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4538" y="403445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TextovéPole 4"/>
            <p:cNvSpPr txBox="1"/>
            <p:nvPr/>
          </p:nvSpPr>
          <p:spPr>
            <a:xfrm>
              <a:off x="7016611" y="4327437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Obr.17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1871701" y="1129624"/>
            <a:ext cx="1152128" cy="607766"/>
            <a:chOff x="8028384" y="2710527"/>
            <a:chExt cx="1152128" cy="607766"/>
          </a:xfrm>
        </p:grpSpPr>
        <p:pic>
          <p:nvPicPr>
            <p:cNvPr id="27" name="Obrázek 26" descr="GHS02">
              <a:hlinkClick r:id="rId3" tooltip="&quot;GHS02&quot;"/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2710527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TextovéPole 4"/>
            <p:cNvSpPr txBox="1"/>
            <p:nvPr/>
          </p:nvSpPr>
          <p:spPr>
            <a:xfrm>
              <a:off x="8353672" y="3038517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Obr.15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sp>
        <p:nvSpPr>
          <p:cNvPr id="34" name="TextovéPole 33"/>
          <p:cNvSpPr txBox="1"/>
          <p:nvPr/>
        </p:nvSpPr>
        <p:spPr>
          <a:xfrm>
            <a:off x="107505" y="3501008"/>
            <a:ext cx="536909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nachází se v černouhelném dehtu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107504" y="5271591"/>
            <a:ext cx="783378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používá se na výrobu </a:t>
            </a:r>
            <a:r>
              <a:rPr lang="cs-CZ" dirty="0"/>
              <a:t>mnoha agrochemikálií a léčiv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107504" y="5847655"/>
            <a:ext cx="8208911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s roztokem </a:t>
            </a:r>
            <a:r>
              <a:rPr lang="cs-CZ" dirty="0" err="1" smtClean="0"/>
              <a:t>isatinu</a:t>
            </a:r>
            <a:r>
              <a:rPr lang="cs-CZ" dirty="0" smtClean="0"/>
              <a:t> dává temně modré barvivo - INDOFENIN - důkaz </a:t>
            </a:r>
            <a:r>
              <a:rPr lang="cs-CZ" dirty="0" err="1" smtClean="0"/>
              <a:t>thiofenu</a:t>
            </a:r>
            <a:r>
              <a:rPr lang="cs-CZ" dirty="0" smtClean="0"/>
              <a:t> v technickém </a:t>
            </a:r>
            <a:r>
              <a:rPr lang="cs-CZ" dirty="0" err="1" smtClean="0"/>
              <a:t>benzénu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3315" name="Picture 3" descr="Soubor: Thiofen-CRC-MW-3D-balls-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807" y="389507"/>
            <a:ext cx="2548126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Soubor: Thiofen-2D-numbered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594" y="1101766"/>
            <a:ext cx="1062295" cy="1080000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13319" name="Picture 7" descr="File:Thiophen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535" y="1101766"/>
            <a:ext cx="990000" cy="1080000"/>
          </a:xfrm>
          <a:prstGeom prst="rect">
            <a:avLst/>
          </a:prstGeom>
          <a:solidFill>
            <a:srgbClr val="FFCCFF"/>
          </a:solidFill>
        </p:spPr>
      </p:pic>
      <p:grpSp>
        <p:nvGrpSpPr>
          <p:cNvPr id="4" name="Skupina 3"/>
          <p:cNvGrpSpPr/>
          <p:nvPr/>
        </p:nvGrpSpPr>
        <p:grpSpPr>
          <a:xfrm>
            <a:off x="6804248" y="3949403"/>
            <a:ext cx="2067129" cy="1178668"/>
            <a:chOff x="6804248" y="3949403"/>
            <a:chExt cx="2067129" cy="1178668"/>
          </a:xfrm>
        </p:grpSpPr>
        <p:pic>
          <p:nvPicPr>
            <p:cNvPr id="1026" name="Picture 2" descr="http://upload.wikimedia.org/wikipedia/commons/thumb/1/18/Isatin.png/200px-Isatin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3949403"/>
              <a:ext cx="1347049" cy="1178668"/>
            </a:xfrm>
            <a:prstGeom prst="rect">
              <a:avLst/>
            </a:prstGeom>
            <a:solidFill>
              <a:srgbClr val="FFCCFF"/>
            </a:solidFill>
          </p:spPr>
        </p:pic>
        <p:sp>
          <p:nvSpPr>
            <p:cNvPr id="21" name="TextovéPole 20"/>
            <p:cNvSpPr txBox="1"/>
            <p:nvPr/>
          </p:nvSpPr>
          <p:spPr>
            <a:xfrm>
              <a:off x="6804248" y="4797152"/>
              <a:ext cx="695545" cy="307777"/>
            </a:xfrm>
            <a:prstGeom prst="rect">
              <a:avLst/>
            </a:pr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342900" indent="-342900">
                <a:buFont typeface="Wingdings" pitchFamily="2" charset="2"/>
                <a:buChar char="q"/>
                <a:defRPr sz="2400" b="1"/>
              </a:lvl1pPr>
            </a:lstStyle>
            <a:p>
              <a:pPr marL="0" indent="0">
                <a:buNone/>
              </a:pPr>
              <a:r>
                <a:rPr lang="cs-CZ" sz="1400" dirty="0" err="1" smtClean="0">
                  <a:solidFill>
                    <a:prstClr val="black"/>
                  </a:solidFill>
                </a:rPr>
                <a:t>isatin</a:t>
              </a:r>
              <a:endParaRPr lang="cs-CZ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23" name="Šipka doprava se zářezem 22">
            <a:hlinkClick r:id="rId9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066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9" grpId="0" animBg="1"/>
      <p:bldP spid="16" grpId="0" animBg="1"/>
      <p:bldP spid="22" grpId="0" animBg="1"/>
      <p:bldP spid="25" grpId="0" animBg="1"/>
      <p:bldP spid="34" grpId="0" animBg="1"/>
      <p:bldP spid="35" grpId="0" animBg="1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7825" y="260648"/>
            <a:ext cx="3458111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Pětičetné heterocykly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07504" y="2039127"/>
            <a:ext cx="664813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bezbarvá, </a:t>
            </a:r>
            <a:r>
              <a:rPr lang="cs-CZ" dirty="0"/>
              <a:t>nepříjemně </a:t>
            </a:r>
            <a:r>
              <a:rPr lang="cs-CZ" dirty="0" smtClean="0"/>
              <a:t>páchnoucí kapalina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07504" y="2580359"/>
            <a:ext cx="355105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ve vodě nerozpustná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07504" y="3695311"/>
            <a:ext cx="705678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 produktech </a:t>
            </a:r>
            <a:r>
              <a:rPr lang="cs-CZ" dirty="0"/>
              <a:t>suché destilace </a:t>
            </a:r>
            <a:r>
              <a:rPr lang="cs-CZ" dirty="0" smtClean="0"/>
              <a:t>kostí a rohoviny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68557" y="838797"/>
            <a:ext cx="148220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Pyrol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68558" y="1433445"/>
            <a:ext cx="2136069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azol, </a:t>
            </a:r>
            <a:r>
              <a:rPr lang="cs-CZ" sz="2400" b="1" dirty="0" err="1" smtClean="0"/>
              <a:t>imidol</a:t>
            </a:r>
            <a:endParaRPr lang="cs-CZ" sz="2400" b="1" dirty="0">
              <a:solidFill>
                <a:prstClr val="black"/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2771800" y="760298"/>
            <a:ext cx="1152128" cy="607766"/>
            <a:chOff x="8028384" y="2710527"/>
            <a:chExt cx="1152128" cy="607766"/>
          </a:xfrm>
        </p:grpSpPr>
        <p:pic>
          <p:nvPicPr>
            <p:cNvPr id="27" name="Obrázek 26" descr="GHS02">
              <a:hlinkClick r:id="rId2" tooltip="&quot;GHS02&quot;"/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2710527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TextovéPole 4"/>
            <p:cNvSpPr txBox="1"/>
            <p:nvPr/>
          </p:nvSpPr>
          <p:spPr>
            <a:xfrm>
              <a:off x="8353672" y="3038517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Obr.15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sp>
        <p:nvSpPr>
          <p:cNvPr id="34" name="TextovéPole 33"/>
          <p:cNvSpPr txBox="1"/>
          <p:nvPr/>
        </p:nvSpPr>
        <p:spPr>
          <a:xfrm>
            <a:off x="107505" y="3119247"/>
            <a:ext cx="536909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nachází se v černouhelném dehtu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107504" y="4271375"/>
            <a:ext cx="8352928" cy="1569660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stavební </a:t>
            </a:r>
            <a:r>
              <a:rPr lang="cs-CZ" dirty="0" smtClean="0"/>
              <a:t>jednotkou tzv</a:t>
            </a:r>
            <a:r>
              <a:rPr lang="cs-CZ" dirty="0"/>
              <a:t>. </a:t>
            </a:r>
            <a:r>
              <a:rPr lang="cs-CZ" i="1" dirty="0" err="1"/>
              <a:t>tetrapyrrolových</a:t>
            </a:r>
            <a:r>
              <a:rPr lang="cs-CZ" i="1" dirty="0"/>
              <a:t> </a:t>
            </a:r>
            <a:r>
              <a:rPr lang="cs-CZ" i="1" dirty="0" smtClean="0"/>
              <a:t>barviv</a:t>
            </a:r>
            <a:br>
              <a:rPr lang="cs-CZ" i="1" dirty="0" smtClean="0"/>
            </a:br>
            <a:r>
              <a:rPr lang="cs-CZ" dirty="0" smtClean="0"/>
              <a:t>(</a:t>
            </a:r>
            <a:r>
              <a:rPr lang="cs-CZ" dirty="0"/>
              <a:t>např. chlorofyl, hemoglobin, bilirubin)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jejich </a:t>
            </a:r>
            <a:r>
              <a:rPr lang="cs-CZ" dirty="0"/>
              <a:t>základem je </a:t>
            </a:r>
            <a:r>
              <a:rPr lang="cs-CZ" dirty="0" err="1"/>
              <a:t>porfin</a:t>
            </a:r>
            <a:r>
              <a:rPr lang="cs-CZ" dirty="0"/>
              <a:t> - tvořený čtyřmi pyrrolovými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kruhy </a:t>
            </a:r>
            <a:r>
              <a:rPr lang="cs-CZ" dirty="0"/>
              <a:t>spojenými </a:t>
            </a:r>
            <a:r>
              <a:rPr lang="cs-CZ" dirty="0" err="1"/>
              <a:t>methinovými</a:t>
            </a:r>
            <a:r>
              <a:rPr lang="cs-CZ" dirty="0"/>
              <a:t> můstky.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3076" name="Picture 4" descr="Soubor: Pyrrol-CRC-MW-3D-balls-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498" y="-1"/>
            <a:ext cx="2667502" cy="258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oubor: Pyrrol-2D-numbered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502" y="735206"/>
            <a:ext cx="925714" cy="1080000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3080" name="Picture 8" descr="Strukturformel von Pyrro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488" y="752810"/>
            <a:ext cx="782608" cy="1080000"/>
          </a:xfrm>
          <a:prstGeom prst="rect">
            <a:avLst/>
          </a:prstGeom>
          <a:solidFill>
            <a:srgbClr val="FFCCFF"/>
          </a:solidFill>
        </p:spPr>
      </p:pic>
      <p:grpSp>
        <p:nvGrpSpPr>
          <p:cNvPr id="28" name="Skupina 27"/>
          <p:cNvGrpSpPr/>
          <p:nvPr/>
        </p:nvGrpSpPr>
        <p:grpSpPr>
          <a:xfrm>
            <a:off x="1864877" y="788719"/>
            <a:ext cx="1165776" cy="579345"/>
            <a:chOff x="3982288" y="1759657"/>
            <a:chExt cx="1165776" cy="579345"/>
          </a:xfrm>
        </p:grpSpPr>
        <p:pic>
          <p:nvPicPr>
            <p:cNvPr id="29" name="Obrázek 28" descr="Soubor:GHS-pictogram-skull.sv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2288" y="1759657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TextovéPole 4"/>
            <p:cNvSpPr txBox="1"/>
            <p:nvPr/>
          </p:nvSpPr>
          <p:spPr>
            <a:xfrm>
              <a:off x="4321224" y="2059226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Obr.18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3658561" y="760298"/>
            <a:ext cx="1133151" cy="607766"/>
            <a:chOff x="3658561" y="1074457"/>
            <a:chExt cx="1133151" cy="607766"/>
          </a:xfrm>
        </p:grpSpPr>
        <p:pic>
          <p:nvPicPr>
            <p:cNvPr id="37" name="Obrázek 36" descr="Soubor:GHS-pictogram-acid.sv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8561" y="1074457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TextovéPole 4"/>
            <p:cNvSpPr txBox="1"/>
            <p:nvPr/>
          </p:nvSpPr>
          <p:spPr>
            <a:xfrm>
              <a:off x="3964872" y="1402447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Obr.22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pic>
        <p:nvPicPr>
          <p:cNvPr id="3082" name="Picture 10" descr="Soubor:Porphin.sv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579367"/>
            <a:ext cx="1620000" cy="1620000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39" name="TextovéPole 38"/>
          <p:cNvSpPr txBox="1"/>
          <p:nvPr/>
        </p:nvSpPr>
        <p:spPr>
          <a:xfrm>
            <a:off x="107503" y="5956302"/>
            <a:ext cx="7560841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působením koncentrovaných kyselin polymeruje - hnědočervené pyrolové pryskyřice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4" name="Šipka doprava se zářezem 23">
            <a:hlinkClick r:id="rId10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599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9" grpId="0" animBg="1"/>
      <p:bldP spid="16" grpId="0" animBg="1"/>
      <p:bldP spid="22" grpId="0" animBg="1"/>
      <p:bldP spid="25" grpId="0" animBg="1"/>
      <p:bldP spid="34" grpId="0" animBg="1"/>
      <p:bldP spid="35" grpId="0" animBg="1"/>
      <p:bldP spid="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7825" y="87015"/>
            <a:ext cx="3458111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Pětičetné heterocykly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07504" y="2309971"/>
            <a:ext cx="849694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jednou ze základních </a:t>
            </a:r>
            <a:r>
              <a:rPr lang="cs-CZ" dirty="0" smtClean="0"/>
              <a:t>20</a:t>
            </a:r>
            <a:r>
              <a:rPr lang="cs-CZ" dirty="0"/>
              <a:t> </a:t>
            </a:r>
            <a:r>
              <a:rPr lang="cs-CZ" dirty="0" err="1"/>
              <a:t>proteinogenních</a:t>
            </a:r>
            <a:r>
              <a:rPr lang="cs-CZ" dirty="0"/>
              <a:t> aminokyselin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68557" y="1087920"/>
            <a:ext cx="148220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Prolin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0" y="1682568"/>
            <a:ext cx="572412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/>
              <a:t>(</a:t>
            </a:r>
            <a:r>
              <a:rPr lang="cs-CZ" sz="2400" b="1" i="1" dirty="0"/>
              <a:t>2S</a:t>
            </a:r>
            <a:r>
              <a:rPr lang="cs-CZ" sz="2400" b="1" dirty="0"/>
              <a:t>)-Pyrrolidin-2-karboxylová kyselina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107503" y="5805264"/>
            <a:ext cx="7992889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 </a:t>
            </a:r>
            <a:r>
              <a:rPr lang="cs-CZ" dirty="0" smtClean="0"/>
              <a:t>tvorba</a:t>
            </a:r>
            <a:r>
              <a:rPr lang="cs-CZ" dirty="0"/>
              <a:t> </a:t>
            </a:r>
            <a:r>
              <a:rPr lang="cs-CZ" dirty="0" smtClean="0"/>
              <a:t>kolagenu a</a:t>
            </a:r>
            <a:r>
              <a:rPr lang="cs-CZ" dirty="0"/>
              <a:t> </a:t>
            </a:r>
            <a:r>
              <a:rPr lang="cs-CZ" dirty="0" smtClean="0"/>
              <a:t>proteinů pojivových tkání</a:t>
            </a:r>
            <a:r>
              <a:rPr lang="cs-CZ" dirty="0"/>
              <a:t> a </a:t>
            </a:r>
            <a:r>
              <a:rPr lang="cs-CZ" dirty="0" smtClean="0"/>
              <a:t>kostí lidského </a:t>
            </a:r>
            <a:r>
              <a:rPr lang="cs-CZ" dirty="0"/>
              <a:t>těla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4098" name="Picture 2" descr="pro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3284"/>
            <a:ext cx="1714500" cy="1162050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4100" name="Picture 4" descr="File:L-proline-3D-bal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474" y="2777569"/>
            <a:ext cx="4055832" cy="295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306" y="453284"/>
            <a:ext cx="1962150" cy="1104900"/>
          </a:xfrm>
          <a:prstGeom prst="rect">
            <a:avLst/>
          </a:prstGeom>
          <a:solidFill>
            <a:srgbClr val="FFCCFF"/>
          </a:solidFill>
          <a:ln>
            <a:noFill/>
          </a:ln>
        </p:spPr>
      </p:pic>
      <p:sp>
        <p:nvSpPr>
          <p:cNvPr id="10" name="Šipka doprava se zářezem 9">
            <a:hlinkClick r:id="rId5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2424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22" grpId="0" animBg="1"/>
      <p:bldP spid="25" grpId="0" animBg="1"/>
      <p:bldP spid="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2266017" y="87015"/>
            <a:ext cx="3458111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Pětičetné heterocykly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07504" y="3480389"/>
            <a:ext cx="310475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bezbarvé krystaly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68557" y="1903184"/>
            <a:ext cx="148220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Imidazol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68557" y="2432264"/>
            <a:ext cx="1619672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1,3-diazol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107503" y="4017830"/>
            <a:ext cx="406871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dobře rozpustné ve vodě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68557" y="476672"/>
            <a:ext cx="148220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Azoly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07504" y="984303"/>
            <a:ext cx="856895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pětičetný heterocyklus s atomem dusíku a ještě s dalším heteroatomem (N, O, S)                                  koncovka </a:t>
            </a:r>
            <a:r>
              <a:rPr lang="cs-CZ" dirty="0" smtClean="0">
                <a:solidFill>
                  <a:srgbClr val="FF0000"/>
                </a:solidFill>
              </a:rPr>
              <a:t>-azol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5122" name="Picture 2" descr="File:Imidazole 2D numbered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144" y="2026875"/>
            <a:ext cx="873000" cy="1080000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13" name="TextovéPole 12"/>
          <p:cNvSpPr txBox="1"/>
          <p:nvPr/>
        </p:nvSpPr>
        <p:spPr>
          <a:xfrm>
            <a:off x="268557" y="2938852"/>
            <a:ext cx="4284000" cy="468000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1,3-diaza</a:t>
            </a:r>
            <a:r>
              <a:rPr lang="cs-CZ" sz="2400" b="1" dirty="0"/>
              <a:t>cyklopenta</a:t>
            </a:r>
            <a:r>
              <a:rPr lang="cs-CZ" sz="2400" b="1" dirty="0" smtClean="0"/>
              <a:t>-2,4-dien</a:t>
            </a:r>
            <a:endParaRPr lang="cs-CZ" sz="2400" b="1" dirty="0"/>
          </a:p>
        </p:txBody>
      </p:sp>
      <p:pic>
        <p:nvPicPr>
          <p:cNvPr id="5126" name="Picture 6" descr="File:Imidazole-3D-ball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600" y="1775137"/>
            <a:ext cx="3155081" cy="301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Skupina 15"/>
          <p:cNvGrpSpPr/>
          <p:nvPr/>
        </p:nvGrpSpPr>
        <p:grpSpPr>
          <a:xfrm>
            <a:off x="2887926" y="2116177"/>
            <a:ext cx="1164472" cy="572762"/>
            <a:chOff x="5768524" y="4034451"/>
            <a:chExt cx="1164472" cy="572762"/>
          </a:xfrm>
        </p:grpSpPr>
        <p:pic>
          <p:nvPicPr>
            <p:cNvPr id="17" name="Obrázek 16" descr="Soubor:GHS-pictogram-silhouete.sv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8524" y="403445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extovéPole 4"/>
            <p:cNvSpPr txBox="1"/>
            <p:nvPr/>
          </p:nvSpPr>
          <p:spPr>
            <a:xfrm>
              <a:off x="6106156" y="4327437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Obr.16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3782523" y="2108469"/>
            <a:ext cx="1218913" cy="572762"/>
            <a:chOff x="6624538" y="4034451"/>
            <a:chExt cx="1218913" cy="572762"/>
          </a:xfrm>
        </p:grpSpPr>
        <p:pic>
          <p:nvPicPr>
            <p:cNvPr id="20" name="Obrázek 19" descr="Soubor:GHS-pictogram-exclam.sv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4538" y="403445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TextovéPole 4"/>
            <p:cNvSpPr txBox="1"/>
            <p:nvPr/>
          </p:nvSpPr>
          <p:spPr>
            <a:xfrm>
              <a:off x="7016611" y="4327437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Obr.17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1907704" y="2108469"/>
            <a:ext cx="1133151" cy="607766"/>
            <a:chOff x="3658561" y="1074457"/>
            <a:chExt cx="1133151" cy="607766"/>
          </a:xfrm>
        </p:grpSpPr>
        <p:pic>
          <p:nvPicPr>
            <p:cNvPr id="24" name="Obrázek 23" descr="Soubor:GHS-pictogram-acid.sv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8561" y="1074457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TextovéPole 4"/>
            <p:cNvSpPr txBox="1"/>
            <p:nvPr/>
          </p:nvSpPr>
          <p:spPr>
            <a:xfrm>
              <a:off x="3964872" y="1402447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Obr.22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sp>
        <p:nvSpPr>
          <p:cNvPr id="27" name="TextovéPole 26"/>
          <p:cNvSpPr txBox="1"/>
          <p:nvPr/>
        </p:nvSpPr>
        <p:spPr>
          <a:xfrm>
            <a:off x="107504" y="4548676"/>
            <a:ext cx="230305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 léků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107503" y="5993992"/>
            <a:ext cx="8784977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 fungicidů - zemědělství,</a:t>
            </a:r>
            <a:r>
              <a:rPr lang="cs-CZ" dirty="0"/>
              <a:t> jako </a:t>
            </a:r>
            <a:r>
              <a:rPr lang="cs-CZ" dirty="0" smtClean="0"/>
              <a:t>pesticidy. Proti</a:t>
            </a:r>
            <a:r>
              <a:rPr lang="cs-CZ" dirty="0"/>
              <a:t> </a:t>
            </a:r>
            <a:r>
              <a:rPr lang="cs-CZ" dirty="0" smtClean="0"/>
              <a:t>plísním </a:t>
            </a:r>
            <a:r>
              <a:rPr lang="cs-CZ" dirty="0"/>
              <a:t>na dřevo , barvy, textil , stěny </a:t>
            </a:r>
            <a:r>
              <a:rPr lang="cs-CZ" dirty="0" smtClean="0"/>
              <a:t>(dřevomorka)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107504" y="5085749"/>
            <a:ext cx="7576185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Klotrimazol</a:t>
            </a:r>
            <a:r>
              <a:rPr lang="cs-CZ" dirty="0"/>
              <a:t> </a:t>
            </a:r>
            <a:r>
              <a:rPr lang="cs-CZ" dirty="0" smtClean="0"/>
              <a:t>ve </a:t>
            </a:r>
            <a:r>
              <a:rPr lang="cs-CZ" dirty="0"/>
              <a:t>formě tinktury , masti , vaginální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</a:t>
            </a:r>
            <a:r>
              <a:rPr lang="cs-CZ" dirty="0"/>
              <a:t> tablety nebo prášky proti plísňové </a:t>
            </a:r>
            <a:r>
              <a:rPr lang="cs-CZ" dirty="0" smtClean="0"/>
              <a:t>infekci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5128" name="Picture 8" descr="Struktura klotrimazol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689" y="4867834"/>
            <a:ext cx="1428750" cy="1266826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30" name="Šipka doprava se zářezem 29">
            <a:hlinkClick r:id="rId9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1673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22" grpId="0" animBg="1"/>
      <p:bldP spid="25" grpId="0" animBg="1"/>
      <p:bldP spid="39" grpId="0" animBg="1"/>
      <p:bldP spid="10" grpId="0" animBg="1"/>
      <p:bldP spid="11" grpId="0" animBg="1"/>
      <p:bldP spid="13" grpId="0" animBg="1"/>
      <p:bldP spid="27" grpId="0" animBg="1"/>
      <p:bldP spid="28" grpId="0" animBg="1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/>
          <p:cNvSpPr txBox="1"/>
          <p:nvPr/>
        </p:nvSpPr>
        <p:spPr>
          <a:xfrm>
            <a:off x="107504" y="2244640"/>
            <a:ext cx="555352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kondenzací s benzenem se vytváří: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68557" y="667435"/>
            <a:ext cx="148220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Imidazol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68557" y="1196515"/>
            <a:ext cx="1619672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1,3-diazol</a:t>
            </a:r>
            <a:endParaRPr lang="cs-CZ" sz="2400" b="1" dirty="0">
              <a:solidFill>
                <a:prstClr val="black"/>
              </a:solidFill>
            </a:endParaRPr>
          </a:p>
        </p:txBody>
      </p:sp>
      <p:pic>
        <p:nvPicPr>
          <p:cNvPr id="5122" name="Picture 2" descr="File:Imidazole 2D numbered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91126"/>
            <a:ext cx="873000" cy="1080000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13" name="TextovéPole 12"/>
          <p:cNvSpPr txBox="1"/>
          <p:nvPr/>
        </p:nvSpPr>
        <p:spPr>
          <a:xfrm>
            <a:off x="268557" y="1703103"/>
            <a:ext cx="4284000" cy="468000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1,3-diaza</a:t>
            </a:r>
            <a:r>
              <a:rPr lang="cs-CZ" sz="2400" b="1" dirty="0"/>
              <a:t>cyklopenta</a:t>
            </a:r>
            <a:r>
              <a:rPr lang="cs-CZ" sz="2400" b="1" dirty="0" smtClean="0"/>
              <a:t>-2,4-dien</a:t>
            </a:r>
            <a:endParaRPr lang="cs-CZ" sz="2400" b="1" dirty="0"/>
          </a:p>
        </p:txBody>
      </p:sp>
      <p:pic>
        <p:nvPicPr>
          <p:cNvPr id="5126" name="Picture 6" descr="File:Imidazole-3D-ball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166" y="-27384"/>
            <a:ext cx="2837557" cy="271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Skupina 15"/>
          <p:cNvGrpSpPr/>
          <p:nvPr/>
        </p:nvGrpSpPr>
        <p:grpSpPr>
          <a:xfrm>
            <a:off x="2874630" y="920734"/>
            <a:ext cx="1164472" cy="572762"/>
            <a:chOff x="5768524" y="4034451"/>
            <a:chExt cx="1164472" cy="572762"/>
          </a:xfrm>
        </p:grpSpPr>
        <p:pic>
          <p:nvPicPr>
            <p:cNvPr id="17" name="Obrázek 16" descr="Soubor:GHS-pictogram-silhouete.sv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8524" y="403445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extovéPole 4"/>
            <p:cNvSpPr txBox="1"/>
            <p:nvPr/>
          </p:nvSpPr>
          <p:spPr>
            <a:xfrm>
              <a:off x="6106156" y="4327437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Obr.16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3754071" y="887722"/>
            <a:ext cx="1177969" cy="572762"/>
            <a:chOff x="6665482" y="4034451"/>
            <a:chExt cx="1177969" cy="572762"/>
          </a:xfrm>
        </p:grpSpPr>
        <p:pic>
          <p:nvPicPr>
            <p:cNvPr id="20" name="Obrázek 19" descr="Soubor:GHS-pictogram-exclam.sv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5482" y="403445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TextovéPole 4"/>
            <p:cNvSpPr txBox="1"/>
            <p:nvPr/>
          </p:nvSpPr>
          <p:spPr>
            <a:xfrm>
              <a:off x="7016611" y="4327437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Obr.17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1995107" y="886368"/>
            <a:ext cx="1133151" cy="594118"/>
            <a:chOff x="3658561" y="1088105"/>
            <a:chExt cx="1133151" cy="594118"/>
          </a:xfrm>
        </p:grpSpPr>
        <p:pic>
          <p:nvPicPr>
            <p:cNvPr id="24" name="Obrázek 23" descr="Soubor:GHS-pictogram-acid.sv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8561" y="1088105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TextovéPole 4"/>
            <p:cNvSpPr txBox="1"/>
            <p:nvPr/>
          </p:nvSpPr>
          <p:spPr>
            <a:xfrm>
              <a:off x="3964872" y="1402447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Obr.22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sp>
        <p:nvSpPr>
          <p:cNvPr id="28" name="TextovéPole 27"/>
          <p:cNvSpPr txBox="1"/>
          <p:nvPr/>
        </p:nvSpPr>
        <p:spPr>
          <a:xfrm>
            <a:off x="107503" y="4730368"/>
            <a:ext cx="5832649" cy="1938992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Nejvýznamnější </a:t>
            </a:r>
            <a:r>
              <a:rPr lang="cs-CZ" dirty="0" err="1" smtClean="0"/>
              <a:t>benzimidazolová</a:t>
            </a:r>
            <a:r>
              <a:rPr lang="cs-CZ" dirty="0" smtClean="0"/>
              <a:t> </a:t>
            </a:r>
            <a:r>
              <a:rPr lang="cs-CZ" dirty="0"/>
              <a:t>sloučenina v přírodě, je </a:t>
            </a:r>
            <a:r>
              <a:rPr lang="cs-CZ" i="1" dirty="0"/>
              <a:t>N</a:t>
            </a:r>
            <a:r>
              <a:rPr lang="cs-CZ" dirty="0"/>
              <a:t> -</a:t>
            </a:r>
            <a:r>
              <a:rPr lang="cs-CZ" dirty="0" err="1" smtClean="0"/>
              <a:t>ribosyl-dimethylbenzimidazol</a:t>
            </a:r>
            <a:r>
              <a:rPr lang="cs-CZ" dirty="0" smtClean="0"/>
              <a:t>, </a:t>
            </a:r>
            <a:r>
              <a:rPr lang="cs-CZ" dirty="0"/>
              <a:t>který slouží jako axiální ligand na kobaltu </a:t>
            </a:r>
            <a:r>
              <a:rPr lang="cs-CZ" dirty="0" smtClean="0"/>
              <a:t>ve</a:t>
            </a:r>
            <a:r>
              <a:rPr lang="cs-CZ" dirty="0"/>
              <a:t> vitaminu B </a:t>
            </a:r>
            <a:r>
              <a:rPr lang="cs-CZ" baseline="-25000" dirty="0"/>
              <a:t>12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37825" y="87015"/>
            <a:ext cx="3458111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Pětičetné heterocykly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268558" y="2852936"/>
            <a:ext cx="226630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/>
              <a:t>Benzimidazol</a:t>
            </a:r>
            <a:endParaRPr lang="cs-CZ" sz="2400" b="1" dirty="0">
              <a:solidFill>
                <a:prstClr val="black"/>
              </a:solidFill>
            </a:endParaRPr>
          </a:p>
        </p:txBody>
      </p:sp>
      <p:pic>
        <p:nvPicPr>
          <p:cNvPr id="6146" name="Picture 2" descr="File:Benzimidazole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1" y="3412711"/>
            <a:ext cx="1382926" cy="1080000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6148" name="Picture 4" descr="File:Benzimidazole 2D numbered.sv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418" y="3412711"/>
            <a:ext cx="1271172" cy="1080000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6150" name="Picture 6" descr="File:Benzimidazole-3D-ball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237" y="2852936"/>
            <a:ext cx="2153606" cy="174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oubor: Cyanocobalamin.sv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466" y="2683457"/>
            <a:ext cx="2783029" cy="4174543"/>
          </a:xfrm>
          <a:prstGeom prst="rect">
            <a:avLst/>
          </a:prstGeom>
          <a:solidFill>
            <a:srgbClr val="FFCCFF"/>
          </a:solidFill>
          <a:extLst/>
        </p:spPr>
      </p:pic>
      <p:sp>
        <p:nvSpPr>
          <p:cNvPr id="27" name="Šipka doprava se zářezem 26">
            <a:hlinkClick r:id="rId1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7927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7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75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5" grpId="0" animBg="1"/>
      <p:bldP spid="13" grpId="0" animBg="1"/>
      <p:bldP spid="28" grpId="0" animBg="1"/>
      <p:bldP spid="30" grpId="0" animBg="1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7825" y="260648"/>
            <a:ext cx="3458111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Pětičetné heterocykly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07505" y="2580359"/>
            <a:ext cx="298958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krystalická látka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07504" y="3695311"/>
            <a:ext cx="489654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výrazně aromatický charakter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68556" y="838797"/>
            <a:ext cx="1614475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Pyrazol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68558" y="1433445"/>
            <a:ext cx="1596319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1,2-diazol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107504" y="3119247"/>
            <a:ext cx="561662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slabě zásaditá, zapáchá po pyridinu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107504" y="4271375"/>
            <a:ext cx="655272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v přírodě se nevyskytuje ani jeho deriváty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107503" y="4839543"/>
            <a:ext cx="518457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hydrogenací vzniká PYRAZOLIN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268557" y="1975192"/>
            <a:ext cx="4284000" cy="468000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1,2-diazacyklopenta-2,4-dien</a:t>
            </a:r>
            <a:endParaRPr lang="cs-CZ" sz="2400" b="1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107504" y="5401959"/>
            <a:ext cx="6915272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</a:rPr>
              <a:t>deriváty PYRAZOLINU se používají k výrobě léčiv (</a:t>
            </a:r>
            <a:r>
              <a:rPr lang="cs-CZ" sz="2200" dirty="0" smtClean="0">
                <a:solidFill>
                  <a:prstClr val="black"/>
                </a:solidFill>
              </a:rPr>
              <a:t>antipyrin </a:t>
            </a:r>
            <a:r>
              <a:rPr lang="cs-CZ" sz="2200" dirty="0"/>
              <a:t>lék proti bolesti </a:t>
            </a:r>
            <a:r>
              <a:rPr lang="cs-CZ" dirty="0" smtClean="0"/>
              <a:t>-</a:t>
            </a:r>
            <a:r>
              <a:rPr lang="cs-CZ" sz="2200" dirty="0"/>
              <a:t> analgetikum</a:t>
            </a:r>
            <a:r>
              <a:rPr lang="cs-CZ" dirty="0" smtClean="0">
                <a:solidFill>
                  <a:prstClr val="black"/>
                </a:solidFill>
              </a:rPr>
              <a:t>) a syntézu barev 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0242" name="Picture 2" descr="Soubor: Pyrazol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36832"/>
            <a:ext cx="854505" cy="1080000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10244" name="Picture 4" descr="Soubor: pyrazolu 2D numbered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499" y="836832"/>
            <a:ext cx="915926" cy="1080000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10246" name="Picture 6" descr="Soubor: pyrazol-3D-ball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481" y="81445"/>
            <a:ext cx="2716047" cy="299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Skupina 29"/>
          <p:cNvGrpSpPr/>
          <p:nvPr/>
        </p:nvGrpSpPr>
        <p:grpSpPr>
          <a:xfrm>
            <a:off x="2090334" y="804070"/>
            <a:ext cx="1218913" cy="572762"/>
            <a:chOff x="6624538" y="4034451"/>
            <a:chExt cx="1218913" cy="572762"/>
          </a:xfrm>
        </p:grpSpPr>
        <p:pic>
          <p:nvPicPr>
            <p:cNvPr id="32" name="Obrázek 31" descr="Soubor:GHS-pictogram-exclam.sv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4538" y="403445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TextovéPole 4"/>
            <p:cNvSpPr txBox="1"/>
            <p:nvPr/>
          </p:nvSpPr>
          <p:spPr>
            <a:xfrm>
              <a:off x="7016611" y="4327437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Obr.17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776" y="4156976"/>
            <a:ext cx="879344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Soubor: Phenazone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776" y="5403313"/>
            <a:ext cx="2127829" cy="1359151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20" name="Šipka doprava se zářezem 19">
            <a:hlinkClick r:id="rId8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0045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6" grpId="0" animBg="1"/>
      <p:bldP spid="22" grpId="0" animBg="1"/>
      <p:bldP spid="25" grpId="0" animBg="1"/>
      <p:bldP spid="34" grpId="0" animBg="1"/>
      <p:bldP spid="35" grpId="0" animBg="1"/>
      <p:bldP spid="39" grpId="0" animBg="1"/>
      <p:bldP spid="24" grpId="0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7825" y="260648"/>
            <a:ext cx="3458111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Pětičetné heterocykly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07505" y="2060848"/>
            <a:ext cx="255597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kapalná látka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07504" y="3175800"/>
            <a:ext cx="489654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složkou vitamínu B</a:t>
            </a:r>
            <a:r>
              <a:rPr lang="cs-CZ" baseline="-25000" dirty="0" smtClean="0">
                <a:solidFill>
                  <a:prstClr val="black"/>
                </a:solidFill>
              </a:rPr>
              <a:t>1 </a:t>
            </a:r>
            <a:r>
              <a:rPr lang="cs-CZ" dirty="0" smtClean="0">
                <a:solidFill>
                  <a:prstClr val="black"/>
                </a:solidFill>
              </a:rPr>
              <a:t>(</a:t>
            </a:r>
            <a:r>
              <a:rPr lang="cs-CZ" dirty="0" err="1" smtClean="0"/>
              <a:t>thiamin</a:t>
            </a:r>
            <a:r>
              <a:rPr lang="cs-CZ" b="0" dirty="0" smtClean="0"/>
              <a:t>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68556" y="838797"/>
            <a:ext cx="1614475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prstClr val="black"/>
                </a:solidFill>
              </a:rPr>
              <a:t>Thiazol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68558" y="1433445"/>
            <a:ext cx="169672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/>
              <a:t>1,3-thiazol</a:t>
            </a:r>
            <a:endParaRPr lang="cs-CZ" sz="2400" b="1" dirty="0">
              <a:solidFill>
                <a:prstClr val="black"/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2123728" y="760298"/>
            <a:ext cx="1152128" cy="607766"/>
            <a:chOff x="8028384" y="2710527"/>
            <a:chExt cx="1152128" cy="607766"/>
          </a:xfrm>
        </p:grpSpPr>
        <p:pic>
          <p:nvPicPr>
            <p:cNvPr id="27" name="Obrázek 26" descr="GHS02">
              <a:hlinkClick r:id="rId2" tooltip="&quot;GHS02&quot;"/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2710527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TextovéPole 4"/>
            <p:cNvSpPr txBox="1"/>
            <p:nvPr/>
          </p:nvSpPr>
          <p:spPr>
            <a:xfrm>
              <a:off x="8353672" y="3038517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solidFill>
                    <a:prstClr val="black"/>
                  </a:solidFill>
                  <a:latin typeface="Georgia" pitchFamily="18" charset="0"/>
                </a:rPr>
                <a:t>Obr.15</a:t>
              </a:r>
              <a:endParaRPr lang="cs-CZ" sz="1200" b="1" dirty="0">
                <a:solidFill>
                  <a:prstClr val="black"/>
                </a:solidFill>
                <a:latin typeface="Georgia" pitchFamily="18" charset="0"/>
              </a:endParaRPr>
            </a:p>
          </p:txBody>
        </p:sp>
      </p:grpSp>
      <p:sp>
        <p:nvSpPr>
          <p:cNvPr id="34" name="TextovéPole 33"/>
          <p:cNvSpPr txBox="1"/>
          <p:nvPr/>
        </p:nvSpPr>
        <p:spPr>
          <a:xfrm>
            <a:off x="107505" y="2599736"/>
            <a:ext cx="489654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zapáchá </a:t>
            </a:r>
            <a:r>
              <a:rPr lang="cs-CZ" dirty="0"/>
              <a:t>podobně jako pyridin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107504" y="3751864"/>
            <a:ext cx="229712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výroba léků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3010489" y="760298"/>
            <a:ext cx="1133151" cy="607766"/>
            <a:chOff x="3658561" y="1074457"/>
            <a:chExt cx="1133151" cy="607766"/>
          </a:xfrm>
        </p:grpSpPr>
        <p:pic>
          <p:nvPicPr>
            <p:cNvPr id="37" name="Obrázek 36" descr="Soubor:GHS-pictogram-acid.sv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8561" y="1074457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TextovéPole 4"/>
            <p:cNvSpPr txBox="1"/>
            <p:nvPr/>
          </p:nvSpPr>
          <p:spPr>
            <a:xfrm>
              <a:off x="3964872" y="1402447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solidFill>
                    <a:prstClr val="black"/>
                  </a:solidFill>
                  <a:latin typeface="Georgia" pitchFamily="18" charset="0"/>
                </a:rPr>
                <a:t>Obr.22</a:t>
              </a:r>
              <a:endParaRPr lang="cs-CZ" sz="1200" b="1" dirty="0">
                <a:solidFill>
                  <a:prstClr val="black"/>
                </a:solidFill>
                <a:latin typeface="Georgia" pitchFamily="18" charset="0"/>
              </a:endParaRPr>
            </a:p>
          </p:txBody>
        </p:sp>
      </p:grpSp>
      <p:sp>
        <p:nvSpPr>
          <p:cNvPr id="26" name="TextovéPole 25"/>
          <p:cNvSpPr txBox="1"/>
          <p:nvPr/>
        </p:nvSpPr>
        <p:spPr>
          <a:xfrm>
            <a:off x="467542" y="4322353"/>
            <a:ext cx="763285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prstClr val="black"/>
                </a:solidFill>
              </a:rPr>
              <a:t>SULFATHIAZOL – chemoterapeutikum brání v množení patogenních bakterií</a:t>
            </a:r>
          </a:p>
        </p:txBody>
      </p:sp>
      <p:pic>
        <p:nvPicPr>
          <p:cNvPr id="9218" name="Picture 2" descr="Soubor: Thiazol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51" y="353445"/>
            <a:ext cx="902277" cy="1080000"/>
          </a:xfrm>
          <a:prstGeom prst="rect">
            <a:avLst/>
          </a:prstGeom>
          <a:solidFill>
            <a:srgbClr val="FFCCFF"/>
          </a:solidFill>
        </p:spPr>
      </p:pic>
      <p:grpSp>
        <p:nvGrpSpPr>
          <p:cNvPr id="23" name="Skupina 22"/>
          <p:cNvGrpSpPr/>
          <p:nvPr/>
        </p:nvGrpSpPr>
        <p:grpSpPr>
          <a:xfrm>
            <a:off x="3923928" y="763126"/>
            <a:ext cx="1164321" cy="600058"/>
            <a:chOff x="6624538" y="4034451"/>
            <a:chExt cx="1164321" cy="600058"/>
          </a:xfrm>
        </p:grpSpPr>
        <p:pic>
          <p:nvPicPr>
            <p:cNvPr id="30" name="Obrázek 29" descr="Soubor:GHS-pictogram-exclam.sv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4538" y="403445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TextovéPole 4"/>
            <p:cNvSpPr txBox="1"/>
            <p:nvPr/>
          </p:nvSpPr>
          <p:spPr>
            <a:xfrm>
              <a:off x="6962019" y="4354733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Obr.17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pic>
        <p:nvPicPr>
          <p:cNvPr id="9220" name="Picture 4" descr="Soubor: thiazol-3D-ball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43" y="332656"/>
            <a:ext cx="3028457" cy="242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Soubor: thiazol 2D numbered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719" y="1431516"/>
            <a:ext cx="1018343" cy="1080000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9224" name="Picture 8" descr="Thiamin.sv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16068"/>
            <a:ext cx="2561052" cy="1485411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24" name="Šipka doprava se zářezem 23">
            <a:hlinkClick r:id="rId10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File:Sulfathiazole skeletal.sv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968" y="5232376"/>
            <a:ext cx="3072575" cy="1536288"/>
          </a:xfrm>
          <a:prstGeom prst="rect">
            <a:avLst/>
          </a:prstGeom>
          <a:solidFill>
            <a:srgbClr val="FFCCFF"/>
          </a:solidFill>
        </p:spPr>
      </p:pic>
    </p:spTree>
    <p:extLst>
      <p:ext uri="{BB962C8B-B14F-4D97-AF65-F5344CB8AC3E}">
        <p14:creationId xmlns:p14="http://schemas.microsoft.com/office/powerpoint/2010/main" val="4279103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6" grpId="0" animBg="1"/>
      <p:bldP spid="22" grpId="0" animBg="1"/>
      <p:bldP spid="25" grpId="0" animBg="1"/>
      <p:bldP spid="34" grpId="0" animBg="1"/>
      <p:bldP spid="35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107505" y="1920600"/>
            <a:ext cx="409080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derivátem je </a:t>
            </a:r>
            <a:r>
              <a:rPr lang="cs-CZ" dirty="0" err="1" smtClean="0">
                <a:solidFill>
                  <a:prstClr val="black"/>
                </a:solidFill>
              </a:rPr>
              <a:t>Thiazolidin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07504" y="3055312"/>
            <a:ext cx="4445053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derivátem </a:t>
            </a:r>
            <a:r>
              <a:rPr lang="cs-CZ" dirty="0" err="1" smtClean="0">
                <a:solidFill>
                  <a:prstClr val="black"/>
                </a:solidFill>
              </a:rPr>
              <a:t>thiazolidinu</a:t>
            </a:r>
            <a:r>
              <a:rPr lang="cs-CZ" dirty="0" smtClean="0">
                <a:solidFill>
                  <a:prstClr val="black"/>
                </a:solidFill>
              </a:rPr>
              <a:t> </a:t>
            </a:r>
            <a:br>
              <a:rPr lang="cs-CZ" dirty="0" smtClean="0">
                <a:solidFill>
                  <a:prstClr val="black"/>
                </a:solidFill>
              </a:rPr>
            </a:br>
            <a:r>
              <a:rPr lang="cs-CZ" dirty="0" smtClean="0">
                <a:solidFill>
                  <a:prstClr val="black"/>
                </a:solidFill>
              </a:rPr>
              <a:t>je antibiotikum PENICILIN 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452940" y="5874863"/>
            <a:ext cx="663934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</a:rPr>
              <a:t>jako lék ve formě sodné nebo vápenaté soli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467542" y="3946704"/>
            <a:ext cx="392443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Alexander</a:t>
            </a:r>
            <a:r>
              <a:rPr lang="cs-CZ" dirty="0" err="1" smtClean="0">
                <a:solidFill>
                  <a:prstClr val="black"/>
                </a:solidFill>
              </a:rPr>
              <a:t>Fleming</a:t>
            </a:r>
            <a:r>
              <a:rPr lang="cs-CZ" dirty="0" smtClean="0">
                <a:solidFill>
                  <a:prstClr val="black"/>
                </a:solidFill>
              </a:rPr>
              <a:t> 1928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79395" y="2516639"/>
            <a:ext cx="1855357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prstClr val="black"/>
                </a:solidFill>
              </a:rPr>
              <a:t>Thiazolidin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467542" y="4471944"/>
            <a:ext cx="3726261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</a:rPr>
              <a:t>bílá krystalická látka, </a:t>
            </a:r>
            <a:br>
              <a:rPr lang="cs-CZ" dirty="0" smtClean="0">
                <a:solidFill>
                  <a:prstClr val="black"/>
                </a:solidFill>
              </a:rPr>
            </a:br>
            <a:r>
              <a:rPr lang="cs-CZ" dirty="0" smtClean="0">
                <a:solidFill>
                  <a:prstClr val="black"/>
                </a:solidFill>
              </a:rPr>
              <a:t>nerozpustná ve vodě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52940" y="5355800"/>
            <a:ext cx="409961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</a:rPr>
              <a:t>rozpustná v hydroxidech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67542" y="6382775"/>
            <a:ext cx="784887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</a:rPr>
              <a:t>podává se ve formě injekcí nebo perorálně - tablety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8194" name="Picture 2" descr="File:Thiazolidine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014" y="2370064"/>
            <a:ext cx="1053658" cy="1080000"/>
          </a:xfrm>
          <a:prstGeom prst="rect">
            <a:avLst/>
          </a:prstGeom>
          <a:solidFill>
            <a:srgbClr val="FFCCFF"/>
          </a:solidFill>
        </p:spPr>
      </p:pic>
      <p:grpSp>
        <p:nvGrpSpPr>
          <p:cNvPr id="32" name="Skupina 31"/>
          <p:cNvGrpSpPr/>
          <p:nvPr/>
        </p:nvGrpSpPr>
        <p:grpSpPr>
          <a:xfrm>
            <a:off x="2465611" y="2465600"/>
            <a:ext cx="1152128" cy="607766"/>
            <a:chOff x="8028384" y="2710527"/>
            <a:chExt cx="1152128" cy="607766"/>
          </a:xfrm>
        </p:grpSpPr>
        <p:pic>
          <p:nvPicPr>
            <p:cNvPr id="36" name="Obrázek 35" descr="GHS02">
              <a:hlinkClick r:id="rId3" tooltip="&quot;GHS02&quot;"/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2710527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TextovéPole 4"/>
            <p:cNvSpPr txBox="1"/>
            <p:nvPr/>
          </p:nvSpPr>
          <p:spPr>
            <a:xfrm>
              <a:off x="8353672" y="3038517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solidFill>
                    <a:prstClr val="black"/>
                  </a:solidFill>
                  <a:latin typeface="Georgia" pitchFamily="18" charset="0"/>
                </a:rPr>
                <a:t>Obr.15</a:t>
              </a:r>
              <a:endParaRPr lang="cs-CZ" sz="1200" b="1" dirty="0">
                <a:solidFill>
                  <a:prstClr val="black"/>
                </a:solidFill>
                <a:latin typeface="Georgia" pitchFamily="18" charset="0"/>
              </a:endParaRPr>
            </a:p>
          </p:txBody>
        </p:sp>
      </p:grpSp>
      <p:sp>
        <p:nvSpPr>
          <p:cNvPr id="40" name="TextovéPole 39"/>
          <p:cNvSpPr txBox="1"/>
          <p:nvPr/>
        </p:nvSpPr>
        <p:spPr>
          <a:xfrm>
            <a:off x="537825" y="260648"/>
            <a:ext cx="3458111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Pětičetné heterocykly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268556" y="838797"/>
            <a:ext cx="1614475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prstClr val="black"/>
                </a:solidFill>
              </a:rPr>
              <a:t>Thiazol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268558" y="1392501"/>
            <a:ext cx="169672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/>
              <a:t>1,3-thiazol</a:t>
            </a:r>
            <a:endParaRPr lang="cs-CZ" sz="2400" b="1" dirty="0">
              <a:solidFill>
                <a:prstClr val="black"/>
              </a:solidFill>
            </a:endParaRPr>
          </a:p>
        </p:txBody>
      </p:sp>
      <p:grpSp>
        <p:nvGrpSpPr>
          <p:cNvPr id="43" name="Skupina 42"/>
          <p:cNvGrpSpPr/>
          <p:nvPr/>
        </p:nvGrpSpPr>
        <p:grpSpPr>
          <a:xfrm>
            <a:off x="2123728" y="760298"/>
            <a:ext cx="1152128" cy="607766"/>
            <a:chOff x="8028384" y="2710527"/>
            <a:chExt cx="1152128" cy="607766"/>
          </a:xfrm>
        </p:grpSpPr>
        <p:pic>
          <p:nvPicPr>
            <p:cNvPr id="44" name="Obrázek 43" descr="GHS02">
              <a:hlinkClick r:id="rId3" tooltip="&quot;GHS02&quot;"/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2710527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TextovéPole 4"/>
            <p:cNvSpPr txBox="1"/>
            <p:nvPr/>
          </p:nvSpPr>
          <p:spPr>
            <a:xfrm>
              <a:off x="8353672" y="3038517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solidFill>
                    <a:prstClr val="black"/>
                  </a:solidFill>
                  <a:latin typeface="Georgia" pitchFamily="18" charset="0"/>
                </a:rPr>
                <a:t>Obr.15</a:t>
              </a:r>
              <a:endParaRPr lang="cs-CZ" sz="1200" b="1" dirty="0">
                <a:solidFill>
                  <a:prstClr val="black"/>
                </a:solidFill>
                <a:latin typeface="Georgia" pitchFamily="18" charset="0"/>
              </a:endParaRPr>
            </a:p>
          </p:txBody>
        </p:sp>
      </p:grpSp>
      <p:grpSp>
        <p:nvGrpSpPr>
          <p:cNvPr id="46" name="Skupina 45"/>
          <p:cNvGrpSpPr/>
          <p:nvPr/>
        </p:nvGrpSpPr>
        <p:grpSpPr>
          <a:xfrm>
            <a:off x="3010489" y="760298"/>
            <a:ext cx="1133151" cy="607766"/>
            <a:chOff x="3658561" y="1074457"/>
            <a:chExt cx="1133151" cy="607766"/>
          </a:xfrm>
        </p:grpSpPr>
        <p:pic>
          <p:nvPicPr>
            <p:cNvPr id="47" name="Obrázek 46" descr="Soubor:GHS-pictogram-acid.sv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8561" y="1074457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" name="TextovéPole 4"/>
            <p:cNvSpPr txBox="1"/>
            <p:nvPr/>
          </p:nvSpPr>
          <p:spPr>
            <a:xfrm>
              <a:off x="3964872" y="1402447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solidFill>
                    <a:prstClr val="black"/>
                  </a:solidFill>
                  <a:latin typeface="Georgia" pitchFamily="18" charset="0"/>
                </a:rPr>
                <a:t>Obr.22</a:t>
              </a:r>
              <a:endParaRPr lang="cs-CZ" sz="1200" b="1" dirty="0">
                <a:solidFill>
                  <a:prstClr val="black"/>
                </a:solidFill>
                <a:latin typeface="Georgia" pitchFamily="18" charset="0"/>
              </a:endParaRPr>
            </a:p>
          </p:txBody>
        </p:sp>
      </p:grpSp>
      <p:pic>
        <p:nvPicPr>
          <p:cNvPr id="49" name="Picture 2" descr="Soubor: Thiazol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51" y="116632"/>
            <a:ext cx="902277" cy="1080000"/>
          </a:xfrm>
          <a:prstGeom prst="rect">
            <a:avLst/>
          </a:prstGeom>
          <a:solidFill>
            <a:srgbClr val="FFCCFF"/>
          </a:solidFill>
        </p:spPr>
      </p:pic>
      <p:grpSp>
        <p:nvGrpSpPr>
          <p:cNvPr id="50" name="Skupina 49"/>
          <p:cNvGrpSpPr/>
          <p:nvPr/>
        </p:nvGrpSpPr>
        <p:grpSpPr>
          <a:xfrm>
            <a:off x="3923928" y="763126"/>
            <a:ext cx="1164321" cy="600058"/>
            <a:chOff x="6624538" y="4034451"/>
            <a:chExt cx="1164321" cy="600058"/>
          </a:xfrm>
        </p:grpSpPr>
        <p:pic>
          <p:nvPicPr>
            <p:cNvPr id="51" name="Obrázek 50" descr="Soubor:GHS-pictogram-exclam.sv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4538" y="403445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" name="TextovéPole 4"/>
            <p:cNvSpPr txBox="1"/>
            <p:nvPr/>
          </p:nvSpPr>
          <p:spPr>
            <a:xfrm>
              <a:off x="6962019" y="4354733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Obr.17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pic>
        <p:nvPicPr>
          <p:cNvPr id="53" name="Picture 4" descr="Soubor: thiazol-3D-ball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688" y="332657"/>
            <a:ext cx="207023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Soubor: thiazol 2D numbered.sv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719" y="1231502"/>
            <a:ext cx="1018343" cy="1080000"/>
          </a:xfrm>
          <a:prstGeom prst="rect">
            <a:avLst/>
          </a:prstGeom>
          <a:solidFill>
            <a:srgbClr val="FFCCFF"/>
          </a:solidFill>
        </p:spPr>
      </p:pic>
      <p:grpSp>
        <p:nvGrpSpPr>
          <p:cNvPr id="3" name="Skupina 2"/>
          <p:cNvGrpSpPr/>
          <p:nvPr/>
        </p:nvGrpSpPr>
        <p:grpSpPr>
          <a:xfrm>
            <a:off x="6426745" y="2109386"/>
            <a:ext cx="2105695" cy="1558692"/>
            <a:chOff x="5436096" y="2109385"/>
            <a:chExt cx="3209925" cy="2479067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8413" l="0" r="100000">
                          <a14:foregroundMark x1="16617" y1="60714" x2="16617" y2="60714"/>
                          <a14:foregroundMark x1="7122" y1="60714" x2="7122" y2="60714"/>
                          <a14:foregroundMark x1="8309" y1="59524" x2="8309" y2="59524"/>
                          <a14:foregroundMark x1="25816" y1="6349" x2="25816" y2="6349"/>
                          <a14:foregroundMark x1="27003" y1="4762" x2="27003" y2="4762"/>
                          <a14:foregroundMark x1="24926" y1="7937" x2="24926" y2="79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2188152"/>
              <a:ext cx="3209925" cy="240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212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07128">
              <a:off x="7357380" y="2442596"/>
              <a:ext cx="447675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200074">
              <a:off x="7333281" y="1956985"/>
              <a:ext cx="7620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Skupina 7"/>
          <p:cNvGrpSpPr/>
          <p:nvPr/>
        </p:nvGrpSpPr>
        <p:grpSpPr>
          <a:xfrm>
            <a:off x="6233272" y="5037427"/>
            <a:ext cx="2993767" cy="1471239"/>
            <a:chOff x="6178680" y="5037427"/>
            <a:chExt cx="2993767" cy="1471239"/>
          </a:xfrm>
        </p:grpSpPr>
        <p:sp>
          <p:nvSpPr>
            <p:cNvPr id="4" name="TextovéPole 3"/>
            <p:cNvSpPr txBox="1"/>
            <p:nvPr/>
          </p:nvSpPr>
          <p:spPr>
            <a:xfrm>
              <a:off x="6178680" y="5037427"/>
              <a:ext cx="1332000" cy="523220"/>
            </a:xfrm>
            <a:prstGeom prst="rect">
              <a:avLst/>
            </a:pr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342900" indent="-342900">
                <a:buFont typeface="Wingdings" pitchFamily="2" charset="2"/>
                <a:buChar char="Ø"/>
                <a:defRPr sz="2400" b="1">
                  <a:solidFill>
                    <a:prstClr val="black"/>
                  </a:solidFill>
                </a:defRPr>
              </a:lvl1pPr>
            </a:lstStyle>
            <a:p>
              <a:pPr marL="0" indent="0">
                <a:buNone/>
              </a:pPr>
              <a:r>
                <a:rPr lang="cs-CZ" sz="1400" dirty="0" err="1"/>
                <a:t>Penicillium</a:t>
              </a:r>
              <a:r>
                <a:rPr lang="cs-CZ" sz="1400" dirty="0"/>
                <a:t> </a:t>
              </a:r>
              <a:r>
                <a:rPr lang="cs-CZ" sz="1400" dirty="0" err="1"/>
                <a:t>chrysogenum</a:t>
              </a:r>
              <a:endParaRPr lang="cs-CZ" sz="1400" dirty="0"/>
            </a:p>
          </p:txBody>
        </p:sp>
        <p:grpSp>
          <p:nvGrpSpPr>
            <p:cNvPr id="6" name="Skupina 5"/>
            <p:cNvGrpSpPr/>
            <p:nvPr/>
          </p:nvGrpSpPr>
          <p:grpSpPr>
            <a:xfrm>
              <a:off x="7510488" y="5037427"/>
              <a:ext cx="1661959" cy="1471239"/>
              <a:chOff x="7510488" y="5037427"/>
              <a:chExt cx="1661959" cy="1471239"/>
            </a:xfrm>
          </p:grpSpPr>
          <p:pic>
            <p:nvPicPr>
              <p:cNvPr id="8201" name="Picture 9" descr="Soubor: Penicillium notatum.jpg"/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81" t="2778" r="19082" b="17677"/>
              <a:stretch/>
            </p:blipFill>
            <p:spPr bwMode="auto">
              <a:xfrm>
                <a:off x="7510488" y="5037427"/>
                <a:ext cx="1512640" cy="14310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8" name="TextovéPole 4"/>
              <p:cNvSpPr txBox="1"/>
              <p:nvPr/>
            </p:nvSpPr>
            <p:spPr>
              <a:xfrm>
                <a:off x="8345607" y="6228890"/>
                <a:ext cx="826840" cy="279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cs-CZ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1200" b="1" dirty="0" smtClean="0">
                    <a:solidFill>
                      <a:prstClr val="black"/>
                    </a:solidFill>
                    <a:latin typeface="Georgia" pitchFamily="18" charset="0"/>
                  </a:rPr>
                  <a:t>Obr.24</a:t>
                </a:r>
                <a:endParaRPr lang="cs-CZ" sz="1200" b="1" dirty="0">
                  <a:solidFill>
                    <a:prstClr val="black"/>
                  </a:solidFill>
                  <a:latin typeface="Georgia" pitchFamily="18" charset="0"/>
                </a:endParaRPr>
              </a:p>
            </p:txBody>
          </p:sp>
        </p:grpSp>
      </p:grpSp>
      <p:pic>
        <p:nvPicPr>
          <p:cNvPr id="8199" name="Picture 7" descr="Soubor: Penicilin core.sv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33" y="3681868"/>
            <a:ext cx="2516307" cy="1355559"/>
          </a:xfrm>
          <a:prstGeom prst="rect">
            <a:avLst/>
          </a:prstGeom>
          <a:solidFill>
            <a:srgbClr val="FFCCFF"/>
          </a:solidFill>
        </p:spPr>
      </p:pic>
      <p:grpSp>
        <p:nvGrpSpPr>
          <p:cNvPr id="7" name="Skupina 6"/>
          <p:cNvGrpSpPr/>
          <p:nvPr/>
        </p:nvGrpSpPr>
        <p:grpSpPr>
          <a:xfrm>
            <a:off x="4552557" y="3491355"/>
            <a:ext cx="1711765" cy="2259434"/>
            <a:chOff x="4511613" y="3491355"/>
            <a:chExt cx="1711765" cy="2259434"/>
          </a:xfrm>
        </p:grpSpPr>
        <p:pic>
          <p:nvPicPr>
            <p:cNvPr id="8203" name="Picture 11" descr="Alexander Fleming 3.jpg"/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8" t="1747" r="2447" b="11691"/>
            <a:stretch/>
          </p:blipFill>
          <p:spPr bwMode="auto">
            <a:xfrm>
              <a:off x="4526275" y="3491355"/>
              <a:ext cx="1697103" cy="1954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ovéPole 55"/>
            <p:cNvSpPr txBox="1"/>
            <p:nvPr/>
          </p:nvSpPr>
          <p:spPr>
            <a:xfrm>
              <a:off x="4737220" y="5443012"/>
              <a:ext cx="1049791" cy="307777"/>
            </a:xfrm>
            <a:prstGeom prst="rect">
              <a:avLst/>
            </a:pr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342900" indent="-342900">
                <a:buFont typeface="Wingdings" pitchFamily="2" charset="2"/>
                <a:buChar char="Ø"/>
                <a:defRPr sz="2400" b="1">
                  <a:solidFill>
                    <a:prstClr val="black"/>
                  </a:solidFill>
                </a:defRPr>
              </a:lvl1pPr>
            </a:lstStyle>
            <a:p>
              <a:pPr marL="0" indent="0">
                <a:buNone/>
              </a:pPr>
              <a:r>
                <a:rPr lang="cs-CZ" sz="1400" dirty="0"/>
                <a:t>1881 - </a:t>
              </a:r>
              <a:r>
                <a:rPr lang="cs-CZ" sz="1400" dirty="0" smtClean="0"/>
                <a:t>1955</a:t>
              </a:r>
              <a:endParaRPr lang="cs-CZ" sz="1400" dirty="0"/>
            </a:p>
          </p:txBody>
        </p:sp>
        <p:sp>
          <p:nvSpPr>
            <p:cNvPr id="59" name="TextovéPole 4"/>
            <p:cNvSpPr txBox="1"/>
            <p:nvPr/>
          </p:nvSpPr>
          <p:spPr>
            <a:xfrm>
              <a:off x="4511613" y="5213741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solidFill>
                    <a:prstClr val="black"/>
                  </a:solidFill>
                  <a:latin typeface="Georgia" pitchFamily="18" charset="0"/>
                </a:rPr>
                <a:t>Obr.23</a:t>
              </a:r>
              <a:endParaRPr lang="cs-CZ" sz="1200" b="1" dirty="0">
                <a:solidFill>
                  <a:prstClr val="black"/>
                </a:solidFill>
                <a:latin typeface="Georgia" pitchFamily="18" charset="0"/>
              </a:endParaRPr>
            </a:p>
          </p:txBody>
        </p:sp>
      </p:grpSp>
      <p:sp>
        <p:nvSpPr>
          <p:cNvPr id="55" name="Šipka doprava se zářezem 54">
            <a:hlinkClick r:id="rId19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4001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7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75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2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25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35" grpId="0" animBg="1"/>
      <p:bldP spid="26" grpId="0" animBg="1"/>
      <p:bldP spid="20" grpId="0" animBg="1"/>
      <p:bldP spid="21" grpId="0" animBg="1"/>
      <p:bldP spid="23" grpId="0" animBg="1"/>
      <p:bldP spid="30" grpId="0" animBg="1"/>
      <p:bldP spid="40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aoblený obdélník 18"/>
          <p:cNvSpPr/>
          <p:nvPr/>
        </p:nvSpPr>
        <p:spPr>
          <a:xfrm>
            <a:off x="539552" y="128501"/>
            <a:ext cx="8064896" cy="6600998"/>
          </a:xfrm>
          <a:prstGeom prst="roundRect">
            <a:avLst>
              <a:gd name="adj" fmla="val 585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0" name="TextovéPole 19">
            <a:hlinkClick r:id="rId5" action="ppaction://hlinksldjump"/>
          </p:cNvPr>
          <p:cNvSpPr txBox="1"/>
          <p:nvPr/>
        </p:nvSpPr>
        <p:spPr>
          <a:xfrm>
            <a:off x="828462" y="1052736"/>
            <a:ext cx="7631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NÁZVOSLOVÍ HETEROCKÝCH SLOUČENIN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2" name="TextovéPole 21">
            <a:hlinkClick r:id="rId6" action="ppaction://hlinksldjump"/>
          </p:cNvPr>
          <p:cNvSpPr txBox="1"/>
          <p:nvPr/>
        </p:nvSpPr>
        <p:spPr>
          <a:xfrm>
            <a:off x="828465" y="1565498"/>
            <a:ext cx="60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PŘIROZENÝ VÝSKYT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3" name="TextovéPole 22">
            <a:hlinkClick r:id="rId7" action="ppaction://hlinksldjump"/>
          </p:cNvPr>
          <p:cNvSpPr txBox="1"/>
          <p:nvPr/>
        </p:nvSpPr>
        <p:spPr>
          <a:xfrm>
            <a:off x="828463" y="2099171"/>
            <a:ext cx="56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FURAN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4" name="TextovéPole 23">
            <a:hlinkClick r:id="rId8" action="ppaction://hlinksldjump"/>
          </p:cNvPr>
          <p:cNvSpPr txBox="1"/>
          <p:nvPr/>
        </p:nvSpPr>
        <p:spPr>
          <a:xfrm>
            <a:off x="828464" y="2632843"/>
            <a:ext cx="7631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FURAL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5" name="TextovéPole 24">
            <a:hlinkClick r:id="rId9" action="ppaction://hlinksldjump"/>
          </p:cNvPr>
          <p:cNvSpPr txBox="1"/>
          <p:nvPr/>
        </p:nvSpPr>
        <p:spPr>
          <a:xfrm>
            <a:off x="828462" y="3166517"/>
            <a:ext cx="331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THIOFEN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6" name="TextovéPole 25">
            <a:hlinkClick r:id="rId10" action="ppaction://hlinksldjump"/>
          </p:cNvPr>
          <p:cNvSpPr txBox="1"/>
          <p:nvPr/>
        </p:nvSpPr>
        <p:spPr>
          <a:xfrm>
            <a:off x="828465" y="3700190"/>
            <a:ext cx="320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PYROL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7" name="TextovéPole 26">
            <a:hlinkClick r:id="rId11" action="ppaction://hlinksldjump"/>
          </p:cNvPr>
          <p:cNvSpPr txBox="1"/>
          <p:nvPr/>
        </p:nvSpPr>
        <p:spPr>
          <a:xfrm>
            <a:off x="828463" y="4233863"/>
            <a:ext cx="74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PROLIN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8" name="TextovéPole 27">
            <a:hlinkClick r:id="rId12" action="ppaction://hlinksldjump"/>
          </p:cNvPr>
          <p:cNvSpPr txBox="1"/>
          <p:nvPr/>
        </p:nvSpPr>
        <p:spPr>
          <a:xfrm>
            <a:off x="828463" y="4767535"/>
            <a:ext cx="421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IMIDAZOL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0" name="TextovéPole 29">
            <a:hlinkClick r:id="rId13" action="ppaction://hlinksldjump"/>
          </p:cNvPr>
          <p:cNvSpPr txBox="1"/>
          <p:nvPr/>
        </p:nvSpPr>
        <p:spPr>
          <a:xfrm>
            <a:off x="826656" y="548680"/>
            <a:ext cx="6193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HETEROCKÉ SLOUČENINY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2" name="TextovéPole 11">
            <a:hlinkClick r:id="rId14" action="ppaction://hlinksldjump"/>
          </p:cNvPr>
          <p:cNvSpPr txBox="1"/>
          <p:nvPr/>
        </p:nvSpPr>
        <p:spPr>
          <a:xfrm>
            <a:off x="826656" y="5310215"/>
            <a:ext cx="74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BENZIMIDAZOL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3" name="TextovéPole 12">
            <a:hlinkClick r:id="rId15" action="ppaction://hlinksldjump"/>
          </p:cNvPr>
          <p:cNvSpPr txBox="1"/>
          <p:nvPr/>
        </p:nvSpPr>
        <p:spPr>
          <a:xfrm>
            <a:off x="826656" y="5843887"/>
            <a:ext cx="421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PYRAZOL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7844557" y="6120886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b="1" dirty="0">
                <a:solidFill>
                  <a:srgbClr val="FF0000"/>
                </a:solidFill>
              </a:rPr>
              <a:t>1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17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12" grpId="0"/>
      <p:bldP spid="13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7825" y="260648"/>
            <a:ext cx="3458111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Šestičetné heterocykly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07506" y="2580359"/>
            <a:ext cx="536726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bezbarvá hygroskopická kapalina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07504" y="3695311"/>
            <a:ext cx="662473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uhelný dehet, olej z kostí (suchá destilace)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68556" y="838797"/>
            <a:ext cx="1614475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Pyridin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68558" y="1433445"/>
            <a:ext cx="1811887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azabenzen</a:t>
            </a:r>
            <a:endParaRPr lang="cs-CZ" sz="2400" b="1" dirty="0">
              <a:solidFill>
                <a:prstClr val="black"/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2123728" y="760298"/>
            <a:ext cx="1152128" cy="607766"/>
            <a:chOff x="8028384" y="2710527"/>
            <a:chExt cx="1152128" cy="607766"/>
          </a:xfrm>
        </p:grpSpPr>
        <p:pic>
          <p:nvPicPr>
            <p:cNvPr id="27" name="Obrázek 26" descr="GHS02">
              <a:hlinkClick r:id="rId2" tooltip="&quot;GHS02&quot;"/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2710527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TextovéPole 4"/>
            <p:cNvSpPr txBox="1"/>
            <p:nvPr/>
          </p:nvSpPr>
          <p:spPr>
            <a:xfrm>
              <a:off x="8353672" y="3038517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solidFill>
                    <a:prstClr val="black"/>
                  </a:solidFill>
                  <a:latin typeface="Georgia" pitchFamily="18" charset="0"/>
                </a:rPr>
                <a:t>Obr.15</a:t>
              </a:r>
              <a:endParaRPr lang="cs-CZ" sz="1200" b="1" dirty="0">
                <a:solidFill>
                  <a:prstClr val="black"/>
                </a:solidFill>
                <a:latin typeface="Georgia" pitchFamily="18" charset="0"/>
              </a:endParaRPr>
            </a:p>
          </p:txBody>
        </p:sp>
      </p:grpSp>
      <p:sp>
        <p:nvSpPr>
          <p:cNvPr id="35" name="TextovéPole 34"/>
          <p:cNvSpPr txBox="1"/>
          <p:nvPr/>
        </p:nvSpPr>
        <p:spPr>
          <a:xfrm>
            <a:off x="107504" y="6351711"/>
            <a:ext cx="849694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výroba léčiv – SULFAPYRIDIN – proti </a:t>
            </a:r>
            <a:r>
              <a:rPr lang="cs-CZ" dirty="0" err="1" smtClean="0">
                <a:solidFill>
                  <a:prstClr val="black"/>
                </a:solidFill>
              </a:rPr>
              <a:t>pneukokokům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268557" y="1975192"/>
            <a:ext cx="2522583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 err="1" smtClean="0"/>
              <a:t>azabenzol</a:t>
            </a:r>
            <a:r>
              <a:rPr lang="cs-CZ" sz="2400" b="1" dirty="0" smtClean="0"/>
              <a:t>, azin</a:t>
            </a:r>
            <a:endParaRPr lang="cs-CZ" sz="2400" b="1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107504" y="4221088"/>
            <a:ext cx="864096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charakter terciálního aminu – chová se jako slabá zásada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07504" y="4750993"/>
            <a:ext cx="331236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výroba </a:t>
            </a:r>
            <a:r>
              <a:rPr lang="cs-CZ" dirty="0" err="1" smtClean="0">
                <a:solidFill>
                  <a:prstClr val="black"/>
                </a:solidFill>
              </a:rPr>
              <a:t>rozpuštědel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107505" y="5328504"/>
            <a:ext cx="288032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denaturace lihu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107505" y="3111351"/>
            <a:ext cx="394588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nepříjemný rybí zápach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34" name="Skupina 33"/>
          <p:cNvGrpSpPr/>
          <p:nvPr/>
        </p:nvGrpSpPr>
        <p:grpSpPr>
          <a:xfrm>
            <a:off x="2987824" y="763126"/>
            <a:ext cx="1164321" cy="600058"/>
            <a:chOff x="6624538" y="4034451"/>
            <a:chExt cx="1164321" cy="600058"/>
          </a:xfrm>
        </p:grpSpPr>
        <p:pic>
          <p:nvPicPr>
            <p:cNvPr id="36" name="Obrázek 35" descr="Soubor:GHS-pictogram-exclam.sv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4538" y="403445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TextovéPole 4"/>
            <p:cNvSpPr txBox="1"/>
            <p:nvPr/>
          </p:nvSpPr>
          <p:spPr>
            <a:xfrm>
              <a:off x="6962019" y="4354733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Obr.17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pic>
        <p:nvPicPr>
          <p:cNvPr id="7176" name="Picture 8" descr="Soubor: Sulfapyridin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4759774"/>
            <a:ext cx="3110991" cy="1547719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7180" name="Picture 12" descr="http://upload.wikimedia.org/wikipedia/commons/thumb/d/dc/Pyridine_numbers.svg/90px-Pyridine_numbers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128" y="763126"/>
            <a:ext cx="860176" cy="1080000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7182" name="Picture 14" descr="File:Pyridine-CRC-MW-3D-ball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305" y="39143"/>
            <a:ext cx="3232696" cy="307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Schematický vzorec pyrydin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760048"/>
            <a:ext cx="837209" cy="1080000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28" name="Šipka doprava se zářezem 27">
            <a:hlinkClick r:id="rId9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797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6" grpId="0" animBg="1"/>
      <p:bldP spid="22" grpId="0" animBg="1"/>
      <p:bldP spid="25" grpId="0" animBg="1"/>
      <p:bldP spid="35" grpId="0" animBg="1"/>
      <p:bldP spid="24" grpId="0" animBg="1"/>
      <p:bldP spid="26" grpId="0" animBg="1"/>
      <p:bldP spid="21" grpId="0" animBg="1"/>
      <p:bldP spid="23" grpId="0" animBg="1"/>
      <p:bldP spid="3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7452320" y="4156976"/>
            <a:ext cx="1612428" cy="2714672"/>
            <a:chOff x="7452320" y="4156976"/>
            <a:chExt cx="1612428" cy="2714672"/>
          </a:xfrm>
        </p:grpSpPr>
        <p:pic>
          <p:nvPicPr>
            <p:cNvPr id="11274" name="Picture 10" descr="http://upload.wikimedia.org/wikipedia/commons/thumb/3/31/Black_Pepper_%28Piper_nigrum%29_fruits.jpg/220px-Black_Pepper_%28Piper_nigrum%29_fruit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0"/>
            <a:stretch/>
          </p:blipFill>
          <p:spPr bwMode="auto">
            <a:xfrm>
              <a:off x="7452320" y="4156976"/>
              <a:ext cx="1492636" cy="2670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ovéPole 4"/>
            <p:cNvSpPr txBox="1"/>
            <p:nvPr/>
          </p:nvSpPr>
          <p:spPr>
            <a:xfrm>
              <a:off x="8237908" y="6591872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solidFill>
                    <a:prstClr val="black"/>
                  </a:solidFill>
                  <a:latin typeface="Georgia" pitchFamily="18" charset="0"/>
                </a:rPr>
                <a:t>Obr.26</a:t>
              </a:r>
              <a:endParaRPr lang="cs-CZ" sz="1200" b="1" dirty="0">
                <a:solidFill>
                  <a:prstClr val="black"/>
                </a:solidFill>
                <a:latin typeface="Georgia" pitchFamily="18" charset="0"/>
              </a:endParaRP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6210768" y="4269150"/>
            <a:ext cx="953520" cy="1453242"/>
            <a:chOff x="6210768" y="4269150"/>
            <a:chExt cx="953520" cy="1453242"/>
          </a:xfrm>
        </p:grpSpPr>
        <p:pic>
          <p:nvPicPr>
            <p:cNvPr id="11272" name="Picture 8" descr="http://upload.wikimedia.org/wikipedia/commons/thumb/a/a8/Dried_Peppercorns.jpg/220px-Dried_Peppercorn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6274918" y="4269150"/>
              <a:ext cx="889370" cy="1390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ovéPole 4"/>
            <p:cNvSpPr txBox="1"/>
            <p:nvPr/>
          </p:nvSpPr>
          <p:spPr>
            <a:xfrm>
              <a:off x="6210768" y="5442616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solidFill>
                    <a:schemeClr val="bg1"/>
                  </a:solidFill>
                  <a:latin typeface="Georgia" pitchFamily="18" charset="0"/>
                </a:rPr>
                <a:t>Obr.25</a:t>
              </a:r>
              <a:endParaRPr lang="cs-CZ" sz="1200" b="1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sp>
        <p:nvSpPr>
          <p:cNvPr id="15" name="TextovéPole 14"/>
          <p:cNvSpPr txBox="1"/>
          <p:nvPr/>
        </p:nvSpPr>
        <p:spPr>
          <a:xfrm>
            <a:off x="537825" y="260648"/>
            <a:ext cx="3458111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Šestičetné heterocykly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07506" y="2580359"/>
            <a:ext cx="432047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bezbarvá </a:t>
            </a:r>
            <a:r>
              <a:rPr lang="cs-CZ" dirty="0"/>
              <a:t>dýmavá kapalina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07504" y="3695311"/>
            <a:ext cx="799288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p</a:t>
            </a:r>
            <a:r>
              <a:rPr lang="cs-CZ" dirty="0" smtClean="0"/>
              <a:t>iperidin je </a:t>
            </a:r>
            <a:r>
              <a:rPr lang="cs-CZ" dirty="0"/>
              <a:t>složkou </a:t>
            </a:r>
            <a:r>
              <a:rPr lang="cs-CZ" dirty="0" smtClean="0"/>
              <a:t>alkaloidu piperinu</a:t>
            </a:r>
            <a:r>
              <a:rPr lang="cs-CZ" dirty="0"/>
              <a:t> </a:t>
            </a:r>
            <a:r>
              <a:rPr lang="cs-CZ" dirty="0" smtClean="0"/>
              <a:t>(černý pepř)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68556" y="838797"/>
            <a:ext cx="1614475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Piperidin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68558" y="1433445"/>
            <a:ext cx="1279107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azinan</a:t>
            </a:r>
            <a:endParaRPr lang="cs-CZ" sz="2400" b="1" dirty="0">
              <a:solidFill>
                <a:prstClr val="black"/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2123728" y="760298"/>
            <a:ext cx="1152128" cy="607766"/>
            <a:chOff x="8028384" y="2710527"/>
            <a:chExt cx="1152128" cy="607766"/>
          </a:xfrm>
        </p:grpSpPr>
        <p:pic>
          <p:nvPicPr>
            <p:cNvPr id="27" name="Obrázek 26" descr="GHS02">
              <a:hlinkClick r:id="rId4" tooltip="&quot;GHS02&quot;"/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2710527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TextovéPole 4"/>
            <p:cNvSpPr txBox="1"/>
            <p:nvPr/>
          </p:nvSpPr>
          <p:spPr>
            <a:xfrm>
              <a:off x="8353672" y="3038517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solidFill>
                    <a:prstClr val="black"/>
                  </a:solidFill>
                  <a:latin typeface="Georgia" pitchFamily="18" charset="0"/>
                </a:rPr>
                <a:t>Obr.15</a:t>
              </a:r>
              <a:endParaRPr lang="cs-CZ" sz="1200" b="1" dirty="0">
                <a:solidFill>
                  <a:prstClr val="black"/>
                </a:solidFill>
                <a:latin typeface="Georgia" pitchFamily="18" charset="0"/>
              </a:endParaRPr>
            </a:p>
          </p:txBody>
        </p:sp>
      </p:grpSp>
      <p:sp>
        <p:nvSpPr>
          <p:cNvPr id="35" name="TextovéPole 34"/>
          <p:cNvSpPr txBox="1"/>
          <p:nvPr/>
        </p:nvSpPr>
        <p:spPr>
          <a:xfrm>
            <a:off x="107504" y="6351711"/>
            <a:ext cx="698477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 vytvrzovací </a:t>
            </a:r>
            <a:r>
              <a:rPr lang="cs-CZ" dirty="0" smtClean="0"/>
              <a:t>činidlo </a:t>
            </a:r>
            <a:r>
              <a:rPr lang="cs-CZ" dirty="0"/>
              <a:t>pro epoxidové pryskyřice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268557" y="1975192"/>
            <a:ext cx="2863283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h</a:t>
            </a:r>
            <a:r>
              <a:rPr lang="cs-CZ" sz="2400" b="1" dirty="0" err="1" smtClean="0"/>
              <a:t>exahydropyridin</a:t>
            </a:r>
            <a:endParaRPr lang="cs-CZ" sz="2400" b="1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107505" y="5198136"/>
            <a:ext cx="234151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rozpuštědlo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107504" y="5775647"/>
            <a:ext cx="727280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meziprodukt při syntéze </a:t>
            </a:r>
            <a:r>
              <a:rPr lang="cs-CZ" dirty="0" smtClean="0"/>
              <a:t>léčiv,</a:t>
            </a:r>
            <a:r>
              <a:rPr lang="cs-CZ" dirty="0"/>
              <a:t> pesticidů a vůní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107505" y="3111351"/>
            <a:ext cx="503389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amoniakový</a:t>
            </a:r>
            <a:r>
              <a:rPr lang="cs-CZ" dirty="0"/>
              <a:t> či </a:t>
            </a:r>
            <a:r>
              <a:rPr lang="cs-CZ" dirty="0" smtClean="0"/>
              <a:t>pepřový zápach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28" name="Skupina 27"/>
          <p:cNvGrpSpPr/>
          <p:nvPr/>
        </p:nvGrpSpPr>
        <p:grpSpPr>
          <a:xfrm>
            <a:off x="3870817" y="760298"/>
            <a:ext cx="1133151" cy="607766"/>
            <a:chOff x="3658561" y="1074457"/>
            <a:chExt cx="1133151" cy="607766"/>
          </a:xfrm>
        </p:grpSpPr>
        <p:pic>
          <p:nvPicPr>
            <p:cNvPr id="29" name="Obrázek 28" descr="Soubor:GHS-pictogram-acid.sv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8561" y="1074457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TextovéPole 4"/>
            <p:cNvSpPr txBox="1"/>
            <p:nvPr/>
          </p:nvSpPr>
          <p:spPr>
            <a:xfrm>
              <a:off x="3964872" y="1402447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solidFill>
                    <a:prstClr val="black"/>
                  </a:solidFill>
                  <a:latin typeface="Georgia" pitchFamily="18" charset="0"/>
                </a:rPr>
                <a:t>Obr.22</a:t>
              </a:r>
              <a:endParaRPr lang="cs-CZ" sz="1200" b="1" dirty="0">
                <a:solidFill>
                  <a:prstClr val="black"/>
                </a:solidFill>
                <a:latin typeface="Georgia" pitchFamily="18" charset="0"/>
              </a:endParaRPr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2987824" y="761423"/>
            <a:ext cx="1165776" cy="606641"/>
            <a:chOff x="3982288" y="1759657"/>
            <a:chExt cx="1165776" cy="606641"/>
          </a:xfrm>
        </p:grpSpPr>
        <p:pic>
          <p:nvPicPr>
            <p:cNvPr id="37" name="Obrázek 36" descr="Soubor:GHS-pictogram-skull.sv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2288" y="1759657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TextovéPole 4"/>
            <p:cNvSpPr txBox="1"/>
            <p:nvPr/>
          </p:nvSpPr>
          <p:spPr>
            <a:xfrm>
              <a:off x="4321224" y="2086522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Obr.18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pic>
        <p:nvPicPr>
          <p:cNvPr id="11266" name="Picture 2" descr="Piperidin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399" y="616525"/>
            <a:ext cx="687272" cy="1080000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11268" name="Picture 4" descr="Soubor: Piperidin-rovníková-3D-balls-A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60694">
            <a:off x="5876379" y="-82635"/>
            <a:ext cx="3193488" cy="333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Strukturní vzorec piperin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918" y="4269150"/>
            <a:ext cx="2381250" cy="1390651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34" name="Šipka doprava se zářezem 33">
            <a:hlinkClick r:id="rId11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5093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6" grpId="0" animBg="1"/>
      <p:bldP spid="22" grpId="0" animBg="1"/>
      <p:bldP spid="25" grpId="0" animBg="1"/>
      <p:bldP spid="35" grpId="0" animBg="1"/>
      <p:bldP spid="24" grpId="0" animBg="1"/>
      <p:bldP spid="21" grpId="0" animBg="1"/>
      <p:bldP spid="23" grpId="0" animBg="1"/>
      <p:bldP spid="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7825" y="260648"/>
            <a:ext cx="3458111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Šestičetné heterocykly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07506" y="2820190"/>
            <a:ext cx="321925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bezbarvá</a:t>
            </a:r>
            <a:r>
              <a:rPr lang="cs-CZ" dirty="0"/>
              <a:t> kapalina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07504" y="3935142"/>
            <a:ext cx="711216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pl-PL" dirty="0" smtClean="0"/>
              <a:t>od </a:t>
            </a:r>
            <a:r>
              <a:rPr lang="pl-PL" dirty="0"/>
              <a:t>nich </a:t>
            </a:r>
            <a:r>
              <a:rPr lang="pl-PL" dirty="0" smtClean="0"/>
              <a:t> je odvozeno mnoho</a:t>
            </a:r>
            <a:r>
              <a:rPr lang="pl-PL" dirty="0"/>
              <a:t> přírodních látek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68556" y="1078628"/>
            <a:ext cx="1614475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/>
              <a:t>Pyran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68559" y="1673276"/>
            <a:ext cx="3058202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2</a:t>
            </a:r>
            <a:r>
              <a:rPr lang="cs-CZ" sz="2400" b="1" i="1" dirty="0" smtClean="0"/>
              <a:t>H</a:t>
            </a:r>
            <a:r>
              <a:rPr lang="cs-CZ" sz="2400" b="1" dirty="0" smtClean="0"/>
              <a:t>-Pyran, 4</a:t>
            </a:r>
            <a:r>
              <a:rPr lang="cs-CZ" sz="2400" b="1" i="1" dirty="0" smtClean="0"/>
              <a:t>H</a:t>
            </a:r>
            <a:r>
              <a:rPr lang="cs-CZ" sz="2400" b="1" dirty="0" smtClean="0"/>
              <a:t>-Pyran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268557" y="2215023"/>
            <a:ext cx="6951109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Oxa-2,4-cyklohexadien, Oxa-2,5-cyklohexadien</a:t>
            </a:r>
            <a:endParaRPr lang="cs-CZ" sz="2400" b="1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107504" y="4505631"/>
            <a:ext cx="864096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součást žlutých rostlinných barviv květů, </a:t>
            </a:r>
            <a:r>
              <a:rPr lang="cs-CZ" dirty="0">
                <a:solidFill>
                  <a:prstClr val="black"/>
                </a:solidFill>
              </a:rPr>
              <a:t>dřeva, </a:t>
            </a:r>
            <a:r>
              <a:rPr lang="cs-CZ" dirty="0" smtClean="0">
                <a:solidFill>
                  <a:prstClr val="black"/>
                </a:solidFill>
              </a:rPr>
              <a:t>kořenů, plodů - pomeranče, citrony … 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107504" y="5469031"/>
            <a:ext cx="8150630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Podobnou strukturu mají některé</a:t>
            </a:r>
            <a:r>
              <a:rPr lang="cs-CZ" dirty="0"/>
              <a:t> sacharidy </a:t>
            </a:r>
            <a:r>
              <a:rPr lang="cs-CZ" dirty="0" smtClean="0"/>
              <a:t>(</a:t>
            </a:r>
            <a:r>
              <a:rPr lang="cs-CZ" i="1" dirty="0" smtClean="0"/>
              <a:t>cukry</a:t>
            </a:r>
            <a:r>
              <a:rPr lang="cs-CZ" dirty="0" smtClean="0"/>
              <a:t>), jsou nazývány</a:t>
            </a:r>
            <a:r>
              <a:rPr lang="cs-CZ" dirty="0"/>
              <a:t> </a:t>
            </a:r>
            <a:r>
              <a:rPr lang="cs-CZ" dirty="0" err="1" smtClean="0"/>
              <a:t>pyranosy</a:t>
            </a:r>
            <a:r>
              <a:rPr lang="cs-CZ" dirty="0" smtClean="0"/>
              <a:t>, </a:t>
            </a:r>
            <a:r>
              <a:rPr lang="cs-CZ" dirty="0"/>
              <a:t>ale neobsahují dvojné vazby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/>
              <a:t>kruhu.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107505" y="3351182"/>
            <a:ext cx="478603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 přírodě se volné nevyskytují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5436096" y="356463"/>
            <a:ext cx="1036860" cy="1768875"/>
            <a:chOff x="5580112" y="116632"/>
            <a:chExt cx="1036860" cy="1768875"/>
          </a:xfrm>
        </p:grpSpPr>
        <p:pic>
          <p:nvPicPr>
            <p:cNvPr id="12290" name="Picture 2" descr="http://upload.wikimedia.org/wikipedia/commons/thumb/7/78/2H-Pyran.png/75px-2H-Pyra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8324" y="805507"/>
              <a:ext cx="880435" cy="1080000"/>
            </a:xfrm>
            <a:prstGeom prst="rect">
              <a:avLst/>
            </a:prstGeom>
            <a:solidFill>
              <a:srgbClr val="FFCCFF"/>
            </a:solidFill>
          </p:spPr>
        </p:pic>
        <p:sp>
          <p:nvSpPr>
            <p:cNvPr id="5" name="TextovéPole 4"/>
            <p:cNvSpPr txBox="1"/>
            <p:nvPr/>
          </p:nvSpPr>
          <p:spPr>
            <a:xfrm>
              <a:off x="5580112" y="456927"/>
              <a:ext cx="1036860" cy="307777"/>
            </a:xfrm>
            <a:prstGeom prst="rect">
              <a:avLst/>
            </a:pr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342900" indent="-342900">
                <a:buFont typeface="Wingdings" pitchFamily="2" charset="2"/>
                <a:buChar char="q"/>
                <a:defRPr sz="2400" b="1"/>
              </a:lvl1pPr>
            </a:lstStyle>
            <a:p>
              <a:pPr marL="0" indent="0">
                <a:buNone/>
              </a:pPr>
              <a:r>
                <a:rPr lang="cs-CZ" sz="1400" dirty="0"/>
                <a:t>2H-Pyran</a:t>
              </a:r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5662000" y="116632"/>
              <a:ext cx="864000" cy="307777"/>
            </a:xfrm>
            <a:prstGeom prst="rect">
              <a:avLst/>
            </a:pr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342900" indent="-342900">
                <a:buFont typeface="Wingdings" pitchFamily="2" charset="2"/>
                <a:buChar char="q"/>
                <a:defRPr sz="2400" b="1"/>
              </a:lvl1pPr>
            </a:lstStyle>
            <a:p>
              <a:pPr marL="0" indent="0">
                <a:buNone/>
              </a:pPr>
              <a:r>
                <a:rPr lang="el-GR" sz="1400" dirty="0"/>
                <a:t>α-</a:t>
              </a:r>
              <a:r>
                <a:rPr lang="cs-CZ" sz="1400" dirty="0" err="1"/>
                <a:t>pyran</a:t>
              </a:r>
              <a:endParaRPr lang="cs-CZ" sz="1400" dirty="0"/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6991977" y="346589"/>
            <a:ext cx="1036860" cy="1778749"/>
            <a:chOff x="6991977" y="106758"/>
            <a:chExt cx="1036860" cy="1778749"/>
          </a:xfrm>
        </p:grpSpPr>
        <p:pic>
          <p:nvPicPr>
            <p:cNvPr id="12292" name="Picture 4" descr="http://upload.wikimedia.org/wikipedia/commons/thumb/7/73/4H-Pyran.png/75px-4H-Pyra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84091" y="805507"/>
              <a:ext cx="852631" cy="1080000"/>
            </a:xfrm>
            <a:prstGeom prst="rect">
              <a:avLst/>
            </a:prstGeom>
            <a:solidFill>
              <a:srgbClr val="FFCCFF"/>
            </a:solidFill>
          </p:spPr>
        </p:pic>
        <p:sp>
          <p:nvSpPr>
            <p:cNvPr id="34" name="TextovéPole 33"/>
            <p:cNvSpPr txBox="1"/>
            <p:nvPr/>
          </p:nvSpPr>
          <p:spPr>
            <a:xfrm>
              <a:off x="6991977" y="456927"/>
              <a:ext cx="1036860" cy="307777"/>
            </a:xfrm>
            <a:prstGeom prst="rect">
              <a:avLst/>
            </a:pr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indent="0">
                <a:buFont typeface="Wingdings" pitchFamily="2" charset="2"/>
                <a:buNone/>
                <a:defRPr sz="1400" b="1"/>
              </a:lvl1pPr>
            </a:lstStyle>
            <a:p>
              <a:r>
                <a:rPr lang="cs-CZ" dirty="0"/>
                <a:t>4H-Pyran</a:t>
              </a:r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7109689" y="106758"/>
              <a:ext cx="828000" cy="307777"/>
            </a:xfrm>
            <a:prstGeom prst="rect">
              <a:avLst/>
            </a:pr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indent="0">
                <a:buFont typeface="Wingdings" pitchFamily="2" charset="2"/>
                <a:buNone/>
                <a:defRPr sz="1400" b="1"/>
              </a:lvl1pPr>
            </a:lstStyle>
            <a:p>
              <a:r>
                <a:rPr lang="el-GR" dirty="0"/>
                <a:t>γ-</a:t>
              </a:r>
              <a:r>
                <a:rPr lang="cs-CZ" dirty="0" err="1"/>
                <a:t>pyran</a:t>
              </a:r>
              <a:endParaRPr lang="cs-CZ" dirty="0"/>
            </a:p>
          </p:txBody>
        </p:sp>
      </p:grpSp>
      <p:pic>
        <p:nvPicPr>
          <p:cNvPr id="12294" name="Picture 6" descr="http://upload.wikimedia.org/wikipedia/commons/thumb/c/c6/Flavon.svg/220px-Flavon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085974"/>
            <a:ext cx="1611628" cy="1260000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12" name="TextovéPole 11"/>
          <p:cNvSpPr txBox="1"/>
          <p:nvPr/>
        </p:nvSpPr>
        <p:spPr>
          <a:xfrm>
            <a:off x="6336504" y="2712982"/>
            <a:ext cx="2772000" cy="30777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indent="0">
              <a:buFont typeface="Wingdings" pitchFamily="2" charset="2"/>
              <a:buNone/>
              <a:defRPr sz="1400" b="1"/>
            </a:lvl1pPr>
          </a:lstStyle>
          <a:p>
            <a:r>
              <a:rPr lang="cs-CZ" dirty="0"/>
              <a:t>Flavony žluté rostlinné barviva</a:t>
            </a:r>
          </a:p>
        </p:txBody>
      </p:sp>
      <p:sp>
        <p:nvSpPr>
          <p:cNvPr id="26" name="Šipka doprava se zářezem 25">
            <a:hlinkClick r:id="rId5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697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6" grpId="0" animBg="1"/>
      <p:bldP spid="22" grpId="0" animBg="1"/>
      <p:bldP spid="25" grpId="0" animBg="1"/>
      <p:bldP spid="24" grpId="0" animBg="1"/>
      <p:bldP spid="21" grpId="0" animBg="1"/>
      <p:bldP spid="23" grpId="0" animBg="1"/>
      <p:bldP spid="32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7825" y="260648"/>
            <a:ext cx="5258311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Kondenzované pyrolové systémy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07506" y="2656773"/>
            <a:ext cx="289921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b</a:t>
            </a:r>
            <a:r>
              <a:rPr lang="cs-CZ" dirty="0" smtClean="0"/>
              <a:t>ílá </a:t>
            </a:r>
            <a:r>
              <a:rPr lang="cs-CZ" dirty="0"/>
              <a:t>pevná látka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07504" y="3724927"/>
            <a:ext cx="815063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p</a:t>
            </a:r>
            <a:r>
              <a:rPr lang="cs-CZ" dirty="0" smtClean="0"/>
              <a:t>ři </a:t>
            </a:r>
            <a:r>
              <a:rPr lang="cs-CZ" dirty="0"/>
              <a:t>velmi nízkých </a:t>
            </a:r>
            <a:r>
              <a:rPr lang="cs-CZ" dirty="0" smtClean="0"/>
              <a:t>koncentracích </a:t>
            </a:r>
            <a:r>
              <a:rPr lang="cs-CZ" dirty="0"/>
              <a:t>má květinovou vůni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68556" y="915211"/>
            <a:ext cx="1614475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Indol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68559" y="1509859"/>
            <a:ext cx="1711153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1-benzazol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268557" y="2051606"/>
            <a:ext cx="2394921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2,3-benzopyrol</a:t>
            </a:r>
            <a:endParaRPr lang="cs-CZ" sz="2400" b="1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107504" y="4268120"/>
            <a:ext cx="568863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vyskytuje </a:t>
            </a:r>
            <a:r>
              <a:rPr lang="cs-CZ" dirty="0" smtClean="0"/>
              <a:t>se v</a:t>
            </a:r>
            <a:r>
              <a:rPr lang="cs-CZ" dirty="0"/>
              <a:t> černouhelného </a:t>
            </a:r>
            <a:r>
              <a:rPr lang="cs-CZ" dirty="0" smtClean="0"/>
              <a:t>dehtu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107505" y="3187765"/>
            <a:ext cx="428416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intenzivní </a:t>
            </a:r>
            <a:r>
              <a:rPr lang="cs-CZ" dirty="0"/>
              <a:t>fekální zápach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3006721" y="836712"/>
            <a:ext cx="1133151" cy="607766"/>
            <a:chOff x="3006721" y="1000129"/>
            <a:chExt cx="1133151" cy="607766"/>
          </a:xfrm>
        </p:grpSpPr>
        <p:pic>
          <p:nvPicPr>
            <p:cNvPr id="29" name="Obrázek 28" descr="Soubor:GHS-pictogram-acid.sv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6721" y="1000129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TextovéPole 4"/>
            <p:cNvSpPr txBox="1"/>
            <p:nvPr/>
          </p:nvSpPr>
          <p:spPr>
            <a:xfrm>
              <a:off x="3313032" y="1328119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solidFill>
                    <a:prstClr val="black"/>
                  </a:solidFill>
                  <a:latin typeface="Georgia" pitchFamily="18" charset="0"/>
                </a:rPr>
                <a:t>Obr.22</a:t>
              </a:r>
              <a:endParaRPr lang="cs-CZ" sz="1200" b="1" dirty="0">
                <a:solidFill>
                  <a:prstClr val="black"/>
                </a:solidFill>
                <a:latin typeface="Georgia" pitchFamily="18" charset="0"/>
              </a:endParaRPr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2123728" y="837837"/>
            <a:ext cx="1165776" cy="606641"/>
            <a:chOff x="3982288" y="1759657"/>
            <a:chExt cx="1165776" cy="606641"/>
          </a:xfrm>
        </p:grpSpPr>
        <p:pic>
          <p:nvPicPr>
            <p:cNvPr id="37" name="Obrázek 36" descr="Soubor:GHS-pictogram-skull.sv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2288" y="1759657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TextovéPole 4"/>
            <p:cNvSpPr txBox="1"/>
            <p:nvPr/>
          </p:nvSpPr>
          <p:spPr>
            <a:xfrm>
              <a:off x="4321224" y="2086522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Obr.18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pic>
        <p:nvPicPr>
          <p:cNvPr id="13314" name="Picture 2" descr="Strukturní vzorec ind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20490"/>
            <a:ext cx="1428750" cy="1314451"/>
          </a:xfrm>
          <a:prstGeom prst="rect">
            <a:avLst/>
          </a:prstGeom>
          <a:solidFill>
            <a:srgbClr val="FFCCFF"/>
          </a:solidFill>
        </p:spPr>
      </p:pic>
      <p:grpSp>
        <p:nvGrpSpPr>
          <p:cNvPr id="4" name="Skupina 3"/>
          <p:cNvGrpSpPr/>
          <p:nvPr/>
        </p:nvGrpSpPr>
        <p:grpSpPr>
          <a:xfrm>
            <a:off x="3851920" y="836712"/>
            <a:ext cx="1133230" cy="607766"/>
            <a:chOff x="4032250" y="1000129"/>
            <a:chExt cx="1133230" cy="607766"/>
          </a:xfrm>
        </p:grpSpPr>
        <p:sp>
          <p:nvSpPr>
            <p:cNvPr id="40" name="TextovéPole 4"/>
            <p:cNvSpPr txBox="1"/>
            <p:nvPr/>
          </p:nvSpPr>
          <p:spPr>
            <a:xfrm>
              <a:off x="4338640" y="1328119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solidFill>
                    <a:prstClr val="black"/>
                  </a:solidFill>
                  <a:latin typeface="Georgia" pitchFamily="18" charset="0"/>
                </a:rPr>
                <a:t>Obr.27</a:t>
              </a:r>
              <a:endParaRPr lang="cs-CZ" sz="1200" b="1" dirty="0">
                <a:solidFill>
                  <a:prstClr val="black"/>
                </a:solidFill>
                <a:latin typeface="Georgia" pitchFamily="18" charset="0"/>
              </a:endParaRPr>
            </a:p>
          </p:txBody>
        </p:sp>
        <p:pic>
          <p:nvPicPr>
            <p:cNvPr id="35" name="Obrázek 34" descr="Soubor:GHS-pictogram-pollu.sv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250" y="1000129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316" name="Picture 4" descr="Soubor: Indol-3D-balls-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300192" y="260648"/>
            <a:ext cx="2927604" cy="235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Soubor:Indole chemical structure.pn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22" t="7355" r="30529" b="45954"/>
          <a:stretch/>
        </p:blipFill>
        <p:spPr bwMode="auto">
          <a:xfrm>
            <a:off x="3635896" y="1628800"/>
            <a:ext cx="1215000" cy="1260000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13326" name="Picture 14" descr="Strukturní vzore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083" y="5661368"/>
            <a:ext cx="2399997" cy="1080000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46" name="TextovéPole 45"/>
          <p:cNvSpPr txBox="1"/>
          <p:nvPr/>
        </p:nvSpPr>
        <p:spPr>
          <a:xfrm>
            <a:off x="108774" y="5703759"/>
            <a:ext cx="276731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AMK tryptofan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107504" y="4799789"/>
            <a:ext cx="849694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vzniká pankreatickým štěpením bílkovin a se svým </a:t>
            </a:r>
            <a:r>
              <a:rPr lang="cs-CZ" dirty="0" err="1" smtClean="0"/>
              <a:t>methylderivátem</a:t>
            </a:r>
            <a:r>
              <a:rPr lang="cs-CZ" dirty="0" smtClean="0"/>
              <a:t> </a:t>
            </a:r>
            <a:r>
              <a:rPr lang="cs-CZ" dirty="0" err="1" smtClean="0"/>
              <a:t>skatolem</a:t>
            </a:r>
            <a:r>
              <a:rPr lang="cs-CZ" dirty="0" smtClean="0"/>
              <a:t> obsažen v lidských výkalech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3328" name="Picture 16" descr="File:Skatole structure.sv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109" y="5703759"/>
            <a:ext cx="1295999" cy="1080000"/>
          </a:xfrm>
          <a:prstGeom prst="rect">
            <a:avLst/>
          </a:prstGeom>
          <a:solidFill>
            <a:srgbClr val="FFCCFF"/>
          </a:solidFill>
        </p:spPr>
      </p:pic>
      <p:grpSp>
        <p:nvGrpSpPr>
          <p:cNvPr id="54" name="Skupina 53"/>
          <p:cNvGrpSpPr/>
          <p:nvPr/>
        </p:nvGrpSpPr>
        <p:grpSpPr>
          <a:xfrm>
            <a:off x="6732240" y="5517232"/>
            <a:ext cx="1800200" cy="1512168"/>
            <a:chOff x="2771775" y="2936569"/>
            <a:chExt cx="4752553" cy="3732791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38889" y1="22630" x2="38889" y2="22630"/>
                          <a14:foregroundMark x1="15873" y1="33028" x2="15873" y2="33028"/>
                          <a14:foregroundMark x1="20370" y1="35168" x2="20370" y2="35168"/>
                          <a14:foregroundMark x1="14815" y1="33945" x2="14815" y2="33945"/>
                          <a14:foregroundMark x1="15608" y1="63303" x2="15608" y2="63303"/>
                          <a14:foregroundMark x1="38360" y1="80428" x2="38360" y2="80428"/>
                          <a14:foregroundMark x1="67196" y1="76147" x2="67196" y2="76147"/>
                          <a14:foregroundMark x1="38889" y1="74006" x2="38889" y2="74006"/>
                          <a14:foregroundMark x1="67196" y1="70642" x2="67196" y2="70642"/>
                          <a14:foregroundMark x1="84656" y1="51988" x2="84656" y2="519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775" y="3063402"/>
              <a:ext cx="4752553" cy="3605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35115" y1="19375" x2="35115" y2="19375"/>
                          <a14:foregroundMark x1="32824" y1="19375" x2="32824" y2="19375"/>
                          <a14:foregroundMark x1="35115" y1="18125" x2="35115" y2="18125"/>
                          <a14:foregroundMark x1="35878" y1="16875" x2="35878" y2="16875"/>
                          <a14:foregroundMark x1="33588" y1="18125" x2="33588" y2="18125"/>
                          <a14:foregroundMark x1="54962" y1="47500" x2="54962" y2="4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996014" flipH="1">
              <a:off x="5554771" y="2653032"/>
              <a:ext cx="1444589" cy="201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45685">
              <a:off x="5816275" y="3842749"/>
              <a:ext cx="463151" cy="440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Šipka doprava se zářezem 32">
            <a:hlinkClick r:id="rId17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2226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6" grpId="0" animBg="1"/>
      <p:bldP spid="22" grpId="0" animBg="1"/>
      <p:bldP spid="25" grpId="0" animBg="1"/>
      <p:bldP spid="24" grpId="0" animBg="1"/>
      <p:bldP spid="21" grpId="0" animBg="1"/>
      <p:bldP spid="32" grpId="0" animBg="1"/>
      <p:bldP spid="46" grpId="0" animBg="1"/>
      <p:bldP spid="4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>
            <a:off x="7873230" y="5151340"/>
            <a:ext cx="1262570" cy="1689332"/>
            <a:chOff x="7873230" y="5151340"/>
            <a:chExt cx="1262570" cy="1689332"/>
          </a:xfrm>
        </p:grpSpPr>
        <p:pic>
          <p:nvPicPr>
            <p:cNvPr id="14350" name="Picture 14" descr="Soubor: Auxin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2" b="9033"/>
            <a:stretch/>
          </p:blipFill>
          <p:spPr bwMode="auto">
            <a:xfrm>
              <a:off x="7873230" y="5184672"/>
              <a:ext cx="1167497" cy="165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ovéPole 4"/>
            <p:cNvSpPr txBox="1"/>
            <p:nvPr/>
          </p:nvSpPr>
          <p:spPr>
            <a:xfrm>
              <a:off x="8308960" y="5151340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solidFill>
                    <a:schemeClr val="bg1"/>
                  </a:solidFill>
                  <a:latin typeface="Georgia" pitchFamily="18" charset="0"/>
                </a:rPr>
                <a:t>Obr.34</a:t>
              </a:r>
              <a:endParaRPr lang="cs-CZ" sz="1200" b="1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3952831" y="5401885"/>
            <a:ext cx="1778878" cy="1482992"/>
            <a:chOff x="4017258" y="5334487"/>
            <a:chExt cx="1778878" cy="1482992"/>
          </a:xfrm>
        </p:grpSpPr>
        <p:pic>
          <p:nvPicPr>
            <p:cNvPr id="14346" name="Picture 10" descr="Soubor: Strychnos nux-vomica 00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r="6642"/>
            <a:stretch/>
          </p:blipFill>
          <p:spPr bwMode="auto">
            <a:xfrm>
              <a:off x="4017258" y="5334487"/>
              <a:ext cx="1671052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ovéPole 4"/>
            <p:cNvSpPr txBox="1"/>
            <p:nvPr/>
          </p:nvSpPr>
          <p:spPr>
            <a:xfrm>
              <a:off x="4969296" y="6537703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solidFill>
                    <a:prstClr val="black"/>
                  </a:solidFill>
                  <a:latin typeface="Georgia" pitchFamily="18" charset="0"/>
                </a:rPr>
                <a:t>Obr.33</a:t>
              </a:r>
              <a:endParaRPr lang="cs-CZ" sz="1200" b="1" dirty="0">
                <a:solidFill>
                  <a:prstClr val="black"/>
                </a:solidFill>
                <a:latin typeface="Georgia" pitchFamily="18" charset="0"/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2264189" y="5260264"/>
            <a:ext cx="2063054" cy="1625120"/>
            <a:chOff x="2328616" y="5260264"/>
            <a:chExt cx="2063054" cy="1625120"/>
          </a:xfrm>
        </p:grpSpPr>
        <p:grpSp>
          <p:nvGrpSpPr>
            <p:cNvPr id="7" name="Skupina 6"/>
            <p:cNvGrpSpPr/>
            <p:nvPr/>
          </p:nvGrpSpPr>
          <p:grpSpPr>
            <a:xfrm>
              <a:off x="2462664" y="5400962"/>
              <a:ext cx="1577535" cy="1484422"/>
              <a:chOff x="2462664" y="5333564"/>
              <a:chExt cx="1577535" cy="1484422"/>
            </a:xfrm>
          </p:grpSpPr>
          <p:pic>
            <p:nvPicPr>
              <p:cNvPr id="14344" name="Picture 8" descr="Soubor: Cay Ma Tien MUA ra trái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35" t="20598" r="11883" b="10450"/>
              <a:stretch/>
            </p:blipFill>
            <p:spPr bwMode="auto">
              <a:xfrm>
                <a:off x="2462664" y="5333564"/>
                <a:ext cx="1453064" cy="14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" name="TextovéPole 4"/>
              <p:cNvSpPr txBox="1"/>
              <p:nvPr/>
            </p:nvSpPr>
            <p:spPr>
              <a:xfrm>
                <a:off x="3213359" y="6538210"/>
                <a:ext cx="826840" cy="279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cs-CZ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1200" b="1" dirty="0" smtClean="0">
                    <a:solidFill>
                      <a:prstClr val="black"/>
                    </a:solidFill>
                    <a:latin typeface="Georgia" pitchFamily="18" charset="0"/>
                  </a:rPr>
                  <a:t>Obr.32</a:t>
                </a:r>
                <a:endParaRPr lang="cs-CZ" sz="1200" b="1" dirty="0">
                  <a:solidFill>
                    <a:prstClr val="black"/>
                  </a:solidFill>
                  <a:latin typeface="Georgia" pitchFamily="18" charset="0"/>
                </a:endParaRPr>
              </a:p>
            </p:txBody>
          </p:sp>
        </p:grpSp>
        <p:sp>
          <p:nvSpPr>
            <p:cNvPr id="11" name="TextovéPole 10"/>
            <p:cNvSpPr txBox="1"/>
            <p:nvPr/>
          </p:nvSpPr>
          <p:spPr>
            <a:xfrm>
              <a:off x="2328616" y="5260264"/>
              <a:ext cx="2063054" cy="307777"/>
            </a:xfrm>
            <a:prstGeom prst="rect">
              <a:avLst/>
            </a:pr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342900" indent="-342900">
                <a:buFont typeface="Wingdings" pitchFamily="2" charset="2"/>
                <a:buChar char="q"/>
                <a:defRPr sz="2400" b="1"/>
              </a:lvl1pPr>
            </a:lstStyle>
            <a:p>
              <a:pPr marL="0" indent="0">
                <a:buNone/>
              </a:pPr>
              <a:r>
                <a:rPr lang="cs-CZ" sz="1400" i="1" dirty="0" err="1"/>
                <a:t>Strychnos</a:t>
              </a:r>
              <a:r>
                <a:rPr lang="cs-CZ" sz="1400" i="1" dirty="0"/>
                <a:t> </a:t>
              </a:r>
              <a:r>
                <a:rPr lang="cs-CZ" sz="1400" i="1" dirty="0" err="1"/>
                <a:t>nux-vomica</a:t>
              </a:r>
              <a:endParaRPr lang="cs-CZ" sz="1400" i="1" dirty="0"/>
            </a:p>
          </p:txBody>
        </p:sp>
      </p:grpSp>
      <p:sp>
        <p:nvSpPr>
          <p:cNvPr id="15" name="TextovéPole 14"/>
          <p:cNvSpPr txBox="1"/>
          <p:nvPr/>
        </p:nvSpPr>
        <p:spPr>
          <a:xfrm>
            <a:off x="537825" y="260648"/>
            <a:ext cx="5258311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Kondenzované pyrolové systémy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68556" y="843203"/>
            <a:ext cx="1614475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Indol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68559" y="1437851"/>
            <a:ext cx="1711153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1-benzazol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268557" y="1979598"/>
            <a:ext cx="2394921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2,3-benzopyrol</a:t>
            </a:r>
            <a:endParaRPr lang="cs-CZ" sz="2400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107504" y="2545503"/>
            <a:ext cx="828092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květy jasmínu, akátu, růží, pomerančová silice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107505" y="4756208"/>
            <a:ext cx="864095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základní </a:t>
            </a:r>
            <a:r>
              <a:rPr lang="cs-CZ" dirty="0" smtClean="0"/>
              <a:t>složka některých </a:t>
            </a:r>
            <a:r>
              <a:rPr lang="cs-CZ" dirty="0"/>
              <a:t> </a:t>
            </a:r>
            <a:r>
              <a:rPr lang="cs-CZ" dirty="0" smtClean="0"/>
              <a:t>alkaloidů</a:t>
            </a:r>
            <a:r>
              <a:rPr lang="cs-CZ" dirty="0"/>
              <a:t> </a:t>
            </a:r>
            <a:r>
              <a:rPr lang="cs-CZ" dirty="0" smtClean="0"/>
              <a:t>- strychnin</a:t>
            </a:r>
            <a:r>
              <a:rPr lang="cs-CZ" dirty="0"/>
              <a:t> a auxin 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3006721" y="764704"/>
            <a:ext cx="1133151" cy="607766"/>
            <a:chOff x="3006721" y="1000129"/>
            <a:chExt cx="1133151" cy="607766"/>
          </a:xfrm>
        </p:grpSpPr>
        <p:pic>
          <p:nvPicPr>
            <p:cNvPr id="29" name="Obrázek 28" descr="Soubor:GHS-pictogram-acid.sv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6721" y="1000129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TextovéPole 4"/>
            <p:cNvSpPr txBox="1"/>
            <p:nvPr/>
          </p:nvSpPr>
          <p:spPr>
            <a:xfrm>
              <a:off x="3313032" y="1328119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solidFill>
                    <a:prstClr val="black"/>
                  </a:solidFill>
                  <a:latin typeface="Georgia" pitchFamily="18" charset="0"/>
                </a:rPr>
                <a:t>Obr.22</a:t>
              </a:r>
              <a:endParaRPr lang="cs-CZ" sz="1200" b="1" dirty="0">
                <a:solidFill>
                  <a:prstClr val="black"/>
                </a:solidFill>
                <a:latin typeface="Georgia" pitchFamily="18" charset="0"/>
              </a:endParaRPr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2123728" y="765829"/>
            <a:ext cx="1165776" cy="606641"/>
            <a:chOff x="3982288" y="1759657"/>
            <a:chExt cx="1165776" cy="606641"/>
          </a:xfrm>
        </p:grpSpPr>
        <p:pic>
          <p:nvPicPr>
            <p:cNvPr id="37" name="Obrázek 36" descr="Soubor:GHS-pictogram-skull.sv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2288" y="1759657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TextovéPole 4"/>
            <p:cNvSpPr txBox="1"/>
            <p:nvPr/>
          </p:nvSpPr>
          <p:spPr>
            <a:xfrm>
              <a:off x="4321224" y="2086522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Obr.18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pic>
        <p:nvPicPr>
          <p:cNvPr id="13314" name="Picture 2" descr="Strukturní vzorec indo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20490"/>
            <a:ext cx="1428750" cy="1314451"/>
          </a:xfrm>
          <a:prstGeom prst="rect">
            <a:avLst/>
          </a:prstGeom>
          <a:solidFill>
            <a:srgbClr val="FFCCFF"/>
          </a:solidFill>
        </p:spPr>
      </p:pic>
      <p:grpSp>
        <p:nvGrpSpPr>
          <p:cNvPr id="4" name="Skupina 3"/>
          <p:cNvGrpSpPr/>
          <p:nvPr/>
        </p:nvGrpSpPr>
        <p:grpSpPr>
          <a:xfrm>
            <a:off x="3851920" y="764704"/>
            <a:ext cx="1133230" cy="607766"/>
            <a:chOff x="4032250" y="1000129"/>
            <a:chExt cx="1133230" cy="607766"/>
          </a:xfrm>
        </p:grpSpPr>
        <p:sp>
          <p:nvSpPr>
            <p:cNvPr id="40" name="TextovéPole 4"/>
            <p:cNvSpPr txBox="1"/>
            <p:nvPr/>
          </p:nvSpPr>
          <p:spPr>
            <a:xfrm>
              <a:off x="4338640" y="1328119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solidFill>
                    <a:prstClr val="black"/>
                  </a:solidFill>
                  <a:latin typeface="Georgia" pitchFamily="18" charset="0"/>
                </a:rPr>
                <a:t>Obr.27</a:t>
              </a:r>
              <a:endParaRPr lang="cs-CZ" sz="1200" b="1" dirty="0">
                <a:solidFill>
                  <a:prstClr val="black"/>
                </a:solidFill>
                <a:latin typeface="Georgia" pitchFamily="18" charset="0"/>
              </a:endParaRPr>
            </a:p>
          </p:txBody>
        </p:sp>
        <p:pic>
          <p:nvPicPr>
            <p:cNvPr id="35" name="Obrázek 34" descr="Soubor:GHS-pictogram-pollu.sv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250" y="1000129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316" name="Picture 4" descr="Soubor: Indol-3D-balls-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300192" y="260648"/>
            <a:ext cx="2927604" cy="235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Skupina 7"/>
          <p:cNvGrpSpPr/>
          <p:nvPr/>
        </p:nvGrpSpPr>
        <p:grpSpPr>
          <a:xfrm>
            <a:off x="1124135" y="3077608"/>
            <a:ext cx="1582709" cy="1689992"/>
            <a:chOff x="5121929" y="5073406"/>
            <a:chExt cx="1582709" cy="1689992"/>
          </a:xfrm>
        </p:grpSpPr>
        <p:pic>
          <p:nvPicPr>
            <p:cNvPr id="13322" name="Picture 10" descr="File:Jasminum officinale.JP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5" t="26118" r="8904" b="13825"/>
            <a:stretch/>
          </p:blipFill>
          <p:spPr bwMode="auto">
            <a:xfrm>
              <a:off x="5165299" y="5073406"/>
              <a:ext cx="1539339" cy="16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ovéPole 4"/>
            <p:cNvSpPr txBox="1"/>
            <p:nvPr/>
          </p:nvSpPr>
          <p:spPr>
            <a:xfrm>
              <a:off x="5121929" y="6483622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solidFill>
                    <a:schemeClr val="bg1"/>
                  </a:solidFill>
                  <a:latin typeface="Georgia" pitchFamily="18" charset="0"/>
                </a:rPr>
                <a:t>Obr.28</a:t>
              </a:r>
              <a:endParaRPr lang="cs-CZ" sz="1200" b="1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2962839" y="3077608"/>
            <a:ext cx="1487869" cy="1648210"/>
            <a:chOff x="6919559" y="5073406"/>
            <a:chExt cx="1487869" cy="1648210"/>
          </a:xfrm>
        </p:grpSpPr>
        <p:pic>
          <p:nvPicPr>
            <p:cNvPr id="13324" name="Picture 12" descr="File:Robina9146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29"/>
            <a:stretch/>
          </p:blipFill>
          <p:spPr bwMode="auto">
            <a:xfrm>
              <a:off x="6919559" y="5073406"/>
              <a:ext cx="1327880" cy="16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ovéPole 4"/>
            <p:cNvSpPr txBox="1"/>
            <p:nvPr/>
          </p:nvSpPr>
          <p:spPr>
            <a:xfrm>
              <a:off x="7580588" y="6441840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solidFill>
                    <a:schemeClr val="bg1"/>
                  </a:solidFill>
                  <a:latin typeface="Georgia" pitchFamily="18" charset="0"/>
                </a:rPr>
                <a:t>Obr.29</a:t>
              </a:r>
              <a:endParaRPr lang="cs-CZ" sz="1200" b="1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6156176" y="3077608"/>
            <a:ext cx="1811228" cy="1648210"/>
            <a:chOff x="6156176" y="3540835"/>
            <a:chExt cx="1811228" cy="1648210"/>
          </a:xfrm>
        </p:grpSpPr>
        <p:pic>
          <p:nvPicPr>
            <p:cNvPr id="14340" name="Picture 4" descr="File:OrangeBloss wb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90" t="10563" r="1972"/>
            <a:stretch/>
          </p:blipFill>
          <p:spPr bwMode="auto">
            <a:xfrm>
              <a:off x="6230624" y="3540835"/>
              <a:ext cx="1736780" cy="16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ovéPole 4"/>
            <p:cNvSpPr txBox="1"/>
            <p:nvPr/>
          </p:nvSpPr>
          <p:spPr>
            <a:xfrm>
              <a:off x="6156176" y="4909269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solidFill>
                    <a:schemeClr val="bg1"/>
                  </a:solidFill>
                  <a:latin typeface="Georgia" pitchFamily="18" charset="0"/>
                </a:rPr>
                <a:t>Obr.31</a:t>
              </a:r>
              <a:endParaRPr lang="cs-CZ" sz="1200" b="1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4481232" y="3077608"/>
            <a:ext cx="1757585" cy="1648210"/>
            <a:chOff x="4481232" y="3540835"/>
            <a:chExt cx="1757585" cy="1648210"/>
          </a:xfrm>
        </p:grpSpPr>
        <p:pic>
          <p:nvPicPr>
            <p:cNvPr id="14338" name="Picture 2" descr="Soubor: Rosa Perfect Moment 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1232" y="3540835"/>
              <a:ext cx="1628114" cy="16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ovéPole 4"/>
            <p:cNvSpPr txBox="1"/>
            <p:nvPr/>
          </p:nvSpPr>
          <p:spPr>
            <a:xfrm>
              <a:off x="5411977" y="4909269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solidFill>
                    <a:schemeClr val="bg1"/>
                  </a:solidFill>
                  <a:latin typeface="Georgia" pitchFamily="18" charset="0"/>
                </a:rPr>
                <a:t>Obr.30</a:t>
              </a:r>
              <a:endParaRPr lang="cs-CZ" sz="1200" b="1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pic>
        <p:nvPicPr>
          <p:cNvPr id="14342" name="Picture 6" descr="Strukturní vzorec strychni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5" y="5248336"/>
            <a:ext cx="1841861" cy="1584000"/>
          </a:xfrm>
          <a:prstGeom prst="rect">
            <a:avLst/>
          </a:prstGeom>
          <a:solidFill>
            <a:srgbClr val="FFCCFF"/>
          </a:solidFill>
        </p:spPr>
      </p:pic>
      <p:grpSp>
        <p:nvGrpSpPr>
          <p:cNvPr id="39" name="Skupina 38"/>
          <p:cNvGrpSpPr/>
          <p:nvPr/>
        </p:nvGrpSpPr>
        <p:grpSpPr>
          <a:xfrm>
            <a:off x="35496" y="6278743"/>
            <a:ext cx="1165776" cy="606641"/>
            <a:chOff x="3982288" y="1759657"/>
            <a:chExt cx="1165776" cy="606641"/>
          </a:xfrm>
        </p:grpSpPr>
        <p:pic>
          <p:nvPicPr>
            <p:cNvPr id="44" name="Obrázek 43" descr="Soubor:GHS-pictogram-skull.sv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2288" y="1759657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TextovéPole 4"/>
            <p:cNvSpPr txBox="1"/>
            <p:nvPr/>
          </p:nvSpPr>
          <p:spPr>
            <a:xfrm>
              <a:off x="4321224" y="2086522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Obr.18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5796136" y="5184672"/>
            <a:ext cx="2070816" cy="1628704"/>
            <a:chOff x="5796136" y="5184672"/>
            <a:chExt cx="2070816" cy="1628704"/>
          </a:xfrm>
        </p:grpSpPr>
        <p:pic>
          <p:nvPicPr>
            <p:cNvPr id="14348" name="Picture 12" descr="http://upload.wikimedia.org/wikipedia/commons/thumb/d/d3/Indol-3-ylacetic_acid.svg/220px-Indol-3-ylacetic_acid.svg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4709" y="5733376"/>
              <a:ext cx="1212243" cy="1080000"/>
            </a:xfrm>
            <a:prstGeom prst="rect">
              <a:avLst/>
            </a:prstGeom>
            <a:solidFill>
              <a:srgbClr val="FFCCFF"/>
            </a:solidFill>
          </p:spPr>
        </p:pic>
        <p:sp>
          <p:nvSpPr>
            <p:cNvPr id="53" name="TextovéPole 52"/>
            <p:cNvSpPr txBox="1"/>
            <p:nvPr/>
          </p:nvSpPr>
          <p:spPr>
            <a:xfrm>
              <a:off x="5796136" y="5184672"/>
              <a:ext cx="2063054" cy="523220"/>
            </a:xfrm>
            <a:prstGeom prst="rect">
              <a:avLst/>
            </a:pr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342900" indent="-342900">
                <a:buFont typeface="Wingdings" pitchFamily="2" charset="2"/>
                <a:buChar char="q"/>
                <a:defRPr sz="2400" b="1"/>
              </a:lvl1pPr>
            </a:lstStyle>
            <a:p>
              <a:pPr marL="0" indent="0">
                <a:buNone/>
              </a:pPr>
              <a:r>
                <a:rPr lang="cs-CZ" sz="1400" dirty="0"/>
                <a:t> </a:t>
              </a:r>
              <a:r>
                <a:rPr lang="cs-CZ" sz="1400" dirty="0" smtClean="0"/>
                <a:t>podporuje </a:t>
              </a:r>
              <a:r>
                <a:rPr lang="cs-CZ" sz="1400" dirty="0"/>
                <a:t>buněčný růst při přetržení</a:t>
              </a:r>
              <a:endParaRPr lang="cs-CZ" sz="1400" i="1" dirty="0"/>
            </a:p>
          </p:txBody>
        </p:sp>
      </p:grpSp>
      <p:sp>
        <p:nvSpPr>
          <p:cNvPr id="49" name="Šipka doprava se zářezem 48">
            <a:hlinkClick r:id="rId16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439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00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9000"/>
                            </p:stCondLst>
                            <p:childTnLst>
                              <p:par>
                                <p:cTn id="13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5" grpId="0" animBg="1"/>
      <p:bldP spid="24" grpId="0" animBg="1"/>
      <p:bldP spid="23" grpId="0" animBg="1"/>
      <p:bldP spid="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7623632" y="3983359"/>
            <a:ext cx="1490133" cy="1181933"/>
            <a:chOff x="7623632" y="3983359"/>
            <a:chExt cx="1490133" cy="1181933"/>
          </a:xfrm>
        </p:grpSpPr>
        <p:pic>
          <p:nvPicPr>
            <p:cNvPr id="16388" name="Picture 4" descr="Soubor: Platelets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97" r="17310" b="20079"/>
            <a:stretch/>
          </p:blipFill>
          <p:spPr bwMode="auto">
            <a:xfrm>
              <a:off x="7673765" y="4005064"/>
              <a:ext cx="1440000" cy="1160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ovéPole 4"/>
            <p:cNvSpPr txBox="1"/>
            <p:nvPr/>
          </p:nvSpPr>
          <p:spPr>
            <a:xfrm>
              <a:off x="7623632" y="3983359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Obr.35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sp>
        <p:nvSpPr>
          <p:cNvPr id="15" name="TextovéPole 14"/>
          <p:cNvSpPr txBox="1"/>
          <p:nvPr/>
        </p:nvSpPr>
        <p:spPr>
          <a:xfrm>
            <a:off x="537825" y="260648"/>
            <a:ext cx="5258311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Kondenzované pyrolové systémy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68556" y="843203"/>
            <a:ext cx="1614475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Indol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68559" y="1437851"/>
            <a:ext cx="1711153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1-benzazol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268557" y="1979598"/>
            <a:ext cx="2394921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2,3-benzopyrol</a:t>
            </a:r>
            <a:endParaRPr lang="cs-CZ" sz="2400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107504" y="2545503"/>
            <a:ext cx="646209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neurotransmitery serotonin</a:t>
            </a:r>
            <a:r>
              <a:rPr lang="cs-CZ" dirty="0"/>
              <a:t> </a:t>
            </a:r>
            <a:r>
              <a:rPr lang="cs-CZ" dirty="0" smtClean="0"/>
              <a:t>a melatonin</a:t>
            </a:r>
            <a:r>
              <a:rPr lang="cs-CZ" dirty="0"/>
              <a:t> 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3006721" y="764704"/>
            <a:ext cx="1133151" cy="607766"/>
            <a:chOff x="3006721" y="1000129"/>
            <a:chExt cx="1133151" cy="607766"/>
          </a:xfrm>
        </p:grpSpPr>
        <p:pic>
          <p:nvPicPr>
            <p:cNvPr id="29" name="Obrázek 28" descr="Soubor:GHS-pictogram-acid.sv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6721" y="1000129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TextovéPole 4"/>
            <p:cNvSpPr txBox="1"/>
            <p:nvPr/>
          </p:nvSpPr>
          <p:spPr>
            <a:xfrm>
              <a:off x="3313032" y="1328119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solidFill>
                    <a:prstClr val="black"/>
                  </a:solidFill>
                  <a:latin typeface="Georgia" pitchFamily="18" charset="0"/>
                </a:rPr>
                <a:t>Obr.22</a:t>
              </a:r>
              <a:endParaRPr lang="cs-CZ" sz="1200" b="1" dirty="0">
                <a:solidFill>
                  <a:prstClr val="black"/>
                </a:solidFill>
                <a:latin typeface="Georgia" pitchFamily="18" charset="0"/>
              </a:endParaRPr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2123728" y="765829"/>
            <a:ext cx="1165776" cy="606641"/>
            <a:chOff x="3982288" y="1759657"/>
            <a:chExt cx="1165776" cy="606641"/>
          </a:xfrm>
        </p:grpSpPr>
        <p:pic>
          <p:nvPicPr>
            <p:cNvPr id="37" name="Obrázek 36" descr="Soubor:GHS-pictogram-skull.sv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2288" y="1759657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TextovéPole 4"/>
            <p:cNvSpPr txBox="1"/>
            <p:nvPr/>
          </p:nvSpPr>
          <p:spPr>
            <a:xfrm>
              <a:off x="4321224" y="2086522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Obr.18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pic>
        <p:nvPicPr>
          <p:cNvPr id="13314" name="Picture 2" descr="Strukturní vzorec ind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20490"/>
            <a:ext cx="1428750" cy="1314451"/>
          </a:xfrm>
          <a:prstGeom prst="rect">
            <a:avLst/>
          </a:prstGeom>
          <a:solidFill>
            <a:srgbClr val="FFCCFF"/>
          </a:solidFill>
        </p:spPr>
      </p:pic>
      <p:grpSp>
        <p:nvGrpSpPr>
          <p:cNvPr id="4" name="Skupina 3"/>
          <p:cNvGrpSpPr/>
          <p:nvPr/>
        </p:nvGrpSpPr>
        <p:grpSpPr>
          <a:xfrm>
            <a:off x="3851920" y="764704"/>
            <a:ext cx="1133230" cy="607766"/>
            <a:chOff x="4032250" y="1000129"/>
            <a:chExt cx="1133230" cy="607766"/>
          </a:xfrm>
        </p:grpSpPr>
        <p:sp>
          <p:nvSpPr>
            <p:cNvPr id="40" name="TextovéPole 4"/>
            <p:cNvSpPr txBox="1"/>
            <p:nvPr/>
          </p:nvSpPr>
          <p:spPr>
            <a:xfrm>
              <a:off x="4338640" y="1328119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solidFill>
                    <a:prstClr val="black"/>
                  </a:solidFill>
                  <a:latin typeface="Georgia" pitchFamily="18" charset="0"/>
                </a:rPr>
                <a:t>Obr.27</a:t>
              </a:r>
              <a:endParaRPr lang="cs-CZ" sz="1200" b="1" dirty="0">
                <a:solidFill>
                  <a:prstClr val="black"/>
                </a:solidFill>
                <a:latin typeface="Georgia" pitchFamily="18" charset="0"/>
              </a:endParaRPr>
            </a:p>
          </p:txBody>
        </p:sp>
        <p:pic>
          <p:nvPicPr>
            <p:cNvPr id="35" name="Obrázek 34" descr="Soubor:GHS-pictogram-pollu.sv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250" y="1000129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316" name="Picture 4" descr="Soubor: Indol-3D-balls-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300192" y="260648"/>
            <a:ext cx="2927604" cy="235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ovéPole 49"/>
          <p:cNvSpPr txBox="1"/>
          <p:nvPr/>
        </p:nvSpPr>
        <p:spPr>
          <a:xfrm>
            <a:off x="107503" y="3068960"/>
            <a:ext cx="7488833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serotonin - obsažen </a:t>
            </a:r>
            <a:r>
              <a:rPr lang="cs-CZ" dirty="0"/>
              <a:t>v krevních destičkách,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/>
              <a:t>buňkách gastrointestinálního traktu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v menší míře i v centrálním nervovém systému 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6386" name="Picture 2" descr="Soubor:. Serotoninu (5-HT) 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36623"/>
            <a:ext cx="1733453" cy="1260000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52" name="TextovéPole 51"/>
          <p:cNvSpPr txBox="1"/>
          <p:nvPr/>
        </p:nvSpPr>
        <p:spPr>
          <a:xfrm>
            <a:off x="107503" y="4604935"/>
            <a:ext cx="7488833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melatonin - </a:t>
            </a:r>
            <a:r>
              <a:rPr lang="cs-CZ" dirty="0"/>
              <a:t>produkován epifýzou (</a:t>
            </a:r>
            <a:r>
              <a:rPr lang="cs-CZ" dirty="0" err="1" smtClean="0"/>
              <a:t>nadvěskem</a:t>
            </a:r>
            <a:r>
              <a:rPr lang="cs-CZ" dirty="0" smtClean="0"/>
              <a:t> mozkovým) - </a:t>
            </a:r>
            <a:r>
              <a:rPr lang="cs-CZ" dirty="0"/>
              <a:t>důležité funkce v řízení rytmů den-noc</a:t>
            </a:r>
            <a:r>
              <a:rPr lang="cs-CZ" dirty="0" smtClean="0"/>
              <a:t> </a:t>
            </a:r>
            <a:r>
              <a:rPr lang="cs-CZ" dirty="0"/>
              <a:t> 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6390" name="Picture 6" descr="Melatonin2.sv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349688"/>
            <a:ext cx="2309982" cy="1501488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26" name="Šipka doprava se zářezem 25">
            <a:hlinkClick r:id="rId10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0675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5" grpId="0" animBg="1"/>
      <p:bldP spid="24" grpId="0" animBg="1"/>
      <p:bldP spid="23" grpId="0" animBg="1"/>
      <p:bldP spid="50" grpId="0" animBg="1"/>
      <p:bldP spid="5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kupina 17"/>
          <p:cNvGrpSpPr/>
          <p:nvPr/>
        </p:nvGrpSpPr>
        <p:grpSpPr>
          <a:xfrm>
            <a:off x="7627212" y="4240054"/>
            <a:ext cx="1614232" cy="1565210"/>
            <a:chOff x="7627212" y="4240054"/>
            <a:chExt cx="1614232" cy="1565210"/>
          </a:xfrm>
        </p:grpSpPr>
        <p:pic>
          <p:nvPicPr>
            <p:cNvPr id="16402" name="Picture 18" descr="http://upload.wikimedia.org/wikipedia/commons/thumb/f/fe/Indigo_Leukoform.png/170px-Indigo_Leukoform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212" y="4240054"/>
              <a:ext cx="1161946" cy="1565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TextovéPole 4"/>
            <p:cNvSpPr txBox="1"/>
            <p:nvPr/>
          </p:nvSpPr>
          <p:spPr>
            <a:xfrm>
              <a:off x="8414604" y="4240054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Obr.38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sp>
        <p:nvSpPr>
          <p:cNvPr id="15" name="TextovéPole 14"/>
          <p:cNvSpPr txBox="1"/>
          <p:nvPr/>
        </p:nvSpPr>
        <p:spPr>
          <a:xfrm>
            <a:off x="537825" y="260648"/>
            <a:ext cx="5258311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Kondenzované pyrolové systémy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68556" y="843203"/>
            <a:ext cx="1614475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Indol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68559" y="1437851"/>
            <a:ext cx="1711153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1-benzazol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2123728" y="1437851"/>
            <a:ext cx="2394921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2,3-benzopyrol</a:t>
            </a:r>
            <a:endParaRPr lang="cs-CZ" sz="2400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268559" y="2287499"/>
            <a:ext cx="158417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Indigo 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3006721" y="764704"/>
            <a:ext cx="1133151" cy="607766"/>
            <a:chOff x="3006721" y="1000129"/>
            <a:chExt cx="1133151" cy="607766"/>
          </a:xfrm>
        </p:grpSpPr>
        <p:pic>
          <p:nvPicPr>
            <p:cNvPr id="29" name="Obrázek 28" descr="Soubor:GHS-pictogram-acid.sv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6721" y="1000129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TextovéPole 4"/>
            <p:cNvSpPr txBox="1"/>
            <p:nvPr/>
          </p:nvSpPr>
          <p:spPr>
            <a:xfrm>
              <a:off x="3313032" y="1328119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solidFill>
                    <a:prstClr val="black"/>
                  </a:solidFill>
                  <a:latin typeface="Georgia" pitchFamily="18" charset="0"/>
                </a:rPr>
                <a:t>Obr.22</a:t>
              </a:r>
              <a:endParaRPr lang="cs-CZ" sz="1200" b="1" dirty="0">
                <a:solidFill>
                  <a:prstClr val="black"/>
                </a:solidFill>
                <a:latin typeface="Georgia" pitchFamily="18" charset="0"/>
              </a:endParaRPr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2123728" y="765829"/>
            <a:ext cx="1165776" cy="606641"/>
            <a:chOff x="3982288" y="1759657"/>
            <a:chExt cx="1165776" cy="606641"/>
          </a:xfrm>
        </p:grpSpPr>
        <p:pic>
          <p:nvPicPr>
            <p:cNvPr id="37" name="Obrázek 36" descr="Soubor:GHS-pictogram-skull.sv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2288" y="1759657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TextovéPole 4"/>
            <p:cNvSpPr txBox="1"/>
            <p:nvPr/>
          </p:nvSpPr>
          <p:spPr>
            <a:xfrm>
              <a:off x="4321224" y="2086522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Obr.18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pic>
        <p:nvPicPr>
          <p:cNvPr id="13314" name="Picture 2" descr="Strukturní vzorec ind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20490"/>
            <a:ext cx="1428750" cy="1314451"/>
          </a:xfrm>
          <a:prstGeom prst="rect">
            <a:avLst/>
          </a:prstGeom>
          <a:solidFill>
            <a:srgbClr val="FFCCFF"/>
          </a:solidFill>
        </p:spPr>
      </p:pic>
      <p:grpSp>
        <p:nvGrpSpPr>
          <p:cNvPr id="4" name="Skupina 3"/>
          <p:cNvGrpSpPr/>
          <p:nvPr/>
        </p:nvGrpSpPr>
        <p:grpSpPr>
          <a:xfrm>
            <a:off x="3851920" y="764704"/>
            <a:ext cx="1133230" cy="607766"/>
            <a:chOff x="4032250" y="1000129"/>
            <a:chExt cx="1133230" cy="607766"/>
          </a:xfrm>
        </p:grpSpPr>
        <p:sp>
          <p:nvSpPr>
            <p:cNvPr id="40" name="TextovéPole 4"/>
            <p:cNvSpPr txBox="1"/>
            <p:nvPr/>
          </p:nvSpPr>
          <p:spPr>
            <a:xfrm>
              <a:off x="4338640" y="1328119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solidFill>
                    <a:prstClr val="black"/>
                  </a:solidFill>
                  <a:latin typeface="Georgia" pitchFamily="18" charset="0"/>
                </a:rPr>
                <a:t>Obr.27</a:t>
              </a:r>
              <a:endParaRPr lang="cs-CZ" sz="1200" b="1" dirty="0">
                <a:solidFill>
                  <a:prstClr val="black"/>
                </a:solidFill>
                <a:latin typeface="Georgia" pitchFamily="18" charset="0"/>
              </a:endParaRPr>
            </a:p>
          </p:txBody>
        </p:sp>
        <p:pic>
          <p:nvPicPr>
            <p:cNvPr id="35" name="Obrázek 34" descr="Soubor:GHS-pictogram-pollu.sv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250" y="1000129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" name="Skupina 15"/>
          <p:cNvGrpSpPr/>
          <p:nvPr/>
        </p:nvGrpSpPr>
        <p:grpSpPr>
          <a:xfrm>
            <a:off x="7524328" y="2244761"/>
            <a:ext cx="1548008" cy="1953027"/>
            <a:chOff x="7524328" y="2553030"/>
            <a:chExt cx="1548008" cy="1953027"/>
          </a:xfrm>
        </p:grpSpPr>
        <p:pic>
          <p:nvPicPr>
            <p:cNvPr id="16396" name="Picture 12" descr="Soubor: Isatis tinctoria habitus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34" b="8193"/>
            <a:stretch/>
          </p:blipFill>
          <p:spPr bwMode="auto">
            <a:xfrm>
              <a:off x="7596336" y="2553030"/>
              <a:ext cx="1468811" cy="1812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TextovéPole 4"/>
            <p:cNvSpPr txBox="1"/>
            <p:nvPr/>
          </p:nvSpPr>
          <p:spPr>
            <a:xfrm>
              <a:off x="7524328" y="3953293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solidFill>
                    <a:schemeClr val="bg1"/>
                  </a:solidFill>
                  <a:latin typeface="Georgia" pitchFamily="18" charset="0"/>
                </a:rPr>
                <a:t>Obr.37</a:t>
              </a:r>
              <a:endParaRPr lang="cs-CZ" sz="1200" b="1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7596336" y="4198280"/>
              <a:ext cx="1476000" cy="307777"/>
            </a:xfrm>
            <a:prstGeom prst="rect">
              <a:avLst/>
            </a:pr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342900" indent="-342900">
                <a:buFont typeface="Wingdings" pitchFamily="2" charset="2"/>
                <a:buChar char="q"/>
                <a:defRPr sz="2400" b="1"/>
              </a:lvl1pPr>
            </a:lstStyle>
            <a:p>
              <a:pPr marL="0" indent="0">
                <a:buNone/>
              </a:pPr>
              <a:r>
                <a:rPr lang="cs-CZ" sz="1400" i="1" dirty="0"/>
                <a:t> </a:t>
              </a:r>
              <a:r>
                <a:rPr lang="cs-CZ" sz="1400" i="1" dirty="0" err="1"/>
                <a:t>Isatis</a:t>
              </a:r>
              <a:r>
                <a:rPr lang="cs-CZ" sz="1400" i="1" dirty="0"/>
                <a:t> </a:t>
              </a:r>
              <a:r>
                <a:rPr lang="cs-CZ" sz="1400" i="1" dirty="0" err="1"/>
                <a:t>tinctoria</a:t>
              </a:r>
              <a:endParaRPr lang="cs-CZ" sz="1400" i="1" dirty="0"/>
            </a:p>
          </p:txBody>
        </p:sp>
      </p:grpSp>
      <p:pic>
        <p:nvPicPr>
          <p:cNvPr id="13316" name="Picture 4" descr="Soubor: Indol-3D-balls-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300192" y="-73845"/>
            <a:ext cx="2927604" cy="235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ovéPole 49"/>
          <p:cNvSpPr txBox="1"/>
          <p:nvPr/>
        </p:nvSpPr>
        <p:spPr>
          <a:xfrm>
            <a:off x="107503" y="3429000"/>
            <a:ext cx="361894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tmavě </a:t>
            </a:r>
            <a:r>
              <a:rPr lang="cs-CZ" dirty="0"/>
              <a:t>modré barvivo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107503" y="3966155"/>
            <a:ext cx="6084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r</a:t>
            </a:r>
            <a:r>
              <a:rPr lang="es-ES" dirty="0" smtClean="0"/>
              <a:t>ostliny </a:t>
            </a:r>
            <a:r>
              <a:rPr lang="es-ES" dirty="0"/>
              <a:t>neobsahují indigo, ale indican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6003179" y="2204864"/>
            <a:ext cx="1505338" cy="1494592"/>
            <a:chOff x="6783144" y="2487258"/>
            <a:chExt cx="1505338" cy="1494592"/>
          </a:xfrm>
        </p:grpSpPr>
        <p:pic>
          <p:nvPicPr>
            <p:cNvPr id="16394" name="Picture 10" descr="Soubor: Indigo cake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5" t="6102" r="7265" b="3893"/>
            <a:stretch/>
          </p:blipFill>
          <p:spPr bwMode="auto">
            <a:xfrm>
              <a:off x="6876256" y="2541850"/>
              <a:ext cx="1412226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TextovéPole 4"/>
            <p:cNvSpPr txBox="1"/>
            <p:nvPr/>
          </p:nvSpPr>
          <p:spPr>
            <a:xfrm>
              <a:off x="6783144" y="2487258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Obr.36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sp>
        <p:nvSpPr>
          <p:cNvPr id="64" name="TextovéPole 63"/>
          <p:cNvSpPr txBox="1"/>
          <p:nvPr/>
        </p:nvSpPr>
        <p:spPr>
          <a:xfrm>
            <a:off x="103240" y="4470211"/>
            <a:ext cx="625755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indican</a:t>
            </a:r>
            <a:r>
              <a:rPr lang="cs-CZ" dirty="0" smtClean="0"/>
              <a:t> se fermentací</a:t>
            </a:r>
            <a:r>
              <a:rPr lang="cs-CZ" dirty="0"/>
              <a:t> </a:t>
            </a:r>
            <a:r>
              <a:rPr lang="cs-CZ" dirty="0" smtClean="0"/>
              <a:t>převede v</a:t>
            </a:r>
            <a:r>
              <a:rPr lang="cs-CZ" dirty="0"/>
              <a:t> </a:t>
            </a:r>
            <a:r>
              <a:rPr lang="cs-CZ" dirty="0" err="1"/>
              <a:t>indoxyl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5" name="TextovéPole 64"/>
          <p:cNvSpPr txBox="1"/>
          <p:nvPr/>
        </p:nvSpPr>
        <p:spPr>
          <a:xfrm>
            <a:off x="122582" y="4974267"/>
            <a:ext cx="747375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oxidací</a:t>
            </a:r>
            <a:r>
              <a:rPr lang="cs-CZ" dirty="0"/>
              <a:t> na vzduchu </a:t>
            </a:r>
            <a:r>
              <a:rPr lang="cs-CZ" dirty="0" smtClean="0"/>
              <a:t>přechází </a:t>
            </a:r>
            <a:r>
              <a:rPr lang="cs-CZ" dirty="0"/>
              <a:t>ze žlutého </a:t>
            </a:r>
            <a:r>
              <a:rPr lang="cs-CZ" dirty="0" err="1" smtClean="0"/>
              <a:t>indoxylu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na </a:t>
            </a:r>
            <a:r>
              <a:rPr lang="cs-CZ" dirty="0"/>
              <a:t>modré indigo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6400" name="Picture 16" descr="Indoxyl Oxidation.sv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"/>
          <a:stretch/>
        </p:blipFill>
        <p:spPr bwMode="auto">
          <a:xfrm>
            <a:off x="5364088" y="5851351"/>
            <a:ext cx="3754296" cy="962025"/>
          </a:xfrm>
          <a:prstGeom prst="rect">
            <a:avLst/>
          </a:prstGeom>
          <a:solidFill>
            <a:srgbClr val="FFCCFF"/>
          </a:solidFill>
        </p:spPr>
      </p:pic>
      <p:grpSp>
        <p:nvGrpSpPr>
          <p:cNvPr id="68" name="Skupina 67"/>
          <p:cNvGrpSpPr/>
          <p:nvPr/>
        </p:nvGrpSpPr>
        <p:grpSpPr>
          <a:xfrm>
            <a:off x="3357744" y="2185119"/>
            <a:ext cx="2641898" cy="1404224"/>
            <a:chOff x="4306366" y="2168792"/>
            <a:chExt cx="2641898" cy="1404224"/>
          </a:xfrm>
        </p:grpSpPr>
        <p:pic>
          <p:nvPicPr>
            <p:cNvPr id="70" name="Picture 4" descr="http://upload.wikimedia.org/wikipedia/commons/thumb/c/c7/Indigo.svg/200px-Indigo.svg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6962" y="2313016"/>
              <a:ext cx="2191302" cy="1260000"/>
            </a:xfrm>
            <a:prstGeom prst="rect">
              <a:avLst/>
            </a:prstGeom>
            <a:solidFill>
              <a:srgbClr val="FFCCFF"/>
            </a:solidFill>
          </p:spPr>
        </p:pic>
        <p:sp>
          <p:nvSpPr>
            <p:cNvPr id="69" name="TextovéPole 68"/>
            <p:cNvSpPr txBox="1"/>
            <p:nvPr/>
          </p:nvSpPr>
          <p:spPr>
            <a:xfrm>
              <a:off x="4306366" y="2168792"/>
              <a:ext cx="1224690" cy="307777"/>
            </a:xfrm>
            <a:prstGeom prst="rect">
              <a:avLst/>
            </a:pr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342900" indent="-342900">
                <a:buFont typeface="Wingdings" pitchFamily="2" charset="2"/>
                <a:buChar char="q"/>
                <a:defRPr sz="2400" b="1"/>
              </a:lvl1pPr>
            </a:lstStyle>
            <a:p>
              <a:pPr marL="0" indent="0">
                <a:buNone/>
              </a:pPr>
              <a:r>
                <a:rPr lang="cs-CZ" sz="1400" i="1" dirty="0" smtClean="0"/>
                <a:t>trans forma</a:t>
              </a:r>
              <a:endParaRPr lang="cs-CZ" sz="1400" i="1" dirty="0"/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2945787" y="5445224"/>
            <a:ext cx="2381250" cy="1362075"/>
            <a:chOff x="2918491" y="5445224"/>
            <a:chExt cx="2381250" cy="1362075"/>
          </a:xfrm>
        </p:grpSpPr>
        <p:pic>
          <p:nvPicPr>
            <p:cNvPr id="16398" name="Picture 14" descr="http://upload.wikimedia.org/wikipedia/commons/thumb/d/d8/Indican.png/250px-Indican.png"/>
            <p:cNvPicPr>
              <a:picLocks noChangeAspect="1" noChangeArrowheads="1"/>
            </p:cNvPicPr>
            <p:nvPr/>
          </p:nvPicPr>
          <p:blipFill>
            <a:blip r:embed="rId12">
              <a:duotone>
                <a:prstClr val="black"/>
                <a:srgbClr val="FFCC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8491" y="5445224"/>
              <a:ext cx="2381250" cy="1362075"/>
            </a:xfrm>
            <a:prstGeom prst="rect">
              <a:avLst/>
            </a:prstGeom>
            <a:solidFill>
              <a:srgbClr val="FFCCFF"/>
            </a:solidFill>
          </p:spPr>
        </p:pic>
        <p:sp>
          <p:nvSpPr>
            <p:cNvPr id="74" name="TextovéPole 73"/>
            <p:cNvSpPr txBox="1"/>
            <p:nvPr/>
          </p:nvSpPr>
          <p:spPr>
            <a:xfrm>
              <a:off x="2934126" y="6494280"/>
              <a:ext cx="917794" cy="307777"/>
            </a:xfrm>
            <a:prstGeom prst="rect">
              <a:avLst/>
            </a:pr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342900" indent="-342900">
                <a:buFont typeface="Wingdings" pitchFamily="2" charset="2"/>
                <a:buChar char="q"/>
                <a:defRPr sz="2400" b="1"/>
              </a:lvl1pPr>
            </a:lstStyle>
            <a:p>
              <a:pPr marL="0" indent="0">
                <a:buNone/>
              </a:pPr>
              <a:r>
                <a:rPr lang="cs-CZ" sz="1400" i="1" dirty="0" err="1" smtClean="0"/>
                <a:t>indican</a:t>
              </a:r>
              <a:endParaRPr lang="cs-CZ" sz="1400" i="1" dirty="0"/>
            </a:p>
          </p:txBody>
        </p:sp>
      </p:grpSp>
      <p:sp>
        <p:nvSpPr>
          <p:cNvPr id="75" name="TextovéPole 74"/>
          <p:cNvSpPr txBox="1"/>
          <p:nvPr/>
        </p:nvSpPr>
        <p:spPr>
          <a:xfrm>
            <a:off x="103240" y="2954561"/>
            <a:ext cx="3618949" cy="3231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500" dirty="0"/>
              <a:t>2,2'-bis(2,3-dihydro-3-oxoindolyliden)</a:t>
            </a:r>
            <a:endParaRPr lang="cs-CZ" sz="1500" dirty="0">
              <a:solidFill>
                <a:prstClr val="black"/>
              </a:solidFill>
            </a:endParaRPr>
          </a:p>
        </p:txBody>
      </p:sp>
      <p:sp>
        <p:nvSpPr>
          <p:cNvPr id="39" name="Šipka doprava se zářezem 38">
            <a:hlinkClick r:id="rId14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158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5" grpId="0" animBg="1"/>
      <p:bldP spid="24" grpId="0" animBg="1"/>
      <p:bldP spid="23" grpId="0" animBg="1"/>
      <p:bldP spid="50" grpId="0" animBg="1"/>
      <p:bldP spid="52" grpId="0" animBg="1"/>
      <p:bldP spid="64" grpId="0" animBg="1"/>
      <p:bldP spid="65" grpId="0" animBg="1"/>
      <p:bldP spid="7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7380312" y="4599296"/>
            <a:ext cx="1718574" cy="2286088"/>
            <a:chOff x="7425426" y="4672682"/>
            <a:chExt cx="1718574" cy="2286088"/>
          </a:xfrm>
        </p:grpSpPr>
        <p:pic>
          <p:nvPicPr>
            <p:cNvPr id="18440" name="Picture 8" descr="File:Targui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55" t="11170" r="20477"/>
            <a:stretch/>
          </p:blipFill>
          <p:spPr bwMode="auto">
            <a:xfrm>
              <a:off x="7425426" y="4672682"/>
              <a:ext cx="1718574" cy="223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ovéPole 4"/>
            <p:cNvSpPr txBox="1"/>
            <p:nvPr/>
          </p:nvSpPr>
          <p:spPr>
            <a:xfrm>
              <a:off x="7427015" y="6678994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Obr.40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4067944" y="5370193"/>
            <a:ext cx="3171785" cy="1487806"/>
            <a:chOff x="6475272" y="5370195"/>
            <a:chExt cx="3171785" cy="1487805"/>
          </a:xfrm>
        </p:grpSpPr>
        <p:pic>
          <p:nvPicPr>
            <p:cNvPr id="18438" name="Picture 6" descr="http://upload.wikimedia.org/wikipedia/commons/thumb/a/a6/IndigoDyedYarn.JPG/220px-IndigoDyedYar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351686" y="4514824"/>
              <a:ext cx="1439999" cy="3150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ovéPole 4"/>
            <p:cNvSpPr txBox="1"/>
            <p:nvPr/>
          </p:nvSpPr>
          <p:spPr>
            <a:xfrm>
              <a:off x="6475272" y="6578224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Obr.39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grpSp>
        <p:nvGrpSpPr>
          <p:cNvPr id="43" name="Skupina 42"/>
          <p:cNvGrpSpPr/>
          <p:nvPr/>
        </p:nvGrpSpPr>
        <p:grpSpPr>
          <a:xfrm>
            <a:off x="1373593" y="5370194"/>
            <a:ext cx="1614231" cy="1440000"/>
            <a:chOff x="7627213" y="4240054"/>
            <a:chExt cx="1614231" cy="1440000"/>
          </a:xfrm>
        </p:grpSpPr>
        <p:pic>
          <p:nvPicPr>
            <p:cNvPr id="44" name="Picture 18" descr="http://upload.wikimedia.org/wikipedia/commons/thumb/f/fe/Indigo_Leukoform.png/170px-Indigo_Leukoform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213" y="4240054"/>
              <a:ext cx="1068995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ovéPole 4"/>
            <p:cNvSpPr txBox="1"/>
            <p:nvPr/>
          </p:nvSpPr>
          <p:spPr>
            <a:xfrm>
              <a:off x="8414604" y="4240054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Obr.38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sp>
        <p:nvSpPr>
          <p:cNvPr id="15" name="TextovéPole 14"/>
          <p:cNvSpPr txBox="1"/>
          <p:nvPr/>
        </p:nvSpPr>
        <p:spPr>
          <a:xfrm>
            <a:off x="537825" y="260648"/>
            <a:ext cx="5258311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Kondenzované pyrolové systémy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68556" y="843203"/>
            <a:ext cx="1614475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Indol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68559" y="1437851"/>
            <a:ext cx="1711153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1-benzazol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2079135" y="1437851"/>
            <a:ext cx="2394921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2,3-benzopyrol</a:t>
            </a:r>
            <a:endParaRPr lang="cs-CZ" sz="2400" b="1" dirty="0"/>
          </a:p>
        </p:txBody>
      </p:sp>
      <p:grpSp>
        <p:nvGrpSpPr>
          <p:cNvPr id="3" name="Skupina 2"/>
          <p:cNvGrpSpPr/>
          <p:nvPr/>
        </p:nvGrpSpPr>
        <p:grpSpPr>
          <a:xfrm>
            <a:off x="3006721" y="764704"/>
            <a:ext cx="1133151" cy="607766"/>
            <a:chOff x="3006721" y="1000129"/>
            <a:chExt cx="1133151" cy="607766"/>
          </a:xfrm>
        </p:grpSpPr>
        <p:pic>
          <p:nvPicPr>
            <p:cNvPr id="29" name="Obrázek 28" descr="Soubor:GHS-pictogram-acid.sv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6721" y="1000129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TextovéPole 4"/>
            <p:cNvSpPr txBox="1"/>
            <p:nvPr/>
          </p:nvSpPr>
          <p:spPr>
            <a:xfrm>
              <a:off x="3313032" y="1328119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solidFill>
                    <a:prstClr val="black"/>
                  </a:solidFill>
                  <a:latin typeface="Georgia" pitchFamily="18" charset="0"/>
                </a:rPr>
                <a:t>Obr.22</a:t>
              </a:r>
              <a:endParaRPr lang="cs-CZ" sz="1200" b="1" dirty="0">
                <a:solidFill>
                  <a:prstClr val="black"/>
                </a:solidFill>
                <a:latin typeface="Georgia" pitchFamily="18" charset="0"/>
              </a:endParaRPr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2123728" y="765829"/>
            <a:ext cx="1165776" cy="606641"/>
            <a:chOff x="3982288" y="1759657"/>
            <a:chExt cx="1165776" cy="606641"/>
          </a:xfrm>
        </p:grpSpPr>
        <p:pic>
          <p:nvPicPr>
            <p:cNvPr id="37" name="Obrázek 36" descr="Soubor:GHS-pictogram-skull.sv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2288" y="1759657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TextovéPole 4"/>
            <p:cNvSpPr txBox="1"/>
            <p:nvPr/>
          </p:nvSpPr>
          <p:spPr>
            <a:xfrm>
              <a:off x="4321224" y="2086522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Obr.18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pic>
        <p:nvPicPr>
          <p:cNvPr id="13314" name="Picture 2" descr="Strukturní vzorec indo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64704"/>
            <a:ext cx="1428750" cy="1314451"/>
          </a:xfrm>
          <a:prstGeom prst="rect">
            <a:avLst/>
          </a:prstGeom>
          <a:solidFill>
            <a:srgbClr val="FFCCFF"/>
          </a:solidFill>
        </p:spPr>
      </p:pic>
      <p:grpSp>
        <p:nvGrpSpPr>
          <p:cNvPr id="4" name="Skupina 3"/>
          <p:cNvGrpSpPr/>
          <p:nvPr/>
        </p:nvGrpSpPr>
        <p:grpSpPr>
          <a:xfrm>
            <a:off x="3851920" y="764704"/>
            <a:ext cx="1133230" cy="607766"/>
            <a:chOff x="4032250" y="1000129"/>
            <a:chExt cx="1133230" cy="607766"/>
          </a:xfrm>
        </p:grpSpPr>
        <p:sp>
          <p:nvSpPr>
            <p:cNvPr id="40" name="TextovéPole 4"/>
            <p:cNvSpPr txBox="1"/>
            <p:nvPr/>
          </p:nvSpPr>
          <p:spPr>
            <a:xfrm>
              <a:off x="4338640" y="1328119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solidFill>
                    <a:prstClr val="black"/>
                  </a:solidFill>
                  <a:latin typeface="Georgia" pitchFamily="18" charset="0"/>
                </a:rPr>
                <a:t>Obr.27</a:t>
              </a:r>
              <a:endParaRPr lang="cs-CZ" sz="1200" b="1" dirty="0">
                <a:solidFill>
                  <a:prstClr val="black"/>
                </a:solidFill>
                <a:latin typeface="Georgia" pitchFamily="18" charset="0"/>
              </a:endParaRPr>
            </a:p>
          </p:txBody>
        </p:sp>
        <p:pic>
          <p:nvPicPr>
            <p:cNvPr id="35" name="Obrázek 34" descr="Soubor:GHS-pictogram-pollu.sv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250" y="1000129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316" name="Picture 4" descr="Soubor: Indol-3D-balls-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728060" y="116632"/>
            <a:ext cx="2499736" cy="200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ovéPole 49"/>
          <p:cNvSpPr txBox="1"/>
          <p:nvPr/>
        </p:nvSpPr>
        <p:spPr>
          <a:xfrm>
            <a:off x="107503" y="3056759"/>
            <a:ext cx="446422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téměř </a:t>
            </a:r>
            <a:r>
              <a:rPr lang="cs-CZ" dirty="0" smtClean="0"/>
              <a:t>nerozpustné </a:t>
            </a:r>
            <a:r>
              <a:rPr lang="cs-CZ" dirty="0"/>
              <a:t>ve vodě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107502" y="3565171"/>
            <a:ext cx="640871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nutno převést na </a:t>
            </a:r>
            <a:r>
              <a:rPr lang="cs-CZ" dirty="0" err="1" smtClean="0"/>
              <a:t>Leuco</a:t>
            </a:r>
            <a:r>
              <a:rPr lang="cs-CZ" dirty="0" smtClean="0"/>
              <a:t>-indigo (</a:t>
            </a:r>
            <a:r>
              <a:rPr lang="cs-CZ" dirty="0" err="1"/>
              <a:t>indoběl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 smtClean="0"/>
              <a:t>- dobře rozpustné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5" name="TextovéPole 64"/>
          <p:cNvSpPr txBox="1"/>
          <p:nvPr/>
        </p:nvSpPr>
        <p:spPr>
          <a:xfrm>
            <a:off x="122582" y="4450760"/>
            <a:ext cx="718572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rychle </a:t>
            </a:r>
            <a:r>
              <a:rPr lang="cs-CZ" dirty="0" smtClean="0"/>
              <a:t>se na vzduchu slučuje </a:t>
            </a:r>
            <a:r>
              <a:rPr lang="cs-CZ" dirty="0"/>
              <a:t>s </a:t>
            </a:r>
            <a:r>
              <a:rPr lang="cs-CZ" dirty="0" smtClean="0"/>
              <a:t>kyslíkem </a:t>
            </a:r>
            <a:r>
              <a:rPr lang="cs-CZ" dirty="0"/>
              <a:t>a </a:t>
            </a:r>
            <a:r>
              <a:rPr lang="cs-CZ" dirty="0" smtClean="0"/>
              <a:t>vrací </a:t>
            </a:r>
            <a:br>
              <a:rPr lang="cs-CZ" dirty="0" smtClean="0"/>
            </a:br>
            <a:r>
              <a:rPr lang="cs-CZ" dirty="0" smtClean="0"/>
              <a:t>se na </a:t>
            </a:r>
            <a:r>
              <a:rPr lang="cs-CZ" dirty="0"/>
              <a:t>nerozpustné, intenzivně barevné indigo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8434" name="Picture 2" descr="http://upload.wikimedia.org/wikipedia/commons/thumb/1/10/Leucoindigo_structure.png/220px-Leucoindigo_structur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52" y="3230392"/>
            <a:ext cx="2474352" cy="1304660"/>
          </a:xfrm>
          <a:prstGeom prst="rect">
            <a:avLst/>
          </a:prstGeom>
          <a:solidFill>
            <a:srgbClr val="FFCCFF"/>
          </a:solidFill>
        </p:spPr>
      </p:pic>
      <p:grpSp>
        <p:nvGrpSpPr>
          <p:cNvPr id="2" name="Skupina 1"/>
          <p:cNvGrpSpPr/>
          <p:nvPr/>
        </p:nvGrpSpPr>
        <p:grpSpPr>
          <a:xfrm>
            <a:off x="4791160" y="2101792"/>
            <a:ext cx="2733168" cy="1260000"/>
            <a:chOff x="4215096" y="2313016"/>
            <a:chExt cx="2733168" cy="1260000"/>
          </a:xfrm>
        </p:grpSpPr>
        <p:pic>
          <p:nvPicPr>
            <p:cNvPr id="18436" name="Picture 4" descr="http://upload.wikimedia.org/wikipedia/commons/thumb/c/c7/Indigo.svg/200px-Indigo.svg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6962" y="2313016"/>
              <a:ext cx="2191302" cy="1260000"/>
            </a:xfrm>
            <a:prstGeom prst="rect">
              <a:avLst/>
            </a:prstGeom>
            <a:solidFill>
              <a:srgbClr val="FFCCFF"/>
            </a:solidFill>
          </p:spPr>
        </p:pic>
        <p:sp>
          <p:nvSpPr>
            <p:cNvPr id="56" name="TextovéPole 55"/>
            <p:cNvSpPr txBox="1"/>
            <p:nvPr/>
          </p:nvSpPr>
          <p:spPr>
            <a:xfrm>
              <a:off x="4215096" y="2325145"/>
              <a:ext cx="1224690" cy="307777"/>
            </a:xfrm>
            <a:prstGeom prst="rect">
              <a:avLst/>
            </a:pr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342900" indent="-342900">
                <a:buFont typeface="Wingdings" pitchFamily="2" charset="2"/>
                <a:buChar char="q"/>
                <a:defRPr sz="2400" b="1"/>
              </a:lvl1pPr>
            </a:lstStyle>
            <a:p>
              <a:pPr marL="0" indent="0">
                <a:buNone/>
              </a:pPr>
              <a:r>
                <a:rPr lang="cs-CZ" sz="1400" i="1" dirty="0" smtClean="0"/>
                <a:t>trans forma</a:t>
              </a:r>
              <a:endParaRPr lang="cs-CZ" sz="1400" i="1" dirty="0"/>
            </a:p>
          </p:txBody>
        </p:sp>
      </p:grpSp>
      <p:sp>
        <p:nvSpPr>
          <p:cNvPr id="23" name="TextovéPole 22"/>
          <p:cNvSpPr txBox="1"/>
          <p:nvPr/>
        </p:nvSpPr>
        <p:spPr>
          <a:xfrm>
            <a:off x="331726" y="2079155"/>
            <a:ext cx="158481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Indigo 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323528" y="2614752"/>
            <a:ext cx="3618949" cy="3231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500" dirty="0"/>
              <a:t>2,2'-bis(2,3-dihydro-3-oxoindolyliden)</a:t>
            </a:r>
            <a:endParaRPr lang="cs-CZ" sz="1500" dirty="0">
              <a:solidFill>
                <a:prstClr val="black"/>
              </a:solidFill>
            </a:endParaRPr>
          </a:p>
        </p:txBody>
      </p:sp>
      <p:sp>
        <p:nvSpPr>
          <p:cNvPr id="39" name="Šipka doprava se zářezem 38">
            <a:hlinkClick r:id="rId1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96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5" grpId="0" animBg="1"/>
      <p:bldP spid="24" grpId="0" animBg="1"/>
      <p:bldP spid="50" grpId="0" animBg="1"/>
      <p:bldP spid="52" grpId="0" animBg="1"/>
      <p:bldP spid="65" grpId="0" animBg="1"/>
      <p:bldP spid="23" grpId="0" animBg="1"/>
      <p:bldP spid="4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7825" y="260648"/>
            <a:ext cx="5258311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Kondenzované pyrolové systémy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68556" y="843203"/>
            <a:ext cx="1614475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/>
              <a:t>Porfin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68559" y="1437851"/>
            <a:ext cx="3583362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/>
              <a:t>21,22-dihydroporphyrin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107504" y="2545503"/>
            <a:ext cx="388843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tmavě červené krystaly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467543" y="3111351"/>
            <a:ext cx="511256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 err="1" smtClean="0"/>
              <a:t>porfyrios</a:t>
            </a:r>
            <a:r>
              <a:rPr lang="cs-CZ" dirty="0" smtClean="0"/>
              <a:t> </a:t>
            </a:r>
            <a:r>
              <a:rPr lang="cs-CZ" b="0" dirty="0" smtClean="0"/>
              <a:t>=</a:t>
            </a:r>
            <a:r>
              <a:rPr lang="cs-CZ" b="0" dirty="0"/>
              <a:t> </a:t>
            </a:r>
            <a:r>
              <a:rPr lang="cs-CZ" dirty="0" smtClean="0"/>
              <a:t>nachový, purpurový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107502" y="3717032"/>
            <a:ext cx="792088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 heterocyklická </a:t>
            </a:r>
            <a:r>
              <a:rPr lang="cs-CZ" dirty="0" smtClean="0"/>
              <a:t>(4</a:t>
            </a:r>
            <a:r>
              <a:rPr lang="cs-CZ" dirty="0"/>
              <a:t> </a:t>
            </a:r>
            <a:r>
              <a:rPr lang="cs-CZ" dirty="0" smtClean="0"/>
              <a:t>atomy dusíku)</a:t>
            </a:r>
            <a:r>
              <a:rPr lang="cs-CZ" dirty="0"/>
              <a:t> </a:t>
            </a:r>
            <a:r>
              <a:rPr lang="cs-CZ" dirty="0" smtClean="0"/>
              <a:t>sloučenina skládající </a:t>
            </a:r>
            <a:r>
              <a:rPr lang="cs-CZ" dirty="0"/>
              <a:t>se ze čtyř pyrrolových </a:t>
            </a:r>
            <a:r>
              <a:rPr lang="cs-CZ" dirty="0" smtClean="0"/>
              <a:t>kruhů (</a:t>
            </a:r>
            <a:r>
              <a:rPr lang="cs-CZ" dirty="0" err="1" smtClean="0"/>
              <a:t>tetrapyrrol</a:t>
            </a:r>
            <a:r>
              <a:rPr lang="cs-CZ" dirty="0" smtClean="0"/>
              <a:t>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5" name="TextovéPole 64"/>
          <p:cNvSpPr txBox="1"/>
          <p:nvPr/>
        </p:nvSpPr>
        <p:spPr>
          <a:xfrm>
            <a:off x="122582" y="4692045"/>
            <a:ext cx="6609658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aromatická (</a:t>
            </a:r>
            <a:r>
              <a:rPr lang="cs-CZ" dirty="0" smtClean="0"/>
              <a:t>splňuje</a:t>
            </a:r>
            <a:r>
              <a:rPr lang="cs-CZ" dirty="0"/>
              <a:t> </a:t>
            </a:r>
            <a:r>
              <a:rPr lang="cs-CZ" dirty="0" err="1"/>
              <a:t>Hückelovo</a:t>
            </a:r>
            <a:r>
              <a:rPr lang="cs-CZ" dirty="0"/>
              <a:t> </a:t>
            </a:r>
            <a:r>
              <a:rPr lang="cs-CZ" dirty="0" smtClean="0"/>
              <a:t>pravidlo: </a:t>
            </a:r>
            <a:r>
              <a:rPr lang="cs-CZ" dirty="0"/>
              <a:t>4n + 2 </a:t>
            </a:r>
            <a:r>
              <a:rPr lang="el-GR" dirty="0"/>
              <a:t>π-</a:t>
            </a:r>
            <a:r>
              <a:rPr lang="cs-CZ" dirty="0"/>
              <a:t>elektronů)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9458" name="Picture 2" descr="http://upload.wikimedia.org/wikipedia/commons/thumb/5/5c/Porphyrin.svg/200px-Porphyri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997" y="420810"/>
            <a:ext cx="2778275" cy="2792166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32" name="TextovéPole 31"/>
          <p:cNvSpPr txBox="1"/>
          <p:nvPr/>
        </p:nvSpPr>
        <p:spPr>
          <a:xfrm>
            <a:off x="282906" y="1957776"/>
            <a:ext cx="234487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/>
              <a:t>21H,23H-Porfin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3174913" y="843202"/>
            <a:ext cx="139708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/>
              <a:t>C</a:t>
            </a:r>
            <a:r>
              <a:rPr lang="cs-CZ" baseline="-25000" dirty="0"/>
              <a:t>20</a:t>
            </a:r>
            <a:r>
              <a:rPr lang="cs-CZ" dirty="0"/>
              <a:t>H</a:t>
            </a:r>
            <a:r>
              <a:rPr lang="cs-CZ" baseline="-25000" dirty="0"/>
              <a:t>14</a:t>
            </a:r>
            <a:r>
              <a:rPr lang="cs-CZ" dirty="0"/>
              <a:t>N</a:t>
            </a:r>
            <a:r>
              <a:rPr lang="cs-CZ" baseline="-25000" dirty="0"/>
              <a:t>4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122582" y="5641797"/>
            <a:ext cx="660965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deriváty </a:t>
            </a:r>
            <a:r>
              <a:rPr lang="cs-CZ" dirty="0" err="1" smtClean="0"/>
              <a:t>metaloporfyriny</a:t>
            </a:r>
            <a:r>
              <a:rPr lang="cs-CZ" dirty="0" smtClean="0"/>
              <a:t> (+kov) - cyklické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107502" y="6237312"/>
            <a:ext cx="480945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deriváty </a:t>
            </a:r>
            <a:r>
              <a:rPr lang="cs-CZ" dirty="0" err="1" smtClean="0"/>
              <a:t>porfyrany</a:t>
            </a:r>
            <a:r>
              <a:rPr lang="cs-CZ" dirty="0" smtClean="0"/>
              <a:t> - acyklické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Šipka doprava se zářezem 13">
            <a:hlinkClick r:id="rId3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0038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5" grpId="0" animBg="1"/>
      <p:bldP spid="23" grpId="0" animBg="1"/>
      <p:bldP spid="50" grpId="0" animBg="1"/>
      <p:bldP spid="52" grpId="0" animBg="1"/>
      <p:bldP spid="65" grpId="0" animBg="1"/>
      <p:bldP spid="32" grpId="0" animBg="1"/>
      <p:bldP spid="33" grpId="0" animBg="1"/>
      <p:bldP spid="34" grpId="0" animBg="1"/>
      <p:bldP spid="3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7825" y="260648"/>
            <a:ext cx="5258311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Kondenzované pyrolové systémy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68556" y="843203"/>
            <a:ext cx="1614475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/>
              <a:t>Porfin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68559" y="1437851"/>
            <a:ext cx="3583362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/>
              <a:t>21,22-dihydroporphyrin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107504" y="2545503"/>
            <a:ext cx="8352928" cy="1569660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Pokud se na dusíkaté atomy uprostřed kruhu </a:t>
            </a:r>
            <a:r>
              <a:rPr lang="cs-CZ" dirty="0" err="1"/>
              <a:t>porfinu</a:t>
            </a:r>
            <a:r>
              <a:rPr lang="cs-CZ" dirty="0"/>
              <a:t> naváže kovový kation vázaný kovalentní i koordinační vazbou, vzniká specifický druh cyklického barviva závislého na druhu navázaného kationtu.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9458" name="Picture 2" descr="http://upload.wikimedia.org/wikipedia/commons/thumb/5/5c/Porphyrin.svg/200px-Porphyri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624"/>
            <a:ext cx="2467088" cy="2479423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32" name="TextovéPole 31"/>
          <p:cNvSpPr txBox="1"/>
          <p:nvPr/>
        </p:nvSpPr>
        <p:spPr>
          <a:xfrm>
            <a:off x="282906" y="1957776"/>
            <a:ext cx="234487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/>
              <a:t>21H,23H-Porfin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3174913" y="843202"/>
            <a:ext cx="139708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/>
              <a:t>C</a:t>
            </a:r>
            <a:r>
              <a:rPr lang="cs-CZ" baseline="-25000" dirty="0"/>
              <a:t>20</a:t>
            </a:r>
            <a:r>
              <a:rPr lang="cs-CZ" dirty="0"/>
              <a:t>H</a:t>
            </a:r>
            <a:r>
              <a:rPr lang="cs-CZ" baseline="-25000" dirty="0"/>
              <a:t>14</a:t>
            </a:r>
            <a:r>
              <a:rPr lang="cs-CZ" dirty="0"/>
              <a:t>N</a:t>
            </a:r>
            <a:r>
              <a:rPr lang="cs-CZ" baseline="-25000" dirty="0"/>
              <a:t>4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22582" y="4221088"/>
            <a:ext cx="524150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Acyklická </a:t>
            </a:r>
            <a:r>
              <a:rPr lang="cs-CZ" dirty="0" err="1"/>
              <a:t>tetrapyrrolová</a:t>
            </a:r>
            <a:r>
              <a:rPr lang="cs-CZ" dirty="0"/>
              <a:t> barviva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67544" y="4759110"/>
            <a:ext cx="784887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Vznikají rozpadem </a:t>
            </a:r>
            <a:r>
              <a:rPr lang="cs-CZ" dirty="0" err="1"/>
              <a:t>porfinového</a:t>
            </a:r>
            <a:r>
              <a:rPr lang="cs-CZ" dirty="0"/>
              <a:t> jádra a přechodem na lineární </a:t>
            </a:r>
            <a:r>
              <a:rPr lang="cs-CZ" dirty="0" err="1"/>
              <a:t>tetrapyrrol</a:t>
            </a:r>
            <a:r>
              <a:rPr lang="cs-CZ" dirty="0"/>
              <a:t>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67544" y="5667918"/>
            <a:ext cx="8227728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zbytek otevřeného </a:t>
            </a:r>
            <a:r>
              <a:rPr lang="cs-CZ" dirty="0" err="1"/>
              <a:t>porfinového</a:t>
            </a:r>
            <a:r>
              <a:rPr lang="cs-CZ" dirty="0"/>
              <a:t> jádra </a:t>
            </a:r>
            <a:r>
              <a:rPr lang="cs-CZ" dirty="0" smtClean="0"/>
              <a:t>žlučové</a:t>
            </a:r>
            <a:r>
              <a:rPr lang="cs-CZ" dirty="0"/>
              <a:t> barvivo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bilirubin</a:t>
            </a:r>
            <a:r>
              <a:rPr lang="cs-CZ" dirty="0" smtClean="0"/>
              <a:t> (po rozpadu </a:t>
            </a:r>
            <a:r>
              <a:rPr lang="cs-CZ" dirty="0"/>
              <a:t>molekul hemoglobinu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odumřelých červených </a:t>
            </a:r>
            <a:r>
              <a:rPr lang="cs-CZ" dirty="0"/>
              <a:t>krvinkách</a:t>
            </a:r>
          </a:p>
        </p:txBody>
      </p:sp>
      <p:sp>
        <p:nvSpPr>
          <p:cNvPr id="13" name="Šipka doprava se zářezem 12">
            <a:hlinkClick r:id="rId3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126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5" grpId="0" animBg="1"/>
      <p:bldP spid="23" grpId="0" animBg="1"/>
      <p:bldP spid="32" grpId="0" animBg="1"/>
      <p:bldP spid="33" grpId="0" animBg="1"/>
      <p:bldP spid="14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aoblený obdélník 18"/>
          <p:cNvSpPr/>
          <p:nvPr/>
        </p:nvSpPr>
        <p:spPr>
          <a:xfrm>
            <a:off x="539552" y="397370"/>
            <a:ext cx="8064896" cy="6063260"/>
          </a:xfrm>
          <a:prstGeom prst="roundRect">
            <a:avLst>
              <a:gd name="adj" fmla="val 585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0" name="TextovéPole 19">
            <a:hlinkClick r:id="rId5" action="ppaction://hlinksldjump"/>
          </p:cNvPr>
          <p:cNvSpPr txBox="1"/>
          <p:nvPr/>
        </p:nvSpPr>
        <p:spPr>
          <a:xfrm>
            <a:off x="828462" y="1340768"/>
            <a:ext cx="7631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PYRIDIN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2" name="TextovéPole 21">
            <a:hlinkClick r:id="rId6" action="ppaction://hlinksldjump"/>
          </p:cNvPr>
          <p:cNvSpPr txBox="1"/>
          <p:nvPr/>
        </p:nvSpPr>
        <p:spPr>
          <a:xfrm>
            <a:off x="828465" y="1853530"/>
            <a:ext cx="60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PIPERIDIN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3" name="TextovéPole 22">
            <a:hlinkClick r:id="rId7" action="ppaction://hlinksldjump"/>
          </p:cNvPr>
          <p:cNvSpPr txBox="1"/>
          <p:nvPr/>
        </p:nvSpPr>
        <p:spPr>
          <a:xfrm>
            <a:off x="828463" y="2387203"/>
            <a:ext cx="56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PYRAN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4" name="TextovéPole 23">
            <a:hlinkClick r:id="rId8" action="ppaction://hlinksldjump"/>
          </p:cNvPr>
          <p:cNvSpPr txBox="1"/>
          <p:nvPr/>
        </p:nvSpPr>
        <p:spPr>
          <a:xfrm>
            <a:off x="828464" y="2920875"/>
            <a:ext cx="7631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INDOL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5" name="TextovéPole 24">
            <a:hlinkClick r:id="rId9" action="ppaction://hlinksldjump"/>
          </p:cNvPr>
          <p:cNvSpPr txBox="1"/>
          <p:nvPr/>
        </p:nvSpPr>
        <p:spPr>
          <a:xfrm>
            <a:off x="828462" y="3454549"/>
            <a:ext cx="331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PORFIN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6" name="TextovéPole 25">
            <a:hlinkClick r:id="rId10" action="ppaction://hlinksldjump"/>
          </p:cNvPr>
          <p:cNvSpPr txBox="1"/>
          <p:nvPr/>
        </p:nvSpPr>
        <p:spPr>
          <a:xfrm>
            <a:off x="828465" y="3988222"/>
            <a:ext cx="320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CHINOLIN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7" name="TextovéPole 26">
            <a:hlinkClick r:id="rId11" action="ppaction://hlinksldjump"/>
          </p:cNvPr>
          <p:cNvSpPr txBox="1"/>
          <p:nvPr/>
        </p:nvSpPr>
        <p:spPr>
          <a:xfrm>
            <a:off x="828463" y="4521895"/>
            <a:ext cx="74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8-HYDROXYCHINOLIN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8" name="TextovéPole 27">
            <a:hlinkClick r:id="rId12" action="ppaction://hlinksldjump"/>
          </p:cNvPr>
          <p:cNvSpPr txBox="1"/>
          <p:nvPr/>
        </p:nvSpPr>
        <p:spPr>
          <a:xfrm>
            <a:off x="828463" y="5055567"/>
            <a:ext cx="421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XANTIN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0" name="TextovéPole 29">
            <a:hlinkClick r:id="rId13" action="ppaction://hlinksldjump"/>
          </p:cNvPr>
          <p:cNvSpPr txBox="1"/>
          <p:nvPr/>
        </p:nvSpPr>
        <p:spPr>
          <a:xfrm>
            <a:off x="826656" y="836712"/>
            <a:ext cx="6193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THIAZOL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2" name="TextovéPole 11">
            <a:hlinkClick r:id="rId14" action="ppaction://hlinksldjump"/>
          </p:cNvPr>
          <p:cNvSpPr txBox="1"/>
          <p:nvPr/>
        </p:nvSpPr>
        <p:spPr>
          <a:xfrm>
            <a:off x="826656" y="5601594"/>
            <a:ext cx="421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KYSELINA MOČOVÁ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7844558" y="5878593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b="1" dirty="0" smtClean="0">
                <a:solidFill>
                  <a:srgbClr val="FF0000"/>
                </a:solidFill>
              </a:rPr>
              <a:t>2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227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12" grpId="0"/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7825" y="260648"/>
            <a:ext cx="5258311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Kondenzované pyrolové systémy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68556" y="843203"/>
            <a:ext cx="1614475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/>
              <a:t>Porfin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68559" y="1437851"/>
            <a:ext cx="3583362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/>
              <a:t>21,22-dihydroporphyrin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65" name="TextovéPole 64"/>
          <p:cNvSpPr txBox="1"/>
          <p:nvPr/>
        </p:nvSpPr>
        <p:spPr>
          <a:xfrm>
            <a:off x="122582" y="3253040"/>
            <a:ext cx="8337850" cy="3416320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Fe</a:t>
            </a:r>
            <a:r>
              <a:rPr lang="cs-CZ" baseline="30000" dirty="0" smtClean="0"/>
              <a:t>+2</a:t>
            </a:r>
            <a:r>
              <a:rPr lang="cs-CZ" dirty="0" smtClean="0"/>
              <a:t> - </a:t>
            </a:r>
            <a:r>
              <a:rPr lang="cs-CZ" dirty="0"/>
              <a:t>červená barviva </a:t>
            </a:r>
            <a:r>
              <a:rPr lang="cs-CZ" dirty="0">
                <a:solidFill>
                  <a:srgbClr val="FF0000"/>
                </a:solidFill>
              </a:rPr>
              <a:t>hemoglobiny</a:t>
            </a:r>
            <a:r>
              <a:rPr lang="cs-CZ" dirty="0"/>
              <a:t>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</a:t>
            </a:r>
            <a:r>
              <a:rPr lang="cs-CZ" dirty="0"/>
              <a:t> </a:t>
            </a:r>
            <a:r>
              <a:rPr lang="cs-CZ" dirty="0" smtClean="0">
                <a:solidFill>
                  <a:srgbClr val="FF0000"/>
                </a:solidFill>
              </a:rPr>
              <a:t>myoglobiny</a:t>
            </a:r>
            <a:r>
              <a:rPr lang="cs-CZ" dirty="0"/>
              <a:t> (zajišťují transport kyslíku v těle, krevní barviva), cytochromy (účastní se transportu elektronů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/>
              <a:t>dýchacím </a:t>
            </a:r>
            <a:r>
              <a:rPr lang="cs-CZ" dirty="0" err="1"/>
              <a:t>řetezci</a:t>
            </a:r>
            <a:r>
              <a:rPr lang="cs-CZ" dirty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Cu</a:t>
            </a:r>
            <a:r>
              <a:rPr lang="cs-CZ" baseline="30000" dirty="0" smtClean="0"/>
              <a:t>+1</a:t>
            </a:r>
            <a:r>
              <a:rPr lang="cs-CZ" dirty="0" smtClean="0"/>
              <a:t> - </a:t>
            </a:r>
            <a:r>
              <a:rPr lang="cs-CZ" dirty="0"/>
              <a:t>modré barvivo </a:t>
            </a:r>
            <a:r>
              <a:rPr lang="cs-CZ" dirty="0">
                <a:solidFill>
                  <a:srgbClr val="FF0000"/>
                </a:solidFill>
              </a:rPr>
              <a:t>hemocyanin</a:t>
            </a:r>
            <a:r>
              <a:rPr lang="cs-CZ" dirty="0"/>
              <a:t> (krevní barvivo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měkkýšů</a:t>
            </a:r>
            <a:r>
              <a:rPr lang="cs-CZ" dirty="0"/>
              <a:t>, transportuje kyslík)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Mg</a:t>
            </a:r>
            <a:r>
              <a:rPr lang="cs-CZ" baseline="30000" dirty="0"/>
              <a:t>+2</a:t>
            </a:r>
            <a:r>
              <a:rPr lang="cs-CZ" dirty="0" smtClean="0"/>
              <a:t> - </a:t>
            </a:r>
            <a:r>
              <a:rPr lang="cs-CZ" dirty="0"/>
              <a:t>zelené barvivo </a:t>
            </a:r>
            <a:r>
              <a:rPr lang="cs-CZ" dirty="0">
                <a:solidFill>
                  <a:srgbClr val="FF0000"/>
                </a:solidFill>
              </a:rPr>
              <a:t>chlorofyl</a:t>
            </a:r>
            <a:r>
              <a:rPr lang="cs-CZ" dirty="0"/>
              <a:t> (zajišťuje průběh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fotosyntézy</a:t>
            </a:r>
            <a:r>
              <a:rPr lang="cs-CZ" dirty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Co</a:t>
            </a:r>
            <a:r>
              <a:rPr lang="cs-CZ" baseline="30000" dirty="0"/>
              <a:t>+2</a:t>
            </a:r>
            <a:r>
              <a:rPr lang="cs-CZ" dirty="0" smtClean="0"/>
              <a:t> - </a:t>
            </a:r>
            <a:r>
              <a:rPr lang="cs-CZ" dirty="0"/>
              <a:t>růžový </a:t>
            </a:r>
            <a:r>
              <a:rPr lang="cs-CZ" dirty="0">
                <a:solidFill>
                  <a:srgbClr val="FF0000"/>
                </a:solidFill>
              </a:rPr>
              <a:t>kobalamin</a:t>
            </a:r>
            <a:r>
              <a:rPr lang="cs-CZ" dirty="0"/>
              <a:t>, jinak zvaný jako vitamin B</a:t>
            </a:r>
            <a:r>
              <a:rPr lang="cs-CZ" baseline="-25000" dirty="0"/>
              <a:t>12</a:t>
            </a:r>
            <a:endParaRPr lang="cs-CZ" dirty="0"/>
          </a:p>
        </p:txBody>
      </p:sp>
      <p:pic>
        <p:nvPicPr>
          <p:cNvPr id="19458" name="Picture 2" descr="http://upload.wikimedia.org/wikipedia/commons/thumb/5/5c/Porphyrin.svg/200px-Porphyri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624"/>
            <a:ext cx="2467088" cy="2479423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32" name="TextovéPole 31"/>
          <p:cNvSpPr txBox="1"/>
          <p:nvPr/>
        </p:nvSpPr>
        <p:spPr>
          <a:xfrm>
            <a:off x="282906" y="1957776"/>
            <a:ext cx="234487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/>
              <a:t>21H,23H-Porfin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3174913" y="843202"/>
            <a:ext cx="139708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/>
              <a:t>C</a:t>
            </a:r>
            <a:r>
              <a:rPr lang="cs-CZ" baseline="-25000" dirty="0"/>
              <a:t>20</a:t>
            </a:r>
            <a:r>
              <a:rPr lang="cs-CZ" dirty="0"/>
              <a:t>H</a:t>
            </a:r>
            <a:r>
              <a:rPr lang="cs-CZ" baseline="-25000" dirty="0"/>
              <a:t>14</a:t>
            </a:r>
            <a:r>
              <a:rPr lang="cs-CZ" dirty="0"/>
              <a:t>N</a:t>
            </a:r>
            <a:r>
              <a:rPr lang="cs-CZ" baseline="-25000" dirty="0"/>
              <a:t>4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22582" y="2607295"/>
            <a:ext cx="509749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Cyklická </a:t>
            </a:r>
            <a:r>
              <a:rPr lang="cs-CZ" dirty="0" err="1"/>
              <a:t>tetrapyrrolová</a:t>
            </a:r>
            <a:r>
              <a:rPr lang="cs-CZ" dirty="0"/>
              <a:t> barviva</a:t>
            </a:r>
          </a:p>
        </p:txBody>
      </p:sp>
      <p:sp>
        <p:nvSpPr>
          <p:cNvPr id="10" name="Šipka doprava se zářezem 9">
            <a:hlinkClick r:id="rId3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612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4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5" grpId="0" animBg="1"/>
      <p:bldP spid="65" grpId="0" animBg="1"/>
      <p:bldP spid="32" grpId="0" animBg="1"/>
      <p:bldP spid="33" grpId="0" animBg="1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7825" y="260648"/>
            <a:ext cx="5258311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Kondenzované pyridinové systémy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68556" y="843203"/>
            <a:ext cx="1614475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Chinolin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68559" y="1437851"/>
            <a:ext cx="1783161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1-benzazin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282906" y="1957776"/>
            <a:ext cx="212885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/>
              <a:t>1-azanaftalen</a:t>
            </a:r>
            <a:endParaRPr lang="cs-CZ" sz="2400" b="1" dirty="0">
              <a:solidFill>
                <a:prstClr val="black"/>
              </a:solidFill>
            </a:endParaRPr>
          </a:p>
        </p:txBody>
      </p:sp>
      <p:pic>
        <p:nvPicPr>
          <p:cNvPr id="20482" name="Picture 2" descr="Soubor: chinolin-3D-balls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078"/>
            <a:ext cx="3419872" cy="269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Struktura chino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35151"/>
            <a:ext cx="1323975" cy="857251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rgbClr val="FFCC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7" t="10779" r="10730" b="8242"/>
          <a:stretch/>
        </p:blipFill>
        <p:spPr bwMode="auto">
          <a:xfrm>
            <a:off x="4427984" y="913777"/>
            <a:ext cx="1080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Skupina 15"/>
          <p:cNvGrpSpPr/>
          <p:nvPr/>
        </p:nvGrpSpPr>
        <p:grpSpPr>
          <a:xfrm>
            <a:off x="2555776" y="1920134"/>
            <a:ext cx="1164472" cy="572762"/>
            <a:chOff x="5768524" y="4034451"/>
            <a:chExt cx="1164472" cy="572762"/>
          </a:xfrm>
        </p:grpSpPr>
        <p:pic>
          <p:nvPicPr>
            <p:cNvPr id="17" name="Obrázek 16" descr="Soubor:GHS-pictogram-silhouete.sv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8524" y="403445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extovéPole 4"/>
            <p:cNvSpPr txBox="1"/>
            <p:nvPr/>
          </p:nvSpPr>
          <p:spPr>
            <a:xfrm>
              <a:off x="6106156" y="4327437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Obr.16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3448865" y="1920134"/>
            <a:ext cx="1218913" cy="572762"/>
            <a:chOff x="6624538" y="4034451"/>
            <a:chExt cx="1218913" cy="572762"/>
          </a:xfrm>
        </p:grpSpPr>
        <p:pic>
          <p:nvPicPr>
            <p:cNvPr id="20" name="Obrázek 19" descr="Soubor:GHS-pictogram-exclam.sv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4538" y="403445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TextovéPole 4"/>
            <p:cNvSpPr txBox="1"/>
            <p:nvPr/>
          </p:nvSpPr>
          <p:spPr>
            <a:xfrm>
              <a:off x="7016611" y="4327437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Obr.17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4427984" y="1920134"/>
            <a:ext cx="1224136" cy="578154"/>
            <a:chOff x="4032250" y="1000129"/>
            <a:chExt cx="1224136" cy="578154"/>
          </a:xfrm>
        </p:grpSpPr>
        <p:sp>
          <p:nvSpPr>
            <p:cNvPr id="24" name="TextovéPole 4"/>
            <p:cNvSpPr txBox="1"/>
            <p:nvPr/>
          </p:nvSpPr>
          <p:spPr>
            <a:xfrm>
              <a:off x="4429546" y="1298507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solidFill>
                    <a:prstClr val="black"/>
                  </a:solidFill>
                  <a:latin typeface="Georgia" pitchFamily="18" charset="0"/>
                </a:rPr>
                <a:t>Obr.27</a:t>
              </a:r>
              <a:endParaRPr lang="cs-CZ" sz="1200" b="1" dirty="0">
                <a:solidFill>
                  <a:prstClr val="black"/>
                </a:solidFill>
                <a:latin typeface="Georgia" pitchFamily="18" charset="0"/>
              </a:endParaRPr>
            </a:p>
          </p:txBody>
        </p:sp>
        <p:pic>
          <p:nvPicPr>
            <p:cNvPr id="26" name="Obrázek 25" descr="Soubor:GHS-pictogram-pollu.sv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250" y="1000129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" name="TextovéPole 26"/>
          <p:cNvSpPr txBox="1"/>
          <p:nvPr/>
        </p:nvSpPr>
        <p:spPr>
          <a:xfrm>
            <a:off x="107504" y="2545503"/>
            <a:ext cx="626469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bezbarvá, slabě hygroskopická kapalina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67543" y="3111351"/>
            <a:ext cx="640871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časem účinkem světla žloutne až hnědne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107502" y="3672320"/>
            <a:ext cx="820891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špatně </a:t>
            </a:r>
            <a:r>
              <a:rPr lang="cs-CZ" dirty="0"/>
              <a:t>rozpustný ve studené </a:t>
            </a:r>
            <a:r>
              <a:rPr lang="cs-CZ" dirty="0" smtClean="0"/>
              <a:t>vodě, dobře </a:t>
            </a:r>
            <a:r>
              <a:rPr lang="cs-CZ" dirty="0"/>
              <a:t>se rozpouští v horké vodě a v organických rozpouštědlech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122582" y="4594776"/>
            <a:ext cx="560154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vyskytuje se v černouhelném dehtu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122582" y="5203939"/>
            <a:ext cx="550029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</a:t>
            </a:r>
            <a:r>
              <a:rPr lang="cs-CZ" dirty="0"/>
              <a:t> </a:t>
            </a:r>
            <a:r>
              <a:rPr lang="cs-CZ" dirty="0" smtClean="0"/>
              <a:t>léčiv,</a:t>
            </a:r>
            <a:r>
              <a:rPr lang="cs-CZ" dirty="0"/>
              <a:t> herbicidů </a:t>
            </a:r>
            <a:r>
              <a:rPr lang="cs-CZ" dirty="0" smtClean="0"/>
              <a:t>a fungicidů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107502" y="5780003"/>
            <a:ext cx="820891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přirozeně </a:t>
            </a:r>
            <a:r>
              <a:rPr lang="cs-CZ" dirty="0" smtClean="0"/>
              <a:t>se vyskytuje </a:t>
            </a:r>
            <a:r>
              <a:rPr lang="cs-CZ" dirty="0"/>
              <a:t>v </a:t>
            </a:r>
            <a:r>
              <a:rPr lang="cs-CZ" dirty="0" smtClean="0"/>
              <a:t>rostlinách ve formě derivátů, alkaloidy - chinin …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3" name="Šipka doprava se zářezem 32">
            <a:hlinkClick r:id="rId8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1845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5" grpId="0" animBg="1"/>
      <p:bldP spid="32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6012160" y="5203940"/>
            <a:ext cx="2411016" cy="1654060"/>
            <a:chOff x="6012160" y="5203940"/>
            <a:chExt cx="2411016" cy="1654060"/>
          </a:xfrm>
        </p:grpSpPr>
        <p:sp>
          <p:nvSpPr>
            <p:cNvPr id="36" name="TextovéPole 4"/>
            <p:cNvSpPr txBox="1"/>
            <p:nvPr/>
          </p:nvSpPr>
          <p:spPr>
            <a:xfrm>
              <a:off x="7596336" y="6578224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solidFill>
                    <a:prstClr val="black"/>
                  </a:solidFill>
                  <a:latin typeface="Georgia" pitchFamily="18" charset="0"/>
                </a:rPr>
                <a:t>Obr.43</a:t>
              </a:r>
              <a:endParaRPr lang="cs-CZ" sz="1200" b="1" dirty="0">
                <a:solidFill>
                  <a:prstClr val="black"/>
                </a:solidFill>
                <a:latin typeface="Georgia" pitchFamily="18" charset="0"/>
              </a:endParaRPr>
            </a:p>
          </p:txBody>
        </p:sp>
        <p:pic>
          <p:nvPicPr>
            <p:cNvPr id="23562" name="Picture 10" descr="http://upload.wikimedia.org/wikipedia/commons/thumb/b/b2/Tonic_water_uv.jpg/220px-Tonic_water_uv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5203940"/>
              <a:ext cx="1654059" cy="1654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ovéPole 14"/>
          <p:cNvSpPr txBox="1"/>
          <p:nvPr/>
        </p:nvSpPr>
        <p:spPr>
          <a:xfrm>
            <a:off x="537825" y="260648"/>
            <a:ext cx="5258311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Kondenzované pyridinové systémy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68556" y="843203"/>
            <a:ext cx="1614475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Chinolin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68559" y="1437851"/>
            <a:ext cx="1783161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1-benzazin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282906" y="1957776"/>
            <a:ext cx="212885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/>
              <a:t>1-azanaftalen</a:t>
            </a:r>
            <a:endParaRPr lang="cs-CZ" sz="2400" b="1" dirty="0">
              <a:solidFill>
                <a:prstClr val="black"/>
              </a:solidFill>
            </a:endParaRPr>
          </a:p>
        </p:txBody>
      </p:sp>
      <p:pic>
        <p:nvPicPr>
          <p:cNvPr id="20482" name="Picture 2" descr="Soubor: chinolin-3D-balls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078"/>
            <a:ext cx="3419872" cy="269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Struktura chinol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86078"/>
            <a:ext cx="1323975" cy="857251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rgbClr val="FFCC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7" t="10779" r="10730" b="8242"/>
          <a:stretch/>
        </p:blipFill>
        <p:spPr bwMode="auto">
          <a:xfrm>
            <a:off x="4427984" y="764704"/>
            <a:ext cx="1080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Skupina 15"/>
          <p:cNvGrpSpPr/>
          <p:nvPr/>
        </p:nvGrpSpPr>
        <p:grpSpPr>
          <a:xfrm>
            <a:off x="2555776" y="1700808"/>
            <a:ext cx="1164472" cy="572762"/>
            <a:chOff x="5768524" y="4034451"/>
            <a:chExt cx="1164472" cy="572762"/>
          </a:xfrm>
        </p:grpSpPr>
        <p:pic>
          <p:nvPicPr>
            <p:cNvPr id="17" name="Obrázek 16" descr="Soubor:GHS-pictogram-silhouete.sv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8524" y="403445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extovéPole 4"/>
            <p:cNvSpPr txBox="1"/>
            <p:nvPr/>
          </p:nvSpPr>
          <p:spPr>
            <a:xfrm>
              <a:off x="6106156" y="4327437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Obr.16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3448865" y="1700808"/>
            <a:ext cx="1218913" cy="572762"/>
            <a:chOff x="6624538" y="4034451"/>
            <a:chExt cx="1218913" cy="572762"/>
          </a:xfrm>
        </p:grpSpPr>
        <p:pic>
          <p:nvPicPr>
            <p:cNvPr id="20" name="Obrázek 19" descr="Soubor:GHS-pictogram-exclam.sv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4538" y="403445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TextovéPole 4"/>
            <p:cNvSpPr txBox="1"/>
            <p:nvPr/>
          </p:nvSpPr>
          <p:spPr>
            <a:xfrm>
              <a:off x="7016611" y="4327437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Obr.17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4427984" y="1700808"/>
            <a:ext cx="1133230" cy="607766"/>
            <a:chOff x="4032250" y="1000129"/>
            <a:chExt cx="1133230" cy="607766"/>
          </a:xfrm>
        </p:grpSpPr>
        <p:sp>
          <p:nvSpPr>
            <p:cNvPr id="24" name="TextovéPole 4"/>
            <p:cNvSpPr txBox="1"/>
            <p:nvPr/>
          </p:nvSpPr>
          <p:spPr>
            <a:xfrm>
              <a:off x="4338640" y="1328119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solidFill>
                    <a:prstClr val="black"/>
                  </a:solidFill>
                  <a:latin typeface="Georgia" pitchFamily="18" charset="0"/>
                </a:rPr>
                <a:t>Obr.27</a:t>
              </a:r>
              <a:endParaRPr lang="cs-CZ" sz="1200" b="1" dirty="0">
                <a:solidFill>
                  <a:prstClr val="black"/>
                </a:solidFill>
                <a:latin typeface="Georgia" pitchFamily="18" charset="0"/>
              </a:endParaRPr>
            </a:p>
          </p:txBody>
        </p:sp>
        <p:pic>
          <p:nvPicPr>
            <p:cNvPr id="26" name="Obrázek 25" descr="Soubor:GHS-pictogram-pollu.sv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250" y="1000129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" name="TextovéPole 26"/>
          <p:cNvSpPr txBox="1"/>
          <p:nvPr/>
        </p:nvSpPr>
        <p:spPr>
          <a:xfrm>
            <a:off x="107504" y="2545503"/>
            <a:ext cx="151216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Chinin</a:t>
            </a:r>
            <a:endParaRPr lang="cs-CZ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111825" y="3545435"/>
            <a:ext cx="386603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bílý krystalický prášek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122582" y="4627876"/>
            <a:ext cx="902141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analgetikum - tlumí </a:t>
            </a:r>
            <a:r>
              <a:rPr lang="cs-CZ" dirty="0"/>
              <a:t>centrum bolesti v centrálním nervstvu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122582" y="5203940"/>
            <a:ext cx="525658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antipyretikum - snižuje</a:t>
            </a:r>
            <a:r>
              <a:rPr lang="cs-CZ" dirty="0"/>
              <a:t> horečku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23554" name="Picture 2" descr="http://upload.wikimedia.org/wikipedia/commons/thumb/d/dc/QuinineBKchemSVG.svg/220px-QuinineBKchemSVG.sv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440" y="2709120"/>
            <a:ext cx="1841860" cy="1800000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23556" name="Picture 4" descr="http://upload.wikimedia.org/wikipedia/commons/thumb/2/2a/Quinine-3D-balls.png/220px-Quinine-3D-balls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724" y="2079057"/>
            <a:ext cx="20955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ovéPole 32"/>
          <p:cNvSpPr txBox="1"/>
          <p:nvPr/>
        </p:nvSpPr>
        <p:spPr>
          <a:xfrm>
            <a:off x="122582" y="5775647"/>
            <a:ext cx="538540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pt-BR" dirty="0" smtClean="0"/>
              <a:t>antimalarikum</a:t>
            </a:r>
            <a:r>
              <a:rPr lang="cs-CZ" dirty="0" smtClean="0"/>
              <a:t> - l</a:t>
            </a:r>
            <a:r>
              <a:rPr lang="pt-BR" dirty="0" smtClean="0"/>
              <a:t>ék </a:t>
            </a:r>
            <a:r>
              <a:rPr lang="pt-BR" dirty="0"/>
              <a:t>proti malárii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107505" y="4094203"/>
            <a:ext cx="298802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silně hořká chuť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1628530" y="2470246"/>
            <a:ext cx="2208882" cy="1071706"/>
            <a:chOff x="1642178" y="2429302"/>
            <a:chExt cx="2208882" cy="1071706"/>
          </a:xfrm>
        </p:grpSpPr>
        <p:pic>
          <p:nvPicPr>
            <p:cNvPr id="23558" name="Picture 6" descr="Soubor: Chininhydrochlorid Danny S. - 001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86" t="33912" r="26667" b="11679"/>
            <a:stretch/>
          </p:blipFill>
          <p:spPr bwMode="auto">
            <a:xfrm>
              <a:off x="1688618" y="2429302"/>
              <a:ext cx="2162442" cy="1028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ovéPole 4"/>
            <p:cNvSpPr txBox="1"/>
            <p:nvPr/>
          </p:nvSpPr>
          <p:spPr>
            <a:xfrm>
              <a:off x="1642178" y="3221232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solidFill>
                    <a:schemeClr val="bg1"/>
                  </a:solidFill>
                  <a:latin typeface="Georgia" pitchFamily="18" charset="0"/>
                </a:rPr>
                <a:t>Obr.41</a:t>
              </a:r>
              <a:endParaRPr lang="cs-CZ" sz="1200" b="1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sp>
        <p:nvSpPr>
          <p:cNvPr id="39" name="TextovéPole 38"/>
          <p:cNvSpPr txBox="1"/>
          <p:nvPr/>
        </p:nvSpPr>
        <p:spPr>
          <a:xfrm>
            <a:off x="122582" y="6351711"/>
            <a:ext cx="502521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tonik - </a:t>
            </a:r>
            <a:r>
              <a:rPr lang="cs-CZ" dirty="0"/>
              <a:t>povzbuzuje chuť k jídlu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681992" y="5206903"/>
            <a:ext cx="141286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indent="0">
              <a:buFont typeface="Wingdings" pitchFamily="2" charset="2"/>
              <a:buNone/>
              <a:defRPr sz="1500" b="1"/>
            </a:lvl1pPr>
          </a:lstStyle>
          <a:p>
            <a:r>
              <a:rPr lang="cs-CZ" sz="1600" dirty="0" smtClean="0"/>
              <a:t>v UV </a:t>
            </a:r>
            <a:r>
              <a:rPr lang="cs-CZ" sz="1600" dirty="0"/>
              <a:t>světle </a:t>
            </a:r>
            <a:br>
              <a:rPr lang="cs-CZ" sz="1600" dirty="0"/>
            </a:br>
            <a:r>
              <a:rPr lang="cs-CZ" sz="1600" dirty="0"/>
              <a:t>(chinin) fluoreskuje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3950562" y="2307936"/>
            <a:ext cx="1333263" cy="2333588"/>
            <a:chOff x="3950562" y="2307936"/>
            <a:chExt cx="1333263" cy="2333588"/>
          </a:xfrm>
        </p:grpSpPr>
        <p:pic>
          <p:nvPicPr>
            <p:cNvPr id="23560" name="Picture 8" descr="File:Cinchona officinalis 001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09" t="5167" r="9484" b="2855"/>
            <a:stretch/>
          </p:blipFill>
          <p:spPr bwMode="auto">
            <a:xfrm>
              <a:off x="3999168" y="2564904"/>
              <a:ext cx="1284657" cy="2038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ovéPole 4"/>
            <p:cNvSpPr txBox="1"/>
            <p:nvPr/>
          </p:nvSpPr>
          <p:spPr>
            <a:xfrm>
              <a:off x="3950562" y="4361748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solidFill>
                    <a:prstClr val="black"/>
                  </a:solidFill>
                  <a:latin typeface="Georgia" pitchFamily="18" charset="0"/>
                </a:rPr>
                <a:t>Obr.42</a:t>
              </a:r>
              <a:endParaRPr lang="cs-CZ" sz="1200" b="1" dirty="0"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4003291" y="2307936"/>
              <a:ext cx="1260000" cy="307777"/>
            </a:xfrm>
            <a:prstGeom prst="rect">
              <a:avLst/>
            </a:pr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indent="0">
                <a:buFont typeface="Wingdings" pitchFamily="2" charset="2"/>
                <a:buNone/>
                <a:defRPr sz="1400" b="1"/>
              </a:lvl1pPr>
            </a:lstStyle>
            <a:p>
              <a:r>
                <a:rPr lang="cs-CZ" dirty="0"/>
                <a:t>Chininovník</a:t>
              </a:r>
            </a:p>
          </p:txBody>
        </p:sp>
      </p:grpSp>
      <p:grpSp>
        <p:nvGrpSpPr>
          <p:cNvPr id="41" name="Skupina 40"/>
          <p:cNvGrpSpPr/>
          <p:nvPr/>
        </p:nvGrpSpPr>
        <p:grpSpPr>
          <a:xfrm>
            <a:off x="347577" y="2998218"/>
            <a:ext cx="1218913" cy="572762"/>
            <a:chOff x="6624538" y="4034451"/>
            <a:chExt cx="1218913" cy="572762"/>
          </a:xfrm>
        </p:grpSpPr>
        <p:pic>
          <p:nvPicPr>
            <p:cNvPr id="42" name="Obrázek 41" descr="Soubor:GHS-pictogram-exclam.sv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4538" y="403445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TextovéPole 4"/>
            <p:cNvSpPr txBox="1"/>
            <p:nvPr/>
          </p:nvSpPr>
          <p:spPr>
            <a:xfrm>
              <a:off x="7016611" y="4327437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Obr.17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sp>
        <p:nvSpPr>
          <p:cNvPr id="44" name="Šipka doprava se zářezem 43">
            <a:hlinkClick r:id="rId13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767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5" grpId="0" animBg="1"/>
      <p:bldP spid="32" grpId="0" animBg="1"/>
      <p:bldP spid="27" grpId="0" animBg="1"/>
      <p:bldP spid="30" grpId="0" animBg="1"/>
      <p:bldP spid="31" grpId="0" animBg="1"/>
      <p:bldP spid="34" grpId="0" animBg="1"/>
      <p:bldP spid="33" grpId="0" animBg="1"/>
      <p:bldP spid="35" grpId="0" animBg="1"/>
      <p:bldP spid="39" grpId="0" animBg="1"/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6985520" y="2116009"/>
            <a:ext cx="1931104" cy="2782225"/>
            <a:chOff x="6985520" y="2116009"/>
            <a:chExt cx="1931104" cy="2782225"/>
          </a:xfrm>
        </p:grpSpPr>
        <p:pic>
          <p:nvPicPr>
            <p:cNvPr id="24586" name="Picture 10" descr="Soubor: Sprühpflaste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68" t="6756" r="8005" b="15580"/>
            <a:stretch/>
          </p:blipFill>
          <p:spPr bwMode="auto">
            <a:xfrm>
              <a:off x="7697017" y="2116009"/>
              <a:ext cx="1219607" cy="2773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ovéPole 4"/>
            <p:cNvSpPr txBox="1"/>
            <p:nvPr/>
          </p:nvSpPr>
          <p:spPr>
            <a:xfrm>
              <a:off x="6985520" y="4618458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Obr.44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sp>
        <p:nvSpPr>
          <p:cNvPr id="15" name="TextovéPole 14"/>
          <p:cNvSpPr txBox="1"/>
          <p:nvPr/>
        </p:nvSpPr>
        <p:spPr>
          <a:xfrm>
            <a:off x="537825" y="260648"/>
            <a:ext cx="5258311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Kondenzované pyridinové systémy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68556" y="843203"/>
            <a:ext cx="289842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8-hydroxychinolin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68559" y="1437851"/>
            <a:ext cx="2624849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oxin</a:t>
            </a:r>
            <a:r>
              <a:rPr lang="cs-CZ" sz="2400" b="1" dirty="0"/>
              <a:t>, </a:t>
            </a:r>
            <a:r>
              <a:rPr lang="cs-CZ" sz="2400" b="1" dirty="0" err="1"/>
              <a:t>chinofenol</a:t>
            </a:r>
            <a:endParaRPr lang="cs-CZ" sz="2400" b="1" dirty="0">
              <a:solidFill>
                <a:prstClr val="black"/>
              </a:solidFill>
            </a:endParaRPr>
          </a:p>
        </p:txBody>
      </p:sp>
      <p:grpSp>
        <p:nvGrpSpPr>
          <p:cNvPr id="19" name="Skupina 18"/>
          <p:cNvGrpSpPr/>
          <p:nvPr/>
        </p:nvGrpSpPr>
        <p:grpSpPr>
          <a:xfrm>
            <a:off x="3095527" y="1366171"/>
            <a:ext cx="1218913" cy="572762"/>
            <a:chOff x="6624538" y="4034451"/>
            <a:chExt cx="1218913" cy="572762"/>
          </a:xfrm>
        </p:grpSpPr>
        <p:pic>
          <p:nvPicPr>
            <p:cNvPr id="20" name="Obrázek 19" descr="Soubor:GHS-pictogram-exclam.sv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4538" y="403445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TextovéPole 4"/>
            <p:cNvSpPr txBox="1"/>
            <p:nvPr/>
          </p:nvSpPr>
          <p:spPr>
            <a:xfrm>
              <a:off x="7016611" y="4327437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Obr.17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sp>
        <p:nvSpPr>
          <p:cNvPr id="27" name="TextovéPole 26"/>
          <p:cNvSpPr txBox="1"/>
          <p:nvPr/>
        </p:nvSpPr>
        <p:spPr>
          <a:xfrm>
            <a:off x="107503" y="2276872"/>
            <a:ext cx="662473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bílá krystalická látka </a:t>
            </a:r>
            <a:r>
              <a:rPr lang="cs-CZ" dirty="0" smtClean="0"/>
              <a:t>fenolického zápachu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111826" y="2852936"/>
            <a:ext cx="452146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v</a:t>
            </a:r>
            <a:r>
              <a:rPr lang="cs-CZ" dirty="0" smtClean="0"/>
              <a:t>e </a:t>
            </a:r>
            <a:r>
              <a:rPr lang="cs-CZ" dirty="0"/>
              <a:t>vodě je špatně </a:t>
            </a:r>
            <a:r>
              <a:rPr lang="cs-CZ" dirty="0" smtClean="0"/>
              <a:t>rozpustná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122582" y="4392400"/>
            <a:ext cx="488146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 rozkládá </a:t>
            </a:r>
            <a:r>
              <a:rPr lang="cs-CZ" dirty="0" smtClean="0"/>
              <a:t>se působením </a:t>
            </a:r>
            <a:r>
              <a:rPr lang="cs-CZ" dirty="0"/>
              <a:t>světla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122582" y="4941168"/>
            <a:ext cx="848186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analytická chemie</a:t>
            </a:r>
            <a:r>
              <a:rPr lang="cs-CZ" dirty="0"/>
              <a:t> </a:t>
            </a:r>
            <a:r>
              <a:rPr lang="cs-CZ" dirty="0" smtClean="0"/>
              <a:t>- </a:t>
            </a:r>
            <a:r>
              <a:rPr lang="cs-CZ" dirty="0" err="1" smtClean="0"/>
              <a:t>chelatační</a:t>
            </a:r>
            <a:r>
              <a:rPr lang="cs-CZ" dirty="0"/>
              <a:t> a </a:t>
            </a:r>
            <a:r>
              <a:rPr lang="cs-CZ" dirty="0" smtClean="0"/>
              <a:t>kolorimetrické</a:t>
            </a:r>
            <a:r>
              <a:rPr lang="cs-CZ" dirty="0"/>
              <a:t> </a:t>
            </a:r>
            <a:r>
              <a:rPr lang="cs-CZ" dirty="0" smtClean="0"/>
              <a:t>činidlo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122582" y="5445224"/>
            <a:ext cx="9021418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medicína - </a:t>
            </a:r>
            <a:r>
              <a:rPr lang="cs-CZ" dirty="0" err="1" smtClean="0"/>
              <a:t>oxin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dirty="0" smtClean="0"/>
              <a:t>jeho</a:t>
            </a:r>
            <a:r>
              <a:rPr lang="cs-CZ" dirty="0"/>
              <a:t> komplexy </a:t>
            </a:r>
            <a:r>
              <a:rPr lang="cs-CZ" dirty="0" smtClean="0"/>
              <a:t>dezinfekční </a:t>
            </a:r>
            <a:r>
              <a:rPr lang="cs-CZ" dirty="0"/>
              <a:t>a antiseptický prostředek </a:t>
            </a:r>
            <a:r>
              <a:rPr lang="cs-CZ" dirty="0" smtClean="0"/>
              <a:t>(alkoholový roztok - "</a:t>
            </a:r>
            <a:r>
              <a:rPr lang="cs-CZ" dirty="0"/>
              <a:t>tekutý </a:t>
            </a:r>
            <a:r>
              <a:rPr lang="cs-CZ" dirty="0" smtClean="0"/>
              <a:t>obvaz“)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107505" y="3429000"/>
            <a:ext cx="6984776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látka zdraví škodlivá, v podezření je z účinků dráždivých, </a:t>
            </a:r>
            <a:r>
              <a:rPr lang="cs-CZ" dirty="0" smtClean="0"/>
              <a:t>mutagenních </a:t>
            </a:r>
            <a:r>
              <a:rPr lang="cs-CZ" dirty="0"/>
              <a:t>a </a:t>
            </a:r>
            <a:r>
              <a:rPr lang="cs-CZ" dirty="0" smtClean="0"/>
              <a:t>karcinogenních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122582" y="6351711"/>
            <a:ext cx="833785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agrochemie - pesticid</a:t>
            </a:r>
            <a:r>
              <a:rPr lang="cs-CZ" dirty="0"/>
              <a:t> </a:t>
            </a:r>
            <a:r>
              <a:rPr lang="cs-CZ" dirty="0" smtClean="0"/>
              <a:t>(fungicidní</a:t>
            </a:r>
            <a:r>
              <a:rPr lang="cs-CZ" dirty="0"/>
              <a:t> a herbicidní </a:t>
            </a:r>
            <a:r>
              <a:rPr lang="cs-CZ" dirty="0" smtClean="0"/>
              <a:t>účinky)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24580" name="Picture 4" descr="http://upload.wikimedia.org/wikipedia/commons/thumb/8/81/8-idrossichinolina_struttura.svg/150px-8-idrossichinolina_struttura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291" y="843203"/>
            <a:ext cx="1428750" cy="1190625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24584" name="Picture 8" descr="Soubor :8-hydroxychinolin-3D-balls.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34" y="113669"/>
            <a:ext cx="2893966" cy="259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Šipka doprava se zářezem 22">
            <a:hlinkClick r:id="rId6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117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5" grpId="0" animBg="1"/>
      <p:bldP spid="27" grpId="0" animBg="1"/>
      <p:bldP spid="30" grpId="0" animBg="1"/>
      <p:bldP spid="31" grpId="0" animBg="1"/>
      <p:bldP spid="34" grpId="0" animBg="1"/>
      <p:bldP spid="33" grpId="0" animBg="1"/>
      <p:bldP spid="35" grpId="0" animBg="1"/>
      <p:bldP spid="3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7825" y="260648"/>
            <a:ext cx="5258311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Kondenzované pyridinové systémy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68557" y="843203"/>
            <a:ext cx="163914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Purin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68560" y="1437851"/>
            <a:ext cx="229475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/>
              <a:t>9 </a:t>
            </a:r>
            <a:r>
              <a:rPr lang="cs-CZ" sz="2400" b="1" i="1" dirty="0"/>
              <a:t>H</a:t>
            </a:r>
            <a:r>
              <a:rPr lang="cs-CZ" sz="2400" b="1" dirty="0"/>
              <a:t> -</a:t>
            </a:r>
            <a:r>
              <a:rPr lang="cs-CZ" sz="2400" b="1" dirty="0" smtClean="0"/>
              <a:t>imidazol</a:t>
            </a:r>
            <a:endParaRPr lang="cs-CZ" sz="2400" b="1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62792" y="2564904"/>
            <a:ext cx="698045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b</a:t>
            </a:r>
            <a:r>
              <a:rPr lang="cs-CZ" dirty="0" smtClean="0"/>
              <a:t>ezbarvé jehlice, </a:t>
            </a:r>
            <a:r>
              <a:rPr lang="cs-CZ" dirty="0"/>
              <a:t>vyrábí se z kyseliny </a:t>
            </a:r>
            <a:r>
              <a:rPr lang="cs-CZ" dirty="0" smtClean="0"/>
              <a:t>močové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73548" y="3140968"/>
            <a:ext cx="380134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 přírodě se nenachází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73548" y="3717032"/>
            <a:ext cx="7380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deriváty purinu </a:t>
            </a:r>
            <a:r>
              <a:rPr lang="cs-CZ" dirty="0" smtClean="0"/>
              <a:t>jsou biologicky významné látky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73548" y="4293096"/>
            <a:ext cx="61309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dvě </a:t>
            </a:r>
            <a:r>
              <a:rPr lang="cs-CZ" dirty="0"/>
              <a:t>z pěti bází v nukleových </a:t>
            </a:r>
            <a:r>
              <a:rPr lang="cs-CZ" dirty="0" smtClean="0"/>
              <a:t>kyselinách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25602" name="Picture 2" descr="9H-Purin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94926"/>
            <a:ext cx="1428750" cy="1085850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25604" name="Picture 4" descr="Soubor: Purin num2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64" y="843203"/>
            <a:ext cx="1609725" cy="1266826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25606" name="Picture 6" descr="Soubor: Purine-3D-ball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48" y="-49844"/>
            <a:ext cx="3022316" cy="224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/>
          <p:cNvSpPr txBox="1"/>
          <p:nvPr/>
        </p:nvSpPr>
        <p:spPr>
          <a:xfrm>
            <a:off x="268557" y="1996901"/>
            <a:ext cx="2503241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3,5,7-triazaindol</a:t>
            </a:r>
            <a:endParaRPr lang="cs-CZ" sz="2400" b="1" dirty="0"/>
          </a:p>
        </p:txBody>
      </p:sp>
      <p:pic>
        <p:nvPicPr>
          <p:cNvPr id="25608" name="Picture 8" descr="File:Adenin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368"/>
            <a:ext cx="1333690" cy="1440000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25610" name="Picture 10" descr="File:Adenine-3D-ball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8688">
            <a:off x="1546343" y="4869927"/>
            <a:ext cx="2283866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2" name="Picture 12" descr="http://upload.wikimedia.org/wikipedia/commons/thumb/3/3f/Guanin.svg/150px-Guanin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912" y="5301368"/>
            <a:ext cx="1928570" cy="1440000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25614" name="Picture 14" descr="File:Guanine-3D-ball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2925">
            <a:off x="6317534" y="5033623"/>
            <a:ext cx="258550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96365" y="4896456"/>
            <a:ext cx="1044000" cy="400110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2000" dirty="0"/>
              <a:t>adenin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4767197" y="4869160"/>
            <a:ext cx="1044000" cy="400110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2000" dirty="0" smtClean="0"/>
              <a:t>guanin</a:t>
            </a:r>
            <a:endParaRPr lang="cs-CZ" sz="2000" dirty="0"/>
          </a:p>
        </p:txBody>
      </p:sp>
      <p:grpSp>
        <p:nvGrpSpPr>
          <p:cNvPr id="3" name="Skupina 2"/>
          <p:cNvGrpSpPr/>
          <p:nvPr/>
        </p:nvGrpSpPr>
        <p:grpSpPr>
          <a:xfrm>
            <a:off x="7467091" y="1926698"/>
            <a:ext cx="1785429" cy="3103893"/>
            <a:chOff x="7467091" y="1926698"/>
            <a:chExt cx="1785429" cy="3103893"/>
          </a:xfrm>
        </p:grpSpPr>
        <p:pic>
          <p:nvPicPr>
            <p:cNvPr id="25616" name="Picture 16" descr="File:ADN animation.gif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091" y="2173140"/>
              <a:ext cx="1652391" cy="285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ovéPole 4"/>
            <p:cNvSpPr txBox="1"/>
            <p:nvPr/>
          </p:nvSpPr>
          <p:spPr>
            <a:xfrm>
              <a:off x="8425680" y="1926698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Obr.45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sp>
        <p:nvSpPr>
          <p:cNvPr id="24" name="Šipka doprava se zářezem 23">
            <a:hlinkClick r:id="rId10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401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5" grpId="0" animBg="1"/>
      <p:bldP spid="30" grpId="0" animBg="1"/>
      <p:bldP spid="31" grpId="0" animBg="1"/>
      <p:bldP spid="34" grpId="0" animBg="1"/>
      <p:bldP spid="33" grpId="0" animBg="1"/>
      <p:bldP spid="23" grpId="0" animBg="1"/>
      <p:bldP spid="2" grpId="0" animBg="1"/>
      <p:bldP spid="3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7301251" y="3665707"/>
            <a:ext cx="1783834" cy="1849192"/>
            <a:chOff x="7301251" y="3665707"/>
            <a:chExt cx="1783834" cy="1849192"/>
          </a:xfrm>
        </p:grpSpPr>
        <p:pic>
          <p:nvPicPr>
            <p:cNvPr id="26638" name="Picture 14" descr="Soubor: Detail yerba maté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83" r="45797"/>
            <a:stretch/>
          </p:blipFill>
          <p:spPr bwMode="auto">
            <a:xfrm>
              <a:off x="7339368" y="3714899"/>
              <a:ext cx="1745717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ovéPole 44"/>
            <p:cNvSpPr txBox="1"/>
            <p:nvPr/>
          </p:nvSpPr>
          <p:spPr>
            <a:xfrm>
              <a:off x="7301251" y="3665707"/>
              <a:ext cx="6926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Obr.51                           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5508104" y="3697826"/>
            <a:ext cx="1838728" cy="1828950"/>
            <a:chOff x="6009931" y="3697826"/>
            <a:chExt cx="1838728" cy="1828950"/>
          </a:xfrm>
        </p:grpSpPr>
        <p:pic>
          <p:nvPicPr>
            <p:cNvPr id="26636" name="Picture 12" descr="Soubor: Ilex paraguariensis - Yerba mate - sest-leaves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65"/>
            <a:stretch/>
          </p:blipFill>
          <p:spPr bwMode="auto">
            <a:xfrm>
              <a:off x="6009931" y="3697826"/>
              <a:ext cx="1770488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ovéPole 42"/>
            <p:cNvSpPr txBox="1"/>
            <p:nvPr/>
          </p:nvSpPr>
          <p:spPr>
            <a:xfrm>
              <a:off x="7156021" y="5249777"/>
              <a:ext cx="6926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Obr.50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3306920" y="3693825"/>
            <a:ext cx="2236508" cy="1821073"/>
            <a:chOff x="3444447" y="3693825"/>
            <a:chExt cx="2236508" cy="1821073"/>
          </a:xfrm>
        </p:grpSpPr>
        <p:pic>
          <p:nvPicPr>
            <p:cNvPr id="26634" name="Picture 10" descr="Soubor: TeaLeaves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452"/>
            <a:stretch/>
          </p:blipFill>
          <p:spPr bwMode="auto">
            <a:xfrm>
              <a:off x="3444447" y="3693825"/>
              <a:ext cx="2149141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ovéPole 41"/>
            <p:cNvSpPr txBox="1"/>
            <p:nvPr/>
          </p:nvSpPr>
          <p:spPr>
            <a:xfrm>
              <a:off x="4988317" y="5237899"/>
              <a:ext cx="6926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Obr.49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1966064" y="3665708"/>
            <a:ext cx="1356655" cy="1828115"/>
            <a:chOff x="2051720" y="3665708"/>
            <a:chExt cx="1356655" cy="1828115"/>
          </a:xfrm>
        </p:grpSpPr>
        <p:pic>
          <p:nvPicPr>
            <p:cNvPr id="26632" name="Picture 8" descr="Soubor: Bramborový plant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8" t="10850"/>
            <a:stretch/>
          </p:blipFill>
          <p:spPr bwMode="auto">
            <a:xfrm>
              <a:off x="2051720" y="3693823"/>
              <a:ext cx="1284014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ovéPole 39"/>
            <p:cNvSpPr txBox="1"/>
            <p:nvPr/>
          </p:nvSpPr>
          <p:spPr>
            <a:xfrm>
              <a:off x="2715737" y="3665708"/>
              <a:ext cx="6926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Obr.48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Skupina 36"/>
          <p:cNvGrpSpPr/>
          <p:nvPr/>
        </p:nvGrpSpPr>
        <p:grpSpPr>
          <a:xfrm>
            <a:off x="1016312" y="3693825"/>
            <a:ext cx="901724" cy="1832951"/>
            <a:chOff x="4441778" y="5038785"/>
            <a:chExt cx="901724" cy="1832951"/>
          </a:xfrm>
        </p:grpSpPr>
        <p:pic>
          <p:nvPicPr>
            <p:cNvPr id="38" name="Picture 11" descr="Soubor: Bílé víno Glas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1778" y="5038785"/>
              <a:ext cx="901724" cy="1800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ovéPole 38"/>
            <p:cNvSpPr txBox="1"/>
            <p:nvPr/>
          </p:nvSpPr>
          <p:spPr>
            <a:xfrm>
              <a:off x="4441778" y="6594737"/>
              <a:ext cx="6926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Obr.47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35496" y="3693824"/>
            <a:ext cx="955949" cy="1821075"/>
            <a:chOff x="7598715" y="5033866"/>
            <a:chExt cx="955949" cy="1821075"/>
          </a:xfrm>
        </p:grpSpPr>
        <p:pic>
          <p:nvPicPr>
            <p:cNvPr id="29" name="Picture 4" descr="http://upload.wikimedia.org/wikipedia/commons/thumb/c/ce/Red_Wine_Glas.jpg/220px-Red_Wine_Glas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8715" y="5033866"/>
              <a:ext cx="955949" cy="1785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ovéPole 34"/>
            <p:cNvSpPr txBox="1"/>
            <p:nvPr/>
          </p:nvSpPr>
          <p:spPr>
            <a:xfrm>
              <a:off x="7840070" y="6577942"/>
              <a:ext cx="6892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Obr.46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5" name="TextovéPole 14"/>
          <p:cNvSpPr txBox="1"/>
          <p:nvPr/>
        </p:nvSpPr>
        <p:spPr>
          <a:xfrm>
            <a:off x="537825" y="260648"/>
            <a:ext cx="5258311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Kondenzované pyridinové systémy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68557" y="843203"/>
            <a:ext cx="163914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Xantin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68560" y="1437851"/>
            <a:ext cx="302802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2,6-dihydroxypurin</a:t>
            </a:r>
            <a:endParaRPr lang="cs-CZ" sz="2400" b="1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62792" y="2564904"/>
            <a:ext cx="430449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bezbarvá</a:t>
            </a:r>
            <a:r>
              <a:rPr lang="cs-CZ" dirty="0"/>
              <a:t> </a:t>
            </a:r>
            <a:r>
              <a:rPr lang="cs-CZ" dirty="0" smtClean="0"/>
              <a:t>krystalická </a:t>
            </a:r>
            <a:r>
              <a:rPr lang="cs-CZ" dirty="0"/>
              <a:t>látka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73548" y="3140968"/>
            <a:ext cx="889094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výskyt – víno, kávová zrna,</a:t>
            </a:r>
            <a:r>
              <a:rPr lang="cs-CZ" dirty="0"/>
              <a:t> </a:t>
            </a:r>
            <a:r>
              <a:rPr lang="cs-CZ" dirty="0" smtClean="0"/>
              <a:t>brambory</a:t>
            </a:r>
            <a:r>
              <a:rPr lang="cs-CZ" dirty="0"/>
              <a:t> , čajové </a:t>
            </a:r>
            <a:r>
              <a:rPr lang="cs-CZ" dirty="0" smtClean="0"/>
              <a:t>lístky</a:t>
            </a:r>
            <a:r>
              <a:rPr lang="cs-CZ" dirty="0"/>
              <a:t> a Mate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73548" y="5737898"/>
            <a:ext cx="889094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V lidském těle </a:t>
            </a:r>
            <a:r>
              <a:rPr lang="cs-CZ" dirty="0" smtClean="0"/>
              <a:t>xantin obsahují </a:t>
            </a:r>
            <a:r>
              <a:rPr lang="cs-CZ" dirty="0"/>
              <a:t>některé orgány, jako je krev, </a:t>
            </a:r>
            <a:r>
              <a:rPr lang="cs-CZ" dirty="0" smtClean="0"/>
              <a:t>svaly</a:t>
            </a:r>
            <a:r>
              <a:rPr lang="cs-CZ" dirty="0"/>
              <a:t> a </a:t>
            </a:r>
            <a:r>
              <a:rPr lang="cs-CZ" dirty="0" smtClean="0"/>
              <a:t>játra</a:t>
            </a:r>
            <a:r>
              <a:rPr lang="en-US" dirty="0" smtClean="0"/>
              <a:t>;</a:t>
            </a:r>
            <a:r>
              <a:rPr lang="cs-CZ" dirty="0" smtClean="0"/>
              <a:t> také se </a:t>
            </a:r>
            <a:r>
              <a:rPr lang="cs-CZ" dirty="0"/>
              <a:t> </a:t>
            </a:r>
            <a:r>
              <a:rPr lang="cs-CZ" dirty="0" smtClean="0"/>
              <a:t>vylučuje močí.</a:t>
            </a:r>
            <a:r>
              <a:rPr lang="cs-CZ" dirty="0"/>
              <a:t>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68557" y="1996901"/>
            <a:ext cx="4098727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3,7-dihydropurine-2,6-dion</a:t>
            </a:r>
            <a:endParaRPr lang="cs-CZ" sz="2400" b="1" dirty="0"/>
          </a:p>
        </p:txBody>
      </p:sp>
      <p:pic>
        <p:nvPicPr>
          <p:cNvPr id="26626" name="Picture 2" descr="Struktura xanthi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048" y="899135"/>
            <a:ext cx="1587400" cy="1440000"/>
          </a:xfrm>
          <a:prstGeom prst="rect">
            <a:avLst/>
          </a:prstGeom>
          <a:solidFill>
            <a:srgbClr val="FFCCFF"/>
          </a:solidFill>
        </p:spPr>
      </p:pic>
      <p:grpSp>
        <p:nvGrpSpPr>
          <p:cNvPr id="24" name="Skupina 23"/>
          <p:cNvGrpSpPr/>
          <p:nvPr/>
        </p:nvGrpSpPr>
        <p:grpSpPr>
          <a:xfrm>
            <a:off x="2051720" y="764704"/>
            <a:ext cx="1218913" cy="572762"/>
            <a:chOff x="6624538" y="4034451"/>
            <a:chExt cx="1218913" cy="572762"/>
          </a:xfrm>
        </p:grpSpPr>
        <p:pic>
          <p:nvPicPr>
            <p:cNvPr id="26" name="Obrázek 25" descr="Soubor:GHS-pictogram-exclam.sv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4538" y="403445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TextovéPole 4"/>
            <p:cNvSpPr txBox="1"/>
            <p:nvPr/>
          </p:nvSpPr>
          <p:spPr>
            <a:xfrm>
              <a:off x="7016611" y="4327437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Obr.17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pic>
        <p:nvPicPr>
          <p:cNvPr id="26630" name="Picture 6" descr="http://upload.wikimedia.org/wikipedia/commons/0/02/Xanthine_3D_bal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64" y="208539"/>
            <a:ext cx="3245862" cy="26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Šipka doprava se zářezem 31">
            <a:hlinkClick r:id="rId11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9367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5" grpId="0" animBg="1"/>
      <p:bldP spid="30" grpId="0" animBg="1"/>
      <p:bldP spid="31" grpId="0" animBg="1"/>
      <p:bldP spid="33" grpId="0" animBg="1"/>
      <p:bldP spid="2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7825" y="260648"/>
            <a:ext cx="5258311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Kondenzované pyridinové systémy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68557" y="843203"/>
            <a:ext cx="163914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Xantin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68560" y="1437851"/>
            <a:ext cx="302802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2,6-dihydroxypurin</a:t>
            </a:r>
            <a:endParaRPr lang="cs-CZ" sz="2400" b="1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62792" y="2565265"/>
            <a:ext cx="325992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Purinové alkaloidy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73548" y="4968464"/>
            <a:ext cx="7534247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Deriváty </a:t>
            </a:r>
            <a:r>
              <a:rPr lang="cs-CZ" dirty="0" smtClean="0"/>
              <a:t>xantinu jsou </a:t>
            </a:r>
            <a:r>
              <a:rPr lang="cs-CZ" dirty="0"/>
              <a:t>skupina alkaloidů běžně používané pro své účinky jako mírné </a:t>
            </a:r>
            <a:r>
              <a:rPr lang="cs-CZ" dirty="0" smtClean="0"/>
              <a:t>stimulanty.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68557" y="1996901"/>
            <a:ext cx="4098727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3,7-dihydropurine-2,6-dion</a:t>
            </a:r>
            <a:endParaRPr lang="cs-CZ" sz="2400" b="1" dirty="0"/>
          </a:p>
        </p:txBody>
      </p:sp>
      <p:pic>
        <p:nvPicPr>
          <p:cNvPr id="26626" name="Picture 2" descr="Struktura xanth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048" y="899135"/>
            <a:ext cx="1587400" cy="1440000"/>
          </a:xfrm>
          <a:prstGeom prst="rect">
            <a:avLst/>
          </a:prstGeom>
          <a:solidFill>
            <a:srgbClr val="FFCCFF"/>
          </a:solidFill>
        </p:spPr>
      </p:pic>
      <p:grpSp>
        <p:nvGrpSpPr>
          <p:cNvPr id="24" name="Skupina 23"/>
          <p:cNvGrpSpPr/>
          <p:nvPr/>
        </p:nvGrpSpPr>
        <p:grpSpPr>
          <a:xfrm>
            <a:off x="2051720" y="764704"/>
            <a:ext cx="1218913" cy="572762"/>
            <a:chOff x="6624538" y="4034451"/>
            <a:chExt cx="1218913" cy="572762"/>
          </a:xfrm>
        </p:grpSpPr>
        <p:pic>
          <p:nvPicPr>
            <p:cNvPr id="26" name="Obrázek 25" descr="Soubor:GHS-pictogram-exclam.sv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4538" y="403445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TextovéPole 4"/>
            <p:cNvSpPr txBox="1"/>
            <p:nvPr/>
          </p:nvSpPr>
          <p:spPr>
            <a:xfrm>
              <a:off x="7016611" y="4327437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Obr.17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pic>
        <p:nvPicPr>
          <p:cNvPr id="26630" name="Picture 6" descr="http://upload.wikimedia.org/wikipedia/commons/0/02/Xanthine_3D_b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64" y="208539"/>
            <a:ext cx="3245862" cy="26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Soubor:. Methylxanthin (R1, R2, R3) 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1828800" cy="1771651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36" name="TextovéPole 35"/>
          <p:cNvSpPr txBox="1"/>
          <p:nvPr/>
        </p:nvSpPr>
        <p:spPr>
          <a:xfrm>
            <a:off x="2490079" y="3212976"/>
            <a:ext cx="160183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Kofein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2490079" y="3759423"/>
            <a:ext cx="239553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v"/>
            </a:pPr>
            <a:r>
              <a:rPr lang="cs-CZ" dirty="0" err="1" smtClean="0"/>
              <a:t>Theobromin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2490079" y="4335487"/>
            <a:ext cx="200281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v"/>
            </a:pPr>
            <a:r>
              <a:rPr lang="cs-CZ" dirty="0" err="1"/>
              <a:t>Theofylin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5049690" y="3212976"/>
            <a:ext cx="1260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/>
              <a:t>R</a:t>
            </a:r>
            <a:r>
              <a:rPr lang="cs-CZ" baseline="-25000" dirty="0" smtClean="0"/>
              <a:t>1</a:t>
            </a:r>
            <a:r>
              <a:rPr lang="cs-CZ" dirty="0" smtClean="0"/>
              <a:t> </a:t>
            </a:r>
            <a:r>
              <a:rPr lang="cs-CZ" dirty="0"/>
              <a:t>-</a:t>
            </a:r>
            <a:r>
              <a:rPr lang="cs-CZ" dirty="0" smtClean="0"/>
              <a:t>CH</a:t>
            </a:r>
            <a:r>
              <a:rPr lang="cs-CZ" baseline="-25000" dirty="0" smtClean="0"/>
              <a:t>3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5049690" y="3759423"/>
            <a:ext cx="1260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/>
              <a:t>R</a:t>
            </a:r>
            <a:r>
              <a:rPr lang="cs-CZ" baseline="-25000" dirty="0" smtClean="0"/>
              <a:t>1</a:t>
            </a:r>
            <a:r>
              <a:rPr lang="cs-CZ" dirty="0" smtClean="0"/>
              <a:t> -H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5049690" y="4335487"/>
            <a:ext cx="1260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/>
              <a:t>R</a:t>
            </a:r>
            <a:r>
              <a:rPr lang="cs-CZ" baseline="-25000" dirty="0" smtClean="0"/>
              <a:t>1</a:t>
            </a:r>
            <a:r>
              <a:rPr lang="cs-CZ" dirty="0" smtClean="0"/>
              <a:t> </a:t>
            </a:r>
            <a:r>
              <a:rPr lang="cs-CZ" dirty="0"/>
              <a:t>-</a:t>
            </a:r>
            <a:r>
              <a:rPr lang="cs-CZ" dirty="0" smtClean="0"/>
              <a:t>CH</a:t>
            </a:r>
            <a:r>
              <a:rPr lang="cs-CZ" baseline="-25000" dirty="0" smtClean="0"/>
              <a:t>3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6401250" y="3212976"/>
            <a:ext cx="1260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/>
              <a:t>R</a:t>
            </a:r>
            <a:r>
              <a:rPr lang="cs-CZ" baseline="-25000" dirty="0" smtClean="0"/>
              <a:t>2</a:t>
            </a:r>
            <a:r>
              <a:rPr lang="cs-CZ" dirty="0" smtClean="0"/>
              <a:t> </a:t>
            </a:r>
            <a:r>
              <a:rPr lang="cs-CZ" dirty="0"/>
              <a:t>-</a:t>
            </a:r>
            <a:r>
              <a:rPr lang="cs-CZ" dirty="0" smtClean="0"/>
              <a:t>CH</a:t>
            </a:r>
            <a:r>
              <a:rPr lang="cs-CZ" baseline="-25000" dirty="0" smtClean="0"/>
              <a:t>3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6401250" y="3759423"/>
            <a:ext cx="1260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/>
              <a:t>R</a:t>
            </a:r>
            <a:r>
              <a:rPr lang="cs-CZ" baseline="-25000" dirty="0"/>
              <a:t>2</a:t>
            </a:r>
            <a:r>
              <a:rPr lang="cs-CZ" dirty="0" smtClean="0"/>
              <a:t> -CH</a:t>
            </a:r>
            <a:r>
              <a:rPr lang="cs-CZ" baseline="-25000" dirty="0" smtClean="0"/>
              <a:t>3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6401250" y="4335487"/>
            <a:ext cx="1260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/>
              <a:t>R</a:t>
            </a:r>
            <a:r>
              <a:rPr lang="cs-CZ" baseline="-25000" dirty="0"/>
              <a:t>2</a:t>
            </a:r>
            <a:r>
              <a:rPr lang="cs-CZ" dirty="0" smtClean="0"/>
              <a:t> </a:t>
            </a:r>
            <a:r>
              <a:rPr lang="cs-CZ" dirty="0"/>
              <a:t>-</a:t>
            </a:r>
            <a:r>
              <a:rPr lang="cs-CZ" dirty="0" smtClean="0"/>
              <a:t>CH</a:t>
            </a:r>
            <a:r>
              <a:rPr lang="cs-CZ" baseline="-25000" dirty="0" smtClean="0"/>
              <a:t>3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3" name="TextovéPole 52"/>
          <p:cNvSpPr txBox="1"/>
          <p:nvPr/>
        </p:nvSpPr>
        <p:spPr>
          <a:xfrm>
            <a:off x="7769402" y="3212976"/>
            <a:ext cx="1260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/>
              <a:t>R</a:t>
            </a:r>
            <a:r>
              <a:rPr lang="cs-CZ" baseline="-25000" dirty="0" smtClean="0"/>
              <a:t>3</a:t>
            </a:r>
            <a:r>
              <a:rPr lang="cs-CZ" dirty="0" smtClean="0"/>
              <a:t> </a:t>
            </a:r>
            <a:r>
              <a:rPr lang="cs-CZ" dirty="0"/>
              <a:t>-</a:t>
            </a:r>
            <a:r>
              <a:rPr lang="cs-CZ" dirty="0" smtClean="0"/>
              <a:t>CH</a:t>
            </a:r>
            <a:r>
              <a:rPr lang="cs-CZ" baseline="-25000" dirty="0" smtClean="0"/>
              <a:t>3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7769402" y="3759423"/>
            <a:ext cx="1260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/>
              <a:t>R</a:t>
            </a:r>
            <a:r>
              <a:rPr lang="cs-CZ" baseline="-25000" dirty="0"/>
              <a:t>3</a:t>
            </a:r>
            <a:r>
              <a:rPr lang="cs-CZ" dirty="0" smtClean="0"/>
              <a:t> -CH</a:t>
            </a:r>
            <a:r>
              <a:rPr lang="cs-CZ" baseline="-25000" dirty="0" smtClean="0"/>
              <a:t>3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7769402" y="4335487"/>
            <a:ext cx="1260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/>
              <a:t>R</a:t>
            </a:r>
            <a:r>
              <a:rPr lang="cs-CZ" baseline="-25000" dirty="0"/>
              <a:t>3</a:t>
            </a:r>
            <a:r>
              <a:rPr lang="cs-CZ" dirty="0" smtClean="0"/>
              <a:t> -H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7" name="TextovéPole 56"/>
          <p:cNvSpPr txBox="1"/>
          <p:nvPr/>
        </p:nvSpPr>
        <p:spPr>
          <a:xfrm>
            <a:off x="73548" y="5849976"/>
            <a:ext cx="795483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ovlivňují </a:t>
            </a:r>
            <a:r>
              <a:rPr lang="cs-CZ" dirty="0"/>
              <a:t>dýchací </a:t>
            </a:r>
            <a:r>
              <a:rPr lang="cs-CZ" dirty="0" smtClean="0"/>
              <a:t>cesty a stimulují </a:t>
            </a:r>
            <a:r>
              <a:rPr lang="cs-CZ" dirty="0"/>
              <a:t>srdeční frekvenci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8" name="TextovéPole 57"/>
          <p:cNvSpPr txBox="1"/>
          <p:nvPr/>
        </p:nvSpPr>
        <p:spPr>
          <a:xfrm>
            <a:off x="62792" y="6369127"/>
            <a:ext cx="796559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vysoké dávky mohou vést k </a:t>
            </a:r>
            <a:r>
              <a:rPr lang="cs-CZ" dirty="0"/>
              <a:t>srdeční </a:t>
            </a:r>
            <a:r>
              <a:rPr lang="cs-CZ" dirty="0" smtClean="0"/>
              <a:t>arytmi</a:t>
            </a:r>
            <a:r>
              <a:rPr lang="cs-CZ" dirty="0"/>
              <a:t>i</a:t>
            </a:r>
            <a:r>
              <a:rPr lang="cs-CZ" dirty="0" smtClean="0"/>
              <a:t> a křečím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9" name="Šipka doprava se zářezem 28">
            <a:hlinkClick r:id="rId6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3093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5" grpId="0" animBg="1"/>
      <p:bldP spid="30" grpId="0" animBg="1"/>
      <p:bldP spid="33" grpId="0" animBg="1"/>
      <p:bldP spid="23" grpId="0" animBg="1"/>
      <p:bldP spid="36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7825" y="260648"/>
            <a:ext cx="5258311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Kondenzované pyridinové systémy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68557" y="843203"/>
            <a:ext cx="163914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Xantin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68560" y="1437851"/>
            <a:ext cx="302802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2,6-dihydroxypurin</a:t>
            </a:r>
            <a:endParaRPr lang="cs-CZ" sz="2400" b="1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62792" y="2565265"/>
            <a:ext cx="1629963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Kofein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73549" y="4968464"/>
            <a:ext cx="802684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oddaluje únavu (zvláště duševní), zbystřuje myšlení, zlepšuje koncentraci, působí jistou euforii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68557" y="1996901"/>
            <a:ext cx="4098727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3,7-dihydropurine-2,6-dion</a:t>
            </a:r>
            <a:endParaRPr lang="cs-CZ" sz="2400" b="1" dirty="0"/>
          </a:p>
        </p:txBody>
      </p:sp>
      <p:pic>
        <p:nvPicPr>
          <p:cNvPr id="26626" name="Picture 2" descr="Struktura xanth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048" y="899135"/>
            <a:ext cx="1587400" cy="1440000"/>
          </a:xfrm>
          <a:prstGeom prst="rect">
            <a:avLst/>
          </a:prstGeom>
          <a:solidFill>
            <a:srgbClr val="FFCCFF"/>
          </a:solidFill>
        </p:spPr>
      </p:pic>
      <p:grpSp>
        <p:nvGrpSpPr>
          <p:cNvPr id="24" name="Skupina 23"/>
          <p:cNvGrpSpPr/>
          <p:nvPr/>
        </p:nvGrpSpPr>
        <p:grpSpPr>
          <a:xfrm>
            <a:off x="2051720" y="764704"/>
            <a:ext cx="1218913" cy="572762"/>
            <a:chOff x="6624538" y="4034451"/>
            <a:chExt cx="1218913" cy="572762"/>
          </a:xfrm>
        </p:grpSpPr>
        <p:pic>
          <p:nvPicPr>
            <p:cNvPr id="26" name="Obrázek 25" descr="Soubor:GHS-pictogram-exclam.sv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4538" y="403445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TextovéPole 4"/>
            <p:cNvSpPr txBox="1"/>
            <p:nvPr/>
          </p:nvSpPr>
          <p:spPr>
            <a:xfrm>
              <a:off x="7016611" y="4327437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Obr.17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pic>
        <p:nvPicPr>
          <p:cNvPr id="26630" name="Picture 6" descr="http://upload.wikimedia.org/wikipedia/commons/0/02/Xanthine_3D_b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64" y="208539"/>
            <a:ext cx="3245862" cy="26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ovéPole 56"/>
          <p:cNvSpPr txBox="1"/>
          <p:nvPr/>
        </p:nvSpPr>
        <p:spPr>
          <a:xfrm>
            <a:off x="73548" y="5849976"/>
            <a:ext cx="907045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Smrtelná dávka kofeinu je při orálním užití 150 mg/kg, to je pro 100 kg těžkou osobu 15 </a:t>
            </a:r>
            <a:r>
              <a:rPr lang="cs-CZ" dirty="0" smtClean="0"/>
              <a:t>g (přepočítáno </a:t>
            </a:r>
            <a:r>
              <a:rPr lang="cs-CZ" dirty="0"/>
              <a:t>na kávu </a:t>
            </a:r>
            <a:r>
              <a:rPr lang="cs-CZ" dirty="0" smtClean="0"/>
              <a:t>- 25</a:t>
            </a:r>
            <a:r>
              <a:rPr lang="cs-CZ" dirty="0"/>
              <a:t> litrů.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28677" name="Picture 5" descr="Struktur von Coffe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98" y="3103566"/>
            <a:ext cx="1905000" cy="1571626"/>
          </a:xfrm>
          <a:prstGeom prst="rect">
            <a:avLst/>
          </a:prstGeom>
          <a:solidFill>
            <a:srgbClr val="FFCCFF"/>
          </a:solidFill>
        </p:spPr>
      </p:pic>
      <p:grpSp>
        <p:nvGrpSpPr>
          <p:cNvPr id="34" name="Skupina 33"/>
          <p:cNvGrpSpPr/>
          <p:nvPr/>
        </p:nvGrpSpPr>
        <p:grpSpPr>
          <a:xfrm>
            <a:off x="6948264" y="2989379"/>
            <a:ext cx="2003211" cy="1807773"/>
            <a:chOff x="7280594" y="1779091"/>
            <a:chExt cx="2003211" cy="1807773"/>
          </a:xfrm>
        </p:grpSpPr>
        <p:pic>
          <p:nvPicPr>
            <p:cNvPr id="35" name="Picture 11" descr="http://upload.wikimedia.org/wikipedia/commons/thumb/c/c5/Roasted_coffee_beans.jpg/220px-Roasted_coffee_beans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687"/>
            <a:stretch/>
          </p:blipFill>
          <p:spPr bwMode="auto">
            <a:xfrm>
              <a:off x="7308304" y="1779091"/>
              <a:ext cx="1975501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ovéPole 4"/>
            <p:cNvSpPr txBox="1"/>
            <p:nvPr/>
          </p:nvSpPr>
          <p:spPr>
            <a:xfrm>
              <a:off x="7280594" y="3307088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solidFill>
                    <a:schemeClr val="bg1"/>
                  </a:solidFill>
                  <a:latin typeface="Georgia" pitchFamily="18" charset="0"/>
                </a:rPr>
                <a:t>Obr.7</a:t>
              </a:r>
              <a:endParaRPr lang="cs-CZ" sz="1200" b="1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4283968" y="2989379"/>
            <a:ext cx="2339411" cy="1840944"/>
            <a:chOff x="4283968" y="2989379"/>
            <a:chExt cx="2339411" cy="1840944"/>
          </a:xfrm>
        </p:grpSpPr>
        <p:pic>
          <p:nvPicPr>
            <p:cNvPr id="28679" name="Picture 7" descr="File:Caffeine USP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78" r="8208"/>
            <a:stretch/>
          </p:blipFill>
          <p:spPr bwMode="auto">
            <a:xfrm>
              <a:off x="4367284" y="2989379"/>
              <a:ext cx="2256095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ovéPole 31"/>
            <p:cNvSpPr txBox="1"/>
            <p:nvPr/>
          </p:nvSpPr>
          <p:spPr>
            <a:xfrm>
              <a:off x="4283968" y="4553324"/>
              <a:ext cx="6926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Obr.52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2" name="Skupina 41"/>
          <p:cNvGrpSpPr/>
          <p:nvPr/>
        </p:nvGrpSpPr>
        <p:grpSpPr>
          <a:xfrm>
            <a:off x="1864538" y="2509716"/>
            <a:ext cx="1218913" cy="572762"/>
            <a:chOff x="6624538" y="4034451"/>
            <a:chExt cx="1218913" cy="572762"/>
          </a:xfrm>
        </p:grpSpPr>
        <p:pic>
          <p:nvPicPr>
            <p:cNvPr id="43" name="Obrázek 42" descr="Soubor:GHS-pictogram-exclam.sv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4538" y="403445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TextovéPole 4"/>
            <p:cNvSpPr txBox="1"/>
            <p:nvPr/>
          </p:nvSpPr>
          <p:spPr>
            <a:xfrm>
              <a:off x="7016611" y="4327437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Obr.17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grpSp>
        <p:nvGrpSpPr>
          <p:cNvPr id="56" name="Skupina 55"/>
          <p:cNvGrpSpPr/>
          <p:nvPr/>
        </p:nvGrpSpPr>
        <p:grpSpPr>
          <a:xfrm>
            <a:off x="2206421" y="2980038"/>
            <a:ext cx="2149555" cy="1889122"/>
            <a:chOff x="4932040" y="1528819"/>
            <a:chExt cx="3553516" cy="3196325"/>
          </a:xfrm>
        </p:grpSpPr>
        <p:pic>
          <p:nvPicPr>
            <p:cNvPr id="59" name="Picture 5" descr="File:Theophylline-3D-balls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5492" l="0" r="96482">
                          <a14:backgroundMark x1="75237" y1="14357" x2="75237" y2="14357"/>
                          <a14:backgroundMark x1="72260" y1="17028" x2="72260" y2="17028"/>
                          <a14:backgroundMark x1="76319" y1="18197" x2="76319" y2="181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32040" y="1844824"/>
              <a:ext cx="3553516" cy="288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54545" y1="11806" x2="54545" y2="11806"/>
                          <a14:foregroundMark x1="51748" y1="13889" x2="51748" y2="13889"/>
                          <a14:foregroundMark x1="51748" y1="11806" x2="51748" y2="11806"/>
                          <a14:foregroundMark x1="48252" y1="14583" x2="48252" y2="14583"/>
                          <a14:foregroundMark x1="53147" y1="9722" x2="53147" y2="9722"/>
                          <a14:foregroundMark x1="18881" y1="34722" x2="18881" y2="34722"/>
                          <a14:foregroundMark x1="16783" y1="36111" x2="16783" y2="36111"/>
                          <a14:foregroundMark x1="18182" y1="31250" x2="18182" y2="31250"/>
                          <a14:foregroundMark x1="16084" y1="33333" x2="16084" y2="33333"/>
                          <a14:foregroundMark x1="13287" y1="36806" x2="13287" y2="36806"/>
                          <a14:foregroundMark x1="14685" y1="34722" x2="14685" y2="34722"/>
                          <a14:foregroundMark x1="39161" y1="56944" x2="39161" y2="56944"/>
                          <a14:foregroundMark x1="36364" y1="57639" x2="36364" y2="57639"/>
                          <a14:foregroundMark x1="34266" y1="58333" x2="34266" y2="58333"/>
                          <a14:foregroundMark x1="51049" y1="26389" x2="51049" y2="26389"/>
                          <a14:foregroundMark x1="48951" y1="12500" x2="48951" y2="12500"/>
                          <a14:backgroundMark x1="37063" y1="52778" x2="37063" y2="52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894842" y="1524057"/>
              <a:ext cx="1362075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Šipka doprava se zářezem 27">
            <a:hlinkClick r:id="rId1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3215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5" grpId="0" animBg="1"/>
      <p:bldP spid="30" grpId="0" animBg="1"/>
      <p:bldP spid="33" grpId="0" animBg="1"/>
      <p:bldP spid="23" grpId="0" animBg="1"/>
      <p:bldP spid="5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7825" y="260648"/>
            <a:ext cx="5258311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Kondenzované pyridinové systémy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68557" y="843203"/>
            <a:ext cx="163914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Xantin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68560" y="1437851"/>
            <a:ext cx="302802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2,6-dihydroxypurin</a:t>
            </a:r>
            <a:endParaRPr lang="cs-CZ" sz="2400" b="1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62792" y="2565265"/>
            <a:ext cx="2381002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/>
              <a:t>Theobromin</a:t>
            </a:r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73549" y="5229200"/>
            <a:ext cx="817086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hořký</a:t>
            </a:r>
            <a:r>
              <a:rPr lang="cs-CZ" dirty="0"/>
              <a:t> alkaloid kakaovníku, vyskytující se v čokoládě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68557" y="1996901"/>
            <a:ext cx="4098727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3,7-dihydropurine-2,6-dion</a:t>
            </a:r>
            <a:endParaRPr lang="cs-CZ" sz="2400" b="1" dirty="0"/>
          </a:p>
        </p:txBody>
      </p:sp>
      <p:pic>
        <p:nvPicPr>
          <p:cNvPr id="26626" name="Picture 2" descr="Struktura xanth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048" y="899135"/>
            <a:ext cx="1587400" cy="1440000"/>
          </a:xfrm>
          <a:prstGeom prst="rect">
            <a:avLst/>
          </a:prstGeom>
          <a:solidFill>
            <a:srgbClr val="FFCCFF"/>
          </a:solidFill>
        </p:spPr>
      </p:pic>
      <p:grpSp>
        <p:nvGrpSpPr>
          <p:cNvPr id="24" name="Skupina 23"/>
          <p:cNvGrpSpPr/>
          <p:nvPr/>
        </p:nvGrpSpPr>
        <p:grpSpPr>
          <a:xfrm>
            <a:off x="2051720" y="764704"/>
            <a:ext cx="1218913" cy="572762"/>
            <a:chOff x="6624538" y="4034451"/>
            <a:chExt cx="1218913" cy="572762"/>
          </a:xfrm>
        </p:grpSpPr>
        <p:pic>
          <p:nvPicPr>
            <p:cNvPr id="26" name="Obrázek 25" descr="Soubor:GHS-pictogram-exclam.sv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4538" y="403445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TextovéPole 4"/>
            <p:cNvSpPr txBox="1"/>
            <p:nvPr/>
          </p:nvSpPr>
          <p:spPr>
            <a:xfrm>
              <a:off x="7016611" y="4327437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Obr.17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pic>
        <p:nvPicPr>
          <p:cNvPr id="26630" name="Picture 6" descr="http://upload.wikimedia.org/wikipedia/commons/0/02/Xanthine_3D_b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64" y="208539"/>
            <a:ext cx="3245862" cy="26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ovéPole 56"/>
          <p:cNvSpPr txBox="1"/>
          <p:nvPr/>
        </p:nvSpPr>
        <p:spPr>
          <a:xfrm>
            <a:off x="73548" y="5849976"/>
            <a:ext cx="826523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hořký</a:t>
            </a:r>
            <a:r>
              <a:rPr lang="cs-CZ" dirty="0"/>
              <a:t> </a:t>
            </a:r>
            <a:r>
              <a:rPr lang="cs-CZ" dirty="0" smtClean="0"/>
              <a:t>bílý (bezbarvý) krystalický</a:t>
            </a:r>
            <a:r>
              <a:rPr lang="cs-CZ" dirty="0"/>
              <a:t> </a:t>
            </a:r>
            <a:r>
              <a:rPr lang="cs-CZ" dirty="0" smtClean="0"/>
              <a:t>prášek nerozpustný</a:t>
            </a:r>
            <a:r>
              <a:rPr lang="cs-CZ" dirty="0"/>
              <a:t>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ve</a:t>
            </a:r>
            <a:r>
              <a:rPr lang="cs-CZ" dirty="0"/>
              <a:t> vodě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29699" name="Picture 3" descr="http://upload.wikimedia.org/wikipedia/commons/thumb/b/b1/Theobromin_-_Theobromine.svg/220px-Theobromin_-_Theobromine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26" y="3244240"/>
            <a:ext cx="1931707" cy="1800000"/>
          </a:xfrm>
          <a:prstGeom prst="rect">
            <a:avLst/>
          </a:prstGeom>
          <a:solidFill>
            <a:srgbClr val="FFCCFF"/>
          </a:solidFill>
        </p:spPr>
      </p:pic>
      <p:grpSp>
        <p:nvGrpSpPr>
          <p:cNvPr id="28" name="Skupina 27"/>
          <p:cNvGrpSpPr/>
          <p:nvPr/>
        </p:nvGrpSpPr>
        <p:grpSpPr>
          <a:xfrm>
            <a:off x="2557523" y="2565265"/>
            <a:ext cx="1218913" cy="572762"/>
            <a:chOff x="6624538" y="4034451"/>
            <a:chExt cx="1218913" cy="572762"/>
          </a:xfrm>
        </p:grpSpPr>
        <p:pic>
          <p:nvPicPr>
            <p:cNvPr id="29" name="Obrázek 28" descr="Soubor:GHS-pictogram-exclam.sv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4538" y="403445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TextovéPole 4"/>
            <p:cNvSpPr txBox="1"/>
            <p:nvPr/>
          </p:nvSpPr>
          <p:spPr>
            <a:xfrm>
              <a:off x="7016611" y="4327437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Obr.17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7119576" y="3211848"/>
            <a:ext cx="1973394" cy="1837804"/>
            <a:chOff x="7119576" y="3067832"/>
            <a:chExt cx="1973394" cy="1837804"/>
          </a:xfrm>
        </p:grpSpPr>
        <p:pic>
          <p:nvPicPr>
            <p:cNvPr id="29705" name="Picture 9" descr="File:Chocolate0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9576" y="3067832"/>
              <a:ext cx="187500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ovéPole 37"/>
            <p:cNvSpPr txBox="1"/>
            <p:nvPr/>
          </p:nvSpPr>
          <p:spPr>
            <a:xfrm>
              <a:off x="8400332" y="4628637"/>
              <a:ext cx="6926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Obr.54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4669781" y="3211848"/>
            <a:ext cx="2344753" cy="1864783"/>
            <a:chOff x="4648077" y="2860361"/>
            <a:chExt cx="2344753" cy="1864783"/>
          </a:xfrm>
        </p:grpSpPr>
        <p:pic>
          <p:nvPicPr>
            <p:cNvPr id="29703" name="Picture 7" descr="File:Kakaofruechte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04" t="-1" r="11981" b="66014"/>
            <a:stretch/>
          </p:blipFill>
          <p:spPr bwMode="auto">
            <a:xfrm>
              <a:off x="4648077" y="2860361"/>
              <a:ext cx="2217047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ovéPole 35"/>
            <p:cNvSpPr txBox="1"/>
            <p:nvPr/>
          </p:nvSpPr>
          <p:spPr>
            <a:xfrm>
              <a:off x="6300192" y="4448145"/>
              <a:ext cx="6926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Obr.53                           </a:t>
              </a:r>
              <a:endParaRPr lang="cs-CZ" sz="1200" b="1" dirty="0"/>
            </a:p>
          </p:txBody>
        </p:sp>
      </p:grpSp>
      <p:grpSp>
        <p:nvGrpSpPr>
          <p:cNvPr id="39" name="Skupina 38"/>
          <p:cNvGrpSpPr/>
          <p:nvPr/>
        </p:nvGrpSpPr>
        <p:grpSpPr>
          <a:xfrm>
            <a:off x="2234168" y="3072050"/>
            <a:ext cx="2441883" cy="2004581"/>
            <a:chOff x="4912990" y="1512944"/>
            <a:chExt cx="2667600" cy="2109600"/>
          </a:xfrm>
        </p:grpSpPr>
        <p:grpSp>
          <p:nvGrpSpPr>
            <p:cNvPr id="40" name="Skupina 39"/>
            <p:cNvGrpSpPr/>
            <p:nvPr/>
          </p:nvGrpSpPr>
          <p:grpSpPr>
            <a:xfrm>
              <a:off x="4912990" y="1512944"/>
              <a:ext cx="2667600" cy="2109600"/>
              <a:chOff x="4932040" y="1528819"/>
              <a:chExt cx="3553516" cy="3196325"/>
            </a:xfrm>
          </p:grpSpPr>
          <p:pic>
            <p:nvPicPr>
              <p:cNvPr id="43" name="Picture 5" descr="File:Theophylline-3D-balls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95492" l="0" r="96482">
                            <a14:backgroundMark x1="75237" y1="14357" x2="75237" y2="14357"/>
                            <a14:backgroundMark x1="72260" y1="17028" x2="72260" y2="17028"/>
                            <a14:backgroundMark x1="76319" y1="18197" x2="76319" y2="18197"/>
                            <a14:backgroundMark x1="21110" y1="15359" x2="21110" y2="15359"/>
                            <a14:backgroundMark x1="10149" y1="23372" x2="10149" y2="23372"/>
                            <a14:backgroundMark x1="15426" y1="34725" x2="15426" y2="34725"/>
                            <a14:backgroundMark x1="17321" y1="26043" x2="17321" y2="26043"/>
                            <a14:backgroundMark x1="20298" y1="25376" x2="20298" y2="2537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932040" y="1844824"/>
                <a:ext cx="3553516" cy="28803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7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>
                            <a14:foregroundMark x1="54545" y1="11806" x2="54545" y2="11806"/>
                            <a14:foregroundMark x1="51748" y1="13889" x2="51748" y2="13889"/>
                            <a14:foregroundMark x1="51748" y1="11806" x2="51748" y2="11806"/>
                            <a14:foregroundMark x1="48252" y1="14583" x2="48252" y2="14583"/>
                            <a14:foregroundMark x1="53147" y1="9722" x2="53147" y2="9722"/>
                            <a14:foregroundMark x1="18881" y1="34722" x2="18881" y2="34722"/>
                            <a14:foregroundMark x1="16783" y1="36111" x2="16783" y2="36111"/>
                            <a14:foregroundMark x1="18182" y1="31250" x2="18182" y2="31250"/>
                            <a14:foregroundMark x1="16084" y1="33333" x2="16084" y2="33333"/>
                            <a14:foregroundMark x1="13287" y1="36806" x2="13287" y2="36806"/>
                            <a14:foregroundMark x1="14685" y1="34722" x2="14685" y2="34722"/>
                            <a14:foregroundMark x1="39161" y1="56944" x2="39161" y2="56944"/>
                            <a14:foregroundMark x1="36364" y1="57639" x2="36364" y2="57639"/>
                            <a14:foregroundMark x1="34266" y1="58333" x2="34266" y2="58333"/>
                            <a14:foregroundMark x1="51049" y1="26389" x2="51049" y2="26389"/>
                            <a14:foregroundMark x1="48951" y1="12500" x2="48951" y2="12500"/>
                            <a14:backgroundMark x1="37063" y1="52778" x2="37063" y2="5277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6894842" y="1524057"/>
                <a:ext cx="1362075" cy="1371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2" name="Picture 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4000" r="100000">
                          <a14:foregroundMark x1="42000" y1="32353" x2="42000" y2="32353"/>
                          <a14:foregroundMark x1="36000" y1="35294" x2="36000" y2="35294"/>
                          <a14:foregroundMark x1="40000" y1="26471" x2="40000" y2="26471"/>
                          <a14:backgroundMark x1="28000" y1="32353" x2="28000" y2="32353"/>
                          <a14:backgroundMark x1="28000" y1="94118" x2="28000" y2="94118"/>
                          <a14:backgroundMark x1="88000" y1="17647" x2="88000" y2="176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370203">
              <a:off x="5164984" y="2094986"/>
              <a:ext cx="47625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Šipka doprava se zářezem 31">
            <a:hlinkClick r:id="rId14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895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25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5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750"/>
                            </p:stCondLst>
                            <p:childTnLst>
                              <p:par>
                                <p:cTn id="8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5" grpId="0" animBg="1"/>
      <p:bldP spid="30" grpId="0" animBg="1"/>
      <p:bldP spid="33" grpId="0" animBg="1"/>
      <p:bldP spid="23" grpId="0" animBg="1"/>
      <p:bldP spid="5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7825" y="260648"/>
            <a:ext cx="5258311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Kondenzované pyridinové systémy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68557" y="843203"/>
            <a:ext cx="163914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Xantin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68560" y="1437851"/>
            <a:ext cx="302802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2,6-dihydroxypurin</a:t>
            </a:r>
            <a:endParaRPr lang="cs-CZ" sz="2400" b="1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62792" y="2565265"/>
            <a:ext cx="2381002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/>
              <a:t>Theobromin</a:t>
            </a:r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73549" y="5229200"/>
            <a:ext cx="817086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p</a:t>
            </a:r>
            <a:r>
              <a:rPr lang="cs-CZ" dirty="0" smtClean="0"/>
              <a:t>řirozeně </a:t>
            </a:r>
            <a:r>
              <a:rPr lang="cs-CZ" dirty="0"/>
              <a:t>se nachází v </a:t>
            </a:r>
            <a:r>
              <a:rPr lang="cs-CZ" dirty="0" smtClean="0"/>
              <a:t>čaji - pouze stopová množství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68557" y="1996901"/>
            <a:ext cx="4098727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3,7-dihydropurine-2,6-dion</a:t>
            </a:r>
            <a:endParaRPr lang="cs-CZ" sz="2400" b="1" dirty="0"/>
          </a:p>
        </p:txBody>
      </p:sp>
      <p:pic>
        <p:nvPicPr>
          <p:cNvPr id="26626" name="Picture 2" descr="Struktura xanth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048" y="899135"/>
            <a:ext cx="1587400" cy="1440000"/>
          </a:xfrm>
          <a:prstGeom prst="rect">
            <a:avLst/>
          </a:prstGeom>
          <a:solidFill>
            <a:srgbClr val="FFCCFF"/>
          </a:solidFill>
        </p:spPr>
      </p:pic>
      <p:grpSp>
        <p:nvGrpSpPr>
          <p:cNvPr id="24" name="Skupina 23"/>
          <p:cNvGrpSpPr/>
          <p:nvPr/>
        </p:nvGrpSpPr>
        <p:grpSpPr>
          <a:xfrm>
            <a:off x="2051720" y="764704"/>
            <a:ext cx="1218913" cy="572762"/>
            <a:chOff x="6624538" y="4034451"/>
            <a:chExt cx="1218913" cy="572762"/>
          </a:xfrm>
        </p:grpSpPr>
        <p:pic>
          <p:nvPicPr>
            <p:cNvPr id="26" name="Obrázek 25" descr="Soubor:GHS-pictogram-exclam.sv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4538" y="403445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TextovéPole 4"/>
            <p:cNvSpPr txBox="1"/>
            <p:nvPr/>
          </p:nvSpPr>
          <p:spPr>
            <a:xfrm>
              <a:off x="7016611" y="4327437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Obr.17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pic>
        <p:nvPicPr>
          <p:cNvPr id="26630" name="Picture 6" descr="http://upload.wikimedia.org/wikipedia/commons/0/02/Xanthine_3D_b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64" y="208539"/>
            <a:ext cx="3245862" cy="26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ovéPole 56"/>
          <p:cNvSpPr txBox="1"/>
          <p:nvPr/>
        </p:nvSpPr>
        <p:spPr>
          <a:xfrm>
            <a:off x="73548" y="5849976"/>
            <a:ext cx="802684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látka používaná pro léčbu respiračních </a:t>
            </a:r>
            <a:r>
              <a:rPr lang="cs-CZ" dirty="0" smtClean="0"/>
              <a:t>onemocnění -</a:t>
            </a:r>
            <a:r>
              <a:rPr lang="cs-CZ" dirty="0"/>
              <a:t> astma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28" name="Skupina 27"/>
          <p:cNvGrpSpPr/>
          <p:nvPr/>
        </p:nvGrpSpPr>
        <p:grpSpPr>
          <a:xfrm>
            <a:off x="2557523" y="2565265"/>
            <a:ext cx="1218913" cy="572762"/>
            <a:chOff x="6624538" y="4034451"/>
            <a:chExt cx="1218913" cy="572762"/>
          </a:xfrm>
        </p:grpSpPr>
        <p:pic>
          <p:nvPicPr>
            <p:cNvPr id="29" name="Obrázek 28" descr="Soubor:GHS-pictogram-exclam.sv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4538" y="403445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TextovéPole 4"/>
            <p:cNvSpPr txBox="1"/>
            <p:nvPr/>
          </p:nvSpPr>
          <p:spPr>
            <a:xfrm>
              <a:off x="7016611" y="4327437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Obr.17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pic>
        <p:nvPicPr>
          <p:cNvPr id="30723" name="Picture 3" descr="http://upload.wikimedia.org/wikipedia/commons/thumb/6/60/Theophyllin_-_Theophylline.svg/220px-Theophyllin_-_Theophylline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42" y="3180184"/>
            <a:ext cx="2095500" cy="1905000"/>
          </a:xfrm>
          <a:prstGeom prst="rect">
            <a:avLst/>
          </a:prstGeom>
          <a:solidFill>
            <a:srgbClr val="FFCCFF"/>
          </a:solidFill>
        </p:spPr>
      </p:pic>
      <p:grpSp>
        <p:nvGrpSpPr>
          <p:cNvPr id="32" name="Skupina 31"/>
          <p:cNvGrpSpPr/>
          <p:nvPr/>
        </p:nvGrpSpPr>
        <p:grpSpPr>
          <a:xfrm>
            <a:off x="5508104" y="2898278"/>
            <a:ext cx="2664296" cy="2179364"/>
            <a:chOff x="3016659" y="3335534"/>
            <a:chExt cx="2664296" cy="2179364"/>
          </a:xfrm>
        </p:grpSpPr>
        <p:pic>
          <p:nvPicPr>
            <p:cNvPr id="34" name="Picture 10" descr="Soubor: TeaLeaves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452"/>
            <a:stretch/>
          </p:blipFill>
          <p:spPr bwMode="auto">
            <a:xfrm>
              <a:off x="3016659" y="3335534"/>
              <a:ext cx="2576929" cy="2158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ovéPole 34"/>
            <p:cNvSpPr txBox="1"/>
            <p:nvPr/>
          </p:nvSpPr>
          <p:spPr>
            <a:xfrm>
              <a:off x="4988317" y="5237899"/>
              <a:ext cx="6926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Obr.49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30725" name="Picture 5" descr="File:Theophylline-3D-ball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417" y="3105014"/>
            <a:ext cx="2620655" cy="21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Šipka doprava se zářezem 35">
            <a:hlinkClick r:id="rId8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8311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5" grpId="0" animBg="1"/>
      <p:bldP spid="30" grpId="0" animBg="1"/>
      <p:bldP spid="33" grpId="0" animBg="1"/>
      <p:bldP spid="23" grpId="0" animBg="1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5" y="3573016"/>
            <a:ext cx="7992888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b="1" dirty="0"/>
              <a:t>Podle druhu heteroatomu můžeme tyto sloučeniny rozdělit </a:t>
            </a:r>
            <a:r>
              <a:rPr lang="cs-CZ" sz="2400" b="1" dirty="0" smtClean="0"/>
              <a:t>na kyslíkaté</a:t>
            </a:r>
            <a:r>
              <a:rPr lang="cs-CZ" sz="2400" b="1" dirty="0"/>
              <a:t>, dusíkaté, </a:t>
            </a:r>
            <a:r>
              <a:rPr lang="cs-CZ" sz="2400" b="1" dirty="0" smtClean="0"/>
              <a:t>sirné …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7505" y="4509120"/>
            <a:ext cx="8640959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Podle </a:t>
            </a:r>
            <a:r>
              <a:rPr lang="cs-CZ" dirty="0"/>
              <a:t>počtu heteroatomů je rozdělujeme na jednosytné, dvojsytné a </a:t>
            </a:r>
            <a:r>
              <a:rPr lang="cs-CZ" dirty="0" smtClean="0"/>
              <a:t>vícesytné (azol, diazol …).</a:t>
            </a:r>
            <a:endParaRPr lang="cs-CZ" baseline="-25000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7504" y="2670011"/>
            <a:ext cx="777686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Stejně jako cyklické uhlovodíky, jsou i heterocykly nejčastěji pětičlenné a šestičlenné.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1188456" y="572486"/>
            <a:ext cx="467968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Heterocyklické sloučeniny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07506" y="1196752"/>
            <a:ext cx="7992886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 organické cyklické látky, které mimo atomů uhlíku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obsahují </a:t>
            </a:r>
            <a:r>
              <a:rPr lang="cs-CZ" dirty="0"/>
              <a:t>v cyklu i jiné atomy, tzv. </a:t>
            </a:r>
            <a:r>
              <a:rPr lang="cs-CZ" i="1" dirty="0"/>
              <a:t>heteroatomy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37825" y="2103239"/>
            <a:ext cx="2161967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 smtClean="0"/>
              <a:t>Dělení</a:t>
            </a:r>
            <a:endParaRPr lang="cs-CZ" dirty="0"/>
          </a:p>
        </p:txBody>
      </p:sp>
      <p:pic>
        <p:nvPicPr>
          <p:cNvPr id="1029" name="Picture 5" descr="File:Pyrrole-2D-numbered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22993"/>
            <a:ext cx="1174010" cy="1369678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CC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776" y="5422993"/>
            <a:ext cx="1204782" cy="1374081"/>
          </a:xfrm>
          <a:prstGeom prst="rect">
            <a:avLst/>
          </a:prstGeom>
          <a:solidFill>
            <a:srgbClr val="FFCCFF"/>
          </a:solidFill>
          <a:ln>
            <a:noFill/>
          </a:ln>
        </p:spPr>
      </p:pic>
      <p:sp>
        <p:nvSpPr>
          <p:cNvPr id="10" name="Šipka doprava se zářezem 9">
            <a:hlinkClick r:id="rId4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813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29" grpId="0" animBg="1"/>
      <p:bldP spid="14" grpId="0" animBg="1"/>
      <p:bldP spid="1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7825" y="188640"/>
            <a:ext cx="5258311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Kondenzované pyridinové systémy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68557" y="843203"/>
            <a:ext cx="277200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Kyselina močová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68560" y="1437851"/>
            <a:ext cx="262800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/>
              <a:t>2,6,8-trioxypurin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73549" y="5406601"/>
            <a:ext cx="309343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bezbarvé </a:t>
            </a:r>
            <a:r>
              <a:rPr lang="cs-CZ" dirty="0"/>
              <a:t>krystaly 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7" name="TextovéPole 56"/>
          <p:cNvSpPr txBox="1"/>
          <p:nvPr/>
        </p:nvSpPr>
        <p:spPr>
          <a:xfrm>
            <a:off x="73547" y="6423719"/>
            <a:ext cx="745078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málo rozpustná ve </a:t>
            </a:r>
            <a:r>
              <a:rPr lang="cs-CZ" dirty="0" smtClean="0"/>
              <a:t>vodě a </a:t>
            </a:r>
            <a:r>
              <a:rPr lang="cs-CZ" dirty="0"/>
              <a:t>jiných rozpouštědlech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32771" name="Picture 3" descr="File:Harnsäure Enolform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89903"/>
            <a:ext cx="2409825" cy="1419226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32773" name="Picture 5" descr="File:Harnsäure Ketoform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23229"/>
            <a:ext cx="2095500" cy="1485900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36" name="TextovéPole 35"/>
          <p:cNvSpPr txBox="1"/>
          <p:nvPr/>
        </p:nvSpPr>
        <p:spPr>
          <a:xfrm>
            <a:off x="6425096" y="2636055"/>
            <a:ext cx="2016000" cy="30777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400" dirty="0" smtClean="0"/>
              <a:t>2,6,8-trihydroxypurin</a:t>
            </a:r>
            <a:endParaRPr lang="cs-CZ" sz="1400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4089670" y="2636055"/>
            <a:ext cx="1620000" cy="30777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400" dirty="0"/>
              <a:t>2,6,8-trioxypurin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6857096" y="766258"/>
            <a:ext cx="1152000" cy="30777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400" dirty="0" smtClean="0"/>
              <a:t>enol forma</a:t>
            </a:r>
            <a:endParaRPr lang="cs-CZ" sz="1400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3967167" y="750869"/>
            <a:ext cx="1865006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400" dirty="0" smtClean="0"/>
              <a:t>keto </a:t>
            </a:r>
            <a:r>
              <a:rPr lang="cs-CZ" sz="1600" dirty="0" smtClean="0"/>
              <a:t>(</a:t>
            </a:r>
            <a:r>
              <a:rPr lang="cs-CZ" sz="1600" dirty="0" err="1" smtClean="0"/>
              <a:t>oxo</a:t>
            </a:r>
            <a:r>
              <a:rPr lang="cs-CZ" sz="1600" dirty="0" smtClean="0"/>
              <a:t>) forma</a:t>
            </a:r>
            <a:endParaRPr lang="cs-CZ" sz="1400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276884" y="1959223"/>
            <a:ext cx="327600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2,6,8-trihydroxypurin</a:t>
            </a:r>
            <a:endParaRPr lang="cs-CZ" sz="2400" b="1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73549" y="3068960"/>
            <a:ext cx="678354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vyskytuje se ve dvou tautomerních formách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73548" y="3627608"/>
            <a:ext cx="8890940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err="1" smtClean="0"/>
              <a:t>tautomerizace</a:t>
            </a:r>
            <a:r>
              <a:rPr lang="cs-CZ" dirty="0"/>
              <a:t> </a:t>
            </a:r>
            <a:r>
              <a:rPr lang="cs-CZ" dirty="0" smtClean="0"/>
              <a:t>- migrace</a:t>
            </a:r>
            <a:r>
              <a:rPr lang="cs-CZ" dirty="0"/>
              <a:t> atomu vodíku či protonu, doplněná prohozením jednoduché vazby a k ní přiléhající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vazby </a:t>
            </a:r>
            <a:r>
              <a:rPr lang="cs-CZ" dirty="0"/>
              <a:t>dvojné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73547" y="4886576"/>
            <a:ext cx="367977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soli se nazývají uráty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7" name="Šipka doprava se zářezem 16">
            <a:hlinkClick r:id="rId4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Picture 2" descr="File:Keto-Enol-Tautomeri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903666"/>
            <a:ext cx="4921052" cy="1464014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20" name="Zahnutá šipka nahoru 19"/>
          <p:cNvSpPr/>
          <p:nvPr/>
        </p:nvSpPr>
        <p:spPr>
          <a:xfrm rot="6622294">
            <a:off x="4365414" y="5223847"/>
            <a:ext cx="647825" cy="391150"/>
          </a:xfrm>
          <a:prstGeom prst="curvedUpArrow">
            <a:avLst>
              <a:gd name="adj1" fmla="val 25000"/>
              <a:gd name="adj2" fmla="val 50000"/>
              <a:gd name="adj3" fmla="val 883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FF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Zahnutá šipka doprava 20"/>
          <p:cNvSpPr/>
          <p:nvPr/>
        </p:nvSpPr>
        <p:spPr>
          <a:xfrm rot="984222" flipH="1" flipV="1">
            <a:off x="4930233" y="5063861"/>
            <a:ext cx="654890" cy="1383520"/>
          </a:xfrm>
          <a:prstGeom prst="curvedRightArrow">
            <a:avLst>
              <a:gd name="adj1" fmla="val 25000"/>
              <a:gd name="adj2" fmla="val 30952"/>
              <a:gd name="adj3" fmla="val 25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73549" y="5922588"/>
            <a:ext cx="2466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bez </a:t>
            </a:r>
            <a:r>
              <a:rPr lang="cs-CZ" dirty="0"/>
              <a:t>zápachu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516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5" grpId="0" animBg="1"/>
      <p:bldP spid="33" grpId="0" animBg="1"/>
      <p:bldP spid="57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20" grpId="0" animBg="1"/>
      <p:bldP spid="21" grpId="0" animBg="1"/>
      <p:bldP spid="2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8193584" y="5030704"/>
            <a:ext cx="923084" cy="1840944"/>
            <a:chOff x="8193584" y="5030704"/>
            <a:chExt cx="923084" cy="1840944"/>
          </a:xfrm>
        </p:grpSpPr>
        <p:pic>
          <p:nvPicPr>
            <p:cNvPr id="33803" name="Picture 11" descr="File:Gichtfuss im Roentgenbild 002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659"/>
            <a:stretch/>
          </p:blipFill>
          <p:spPr bwMode="auto">
            <a:xfrm>
              <a:off x="8193584" y="5030704"/>
              <a:ext cx="923084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ovéPole 4"/>
            <p:cNvSpPr txBox="1"/>
            <p:nvPr/>
          </p:nvSpPr>
          <p:spPr>
            <a:xfrm>
              <a:off x="8244408" y="6591872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Obr.59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5511872" y="4989760"/>
            <a:ext cx="2783748" cy="1840944"/>
            <a:chOff x="6425096" y="4989760"/>
            <a:chExt cx="2783748" cy="1840944"/>
          </a:xfrm>
        </p:grpSpPr>
        <p:pic>
          <p:nvPicPr>
            <p:cNvPr id="33801" name="Picture 9" descr="Soubor: Podagra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3" t="3033" r="4698"/>
            <a:stretch/>
          </p:blipFill>
          <p:spPr bwMode="auto">
            <a:xfrm>
              <a:off x="6425096" y="5030704"/>
              <a:ext cx="2645593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ovéPole 4"/>
            <p:cNvSpPr txBox="1"/>
            <p:nvPr/>
          </p:nvSpPr>
          <p:spPr>
            <a:xfrm>
              <a:off x="8382004" y="4989760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Obr.58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3783680" y="5030704"/>
            <a:ext cx="1687743" cy="1813648"/>
            <a:chOff x="4662702" y="5030704"/>
            <a:chExt cx="1687743" cy="1813648"/>
          </a:xfrm>
        </p:grpSpPr>
        <p:pic>
          <p:nvPicPr>
            <p:cNvPr id="33799" name="Picture 7" descr="Soubor: Rasterelektronenmikroskopische Abbildung der Oberfläche eines Nierensteins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13" r="21254"/>
            <a:stretch/>
          </p:blipFill>
          <p:spPr bwMode="auto">
            <a:xfrm>
              <a:off x="4703646" y="5030704"/>
              <a:ext cx="1646799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ovéPole 4"/>
            <p:cNvSpPr txBox="1"/>
            <p:nvPr/>
          </p:nvSpPr>
          <p:spPr>
            <a:xfrm>
              <a:off x="4662702" y="6564576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Obr.57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2082784" y="4988805"/>
            <a:ext cx="1699424" cy="1841899"/>
            <a:chOff x="2713440" y="4988805"/>
            <a:chExt cx="1699424" cy="1841899"/>
          </a:xfrm>
        </p:grpSpPr>
        <p:pic>
          <p:nvPicPr>
            <p:cNvPr id="33797" name="Picture 5" descr="File:2012-10-15 Nierenstein 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6" t="6376" r="11002" b="6138"/>
            <a:stretch/>
          </p:blipFill>
          <p:spPr bwMode="auto">
            <a:xfrm>
              <a:off x="2771400" y="5030704"/>
              <a:ext cx="1641464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ovéPole 4"/>
            <p:cNvSpPr txBox="1"/>
            <p:nvPr/>
          </p:nvSpPr>
          <p:spPr>
            <a:xfrm>
              <a:off x="2713440" y="4988805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solidFill>
                    <a:schemeClr val="bg1"/>
                  </a:solidFill>
                  <a:latin typeface="Georgia" pitchFamily="18" charset="0"/>
                </a:rPr>
                <a:t>Obr.56</a:t>
              </a:r>
              <a:endParaRPr lang="cs-CZ" sz="1200" b="1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9350" y="4988805"/>
            <a:ext cx="2100730" cy="1841899"/>
            <a:chOff x="510529" y="5016101"/>
            <a:chExt cx="2100730" cy="1841899"/>
          </a:xfrm>
        </p:grpSpPr>
        <p:pic>
          <p:nvPicPr>
            <p:cNvPr id="33795" name="Picture 3" descr="Soubor: MBq Harnleiterstein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5" t="4815" r="11195" b="9578"/>
            <a:stretch/>
          </p:blipFill>
          <p:spPr bwMode="auto">
            <a:xfrm>
              <a:off x="553860" y="5058000"/>
              <a:ext cx="2057399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ovéPole 4"/>
            <p:cNvSpPr txBox="1"/>
            <p:nvPr/>
          </p:nvSpPr>
          <p:spPr>
            <a:xfrm>
              <a:off x="510529" y="5016101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solidFill>
                    <a:schemeClr val="bg1"/>
                  </a:solidFill>
                  <a:latin typeface="Georgia" pitchFamily="18" charset="0"/>
                </a:rPr>
                <a:t>Obr.55</a:t>
              </a:r>
              <a:endParaRPr lang="cs-CZ" sz="1200" b="1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sp>
        <p:nvSpPr>
          <p:cNvPr id="15" name="TextovéPole 14"/>
          <p:cNvSpPr txBox="1"/>
          <p:nvPr/>
        </p:nvSpPr>
        <p:spPr>
          <a:xfrm>
            <a:off x="537825" y="188640"/>
            <a:ext cx="5258311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Kondenzované pyridinové systémy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68557" y="843203"/>
            <a:ext cx="277200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Kyselina močová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68560" y="1437851"/>
            <a:ext cx="262800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/>
              <a:t>2,6,8-trioxypurin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73548" y="4149080"/>
            <a:ext cx="907045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porucha </a:t>
            </a:r>
            <a:r>
              <a:rPr lang="cs-CZ" dirty="0"/>
              <a:t>jejího metabolismu </a:t>
            </a:r>
            <a:r>
              <a:rPr lang="cs-CZ" dirty="0" smtClean="0"/>
              <a:t>-</a:t>
            </a:r>
            <a:r>
              <a:rPr lang="cs-CZ" dirty="0"/>
              <a:t> močové či </a:t>
            </a:r>
            <a:r>
              <a:rPr lang="cs-CZ" dirty="0" smtClean="0"/>
              <a:t>ledvinové </a:t>
            </a:r>
            <a:r>
              <a:rPr lang="cs-CZ" dirty="0"/>
              <a:t>kameny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nebo</a:t>
            </a:r>
            <a:r>
              <a:rPr lang="cs-CZ" dirty="0"/>
              <a:t> dna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32771" name="Picture 3" descr="File:Harnsäure Enolform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23229"/>
            <a:ext cx="2523036" cy="1485900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32773" name="Picture 5" descr="File:Harnsäure Ketoform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23229"/>
            <a:ext cx="2095500" cy="1485900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36" name="TextovéPole 35"/>
          <p:cNvSpPr txBox="1"/>
          <p:nvPr/>
        </p:nvSpPr>
        <p:spPr>
          <a:xfrm>
            <a:off x="6425096" y="2636055"/>
            <a:ext cx="2016000" cy="30777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400" dirty="0" smtClean="0"/>
              <a:t>2,6,8-trihydroxypurin</a:t>
            </a:r>
            <a:endParaRPr lang="cs-CZ" sz="1400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4089670" y="2636055"/>
            <a:ext cx="1620000" cy="30777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400" dirty="0"/>
              <a:t>2,6,8-trioxypurin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6857096" y="766258"/>
            <a:ext cx="1152000" cy="30777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400" dirty="0" smtClean="0"/>
              <a:t>enol forma</a:t>
            </a:r>
            <a:endParaRPr lang="cs-CZ" sz="1400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3967167" y="750869"/>
            <a:ext cx="1865006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400" dirty="0" smtClean="0"/>
              <a:t>keto </a:t>
            </a:r>
            <a:r>
              <a:rPr lang="cs-CZ" sz="1600" dirty="0" smtClean="0"/>
              <a:t>(</a:t>
            </a:r>
            <a:r>
              <a:rPr lang="cs-CZ" sz="1600" dirty="0" err="1" smtClean="0"/>
              <a:t>oxo</a:t>
            </a:r>
            <a:r>
              <a:rPr lang="cs-CZ" sz="1600" dirty="0" smtClean="0"/>
              <a:t>) forma</a:t>
            </a:r>
            <a:endParaRPr lang="cs-CZ" sz="1400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276884" y="1959223"/>
            <a:ext cx="327600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2,6,8-trihydroxypurin</a:t>
            </a:r>
            <a:endParaRPr lang="cs-CZ" sz="2400" b="1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73548" y="3068960"/>
            <a:ext cx="9108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u plazů a ptáků je běžným produktem detoxikace amoniaku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73548" y="3600312"/>
            <a:ext cx="824286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u</a:t>
            </a:r>
            <a:r>
              <a:rPr lang="cs-CZ" dirty="0"/>
              <a:t> </a:t>
            </a:r>
            <a:r>
              <a:rPr lang="cs-CZ" dirty="0" smtClean="0"/>
              <a:t>savců</a:t>
            </a:r>
            <a:r>
              <a:rPr lang="cs-CZ" dirty="0"/>
              <a:t> je koncovým produktem metabolismu purinů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1" name="Šipka doprava se zářezem 30">
            <a:hlinkClick r:id="rId9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722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000"/>
                            </p:stCondLst>
                            <p:childTnLst>
                              <p:par>
                                <p:cTn id="10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5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-36512" y="1988071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  </a:t>
            </a:r>
            <a:r>
              <a:rPr lang="cs-CZ" sz="1200" dirty="0"/>
              <a:t>ZELL, H.. </a:t>
            </a:r>
            <a:r>
              <a:rPr lang="cs-CZ" sz="1200" i="1" dirty="0"/>
              <a:t>Soubor: </a:t>
            </a:r>
            <a:r>
              <a:rPr lang="cs-CZ" sz="1200" i="1" dirty="0" err="1"/>
              <a:t>Hyoscyamus</a:t>
            </a:r>
            <a:r>
              <a:rPr lang="cs-CZ" sz="1200" i="1" dirty="0"/>
              <a:t> </a:t>
            </a:r>
            <a:r>
              <a:rPr lang="cs-CZ" sz="1200" i="1" dirty="0" err="1"/>
              <a:t>niger</a:t>
            </a:r>
            <a:r>
              <a:rPr lang="cs-CZ" sz="1200" i="1" dirty="0"/>
              <a:t> 0003.JPG - </a:t>
            </a:r>
            <a:r>
              <a:rPr lang="cs-CZ" sz="1200" i="1" dirty="0" err="1"/>
              <a:t>Wikipedia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19.5.2013]. </a:t>
            </a:r>
            <a:r>
              <a:rPr lang="cs-CZ" sz="1200" dirty="0"/>
              <a:t>Dostupný na WWW: http://commons.wikimedia.org/wiki/File:Hyoscyamus_niger_0003.JPG</a:t>
            </a:r>
            <a:r>
              <a:rPr lang="cs-CZ" sz="1200" b="1" dirty="0" smtClean="0">
                <a:solidFill>
                  <a:prstClr val="black"/>
                </a:solidFill>
              </a:rPr>
              <a:t>  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36512" y="2448184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Obr.4  </a:t>
            </a:r>
            <a:r>
              <a:rPr lang="cs-CZ" sz="1200" dirty="0"/>
              <a:t>TAKA. </a:t>
            </a:r>
            <a:r>
              <a:rPr lang="cs-CZ" sz="1200" i="1" dirty="0"/>
              <a:t>Soubor: </a:t>
            </a:r>
            <a:r>
              <a:rPr lang="cs-CZ" sz="1200" i="1" dirty="0" err="1"/>
              <a:t>Datura</a:t>
            </a:r>
            <a:r>
              <a:rPr lang="cs-CZ" sz="1200" i="1" dirty="0"/>
              <a:t> </a:t>
            </a:r>
            <a:r>
              <a:rPr lang="cs-CZ" sz="1200" i="1" dirty="0" err="1"/>
              <a:t>stramonium</a:t>
            </a:r>
            <a:r>
              <a:rPr lang="cs-CZ" sz="1200" i="1" dirty="0"/>
              <a:t> 2 (2005 07 07).jpg - </a:t>
            </a:r>
            <a:r>
              <a:rPr lang="cs-CZ" sz="1200" i="1" dirty="0" err="1"/>
              <a:t>Wikipedia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19.5.2013]. </a:t>
            </a:r>
            <a:r>
              <a:rPr lang="cs-CZ" sz="1200" dirty="0"/>
              <a:t>Dostupný na WWW: http://commons.wikimedia.org/wiki/File:Datura_stramonium_2_(2005_07_07).jpg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-36512" y="2909849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Obr.5  </a:t>
            </a:r>
            <a:r>
              <a:rPr lang="cs-CZ" sz="1200" dirty="0"/>
              <a:t>RETAMA. </a:t>
            </a:r>
            <a:r>
              <a:rPr lang="cs-CZ" sz="1200" i="1" dirty="0"/>
              <a:t>Soubor: Mandragora </a:t>
            </a:r>
            <a:r>
              <a:rPr lang="cs-CZ" sz="1200" i="1" dirty="0" err="1"/>
              <a:t>patata</a:t>
            </a:r>
            <a:r>
              <a:rPr lang="cs-CZ" sz="1200" i="1" dirty="0"/>
              <a:t> real.jpg - </a:t>
            </a:r>
            <a:r>
              <a:rPr lang="cs-CZ" sz="1200" i="1" dirty="0" err="1"/>
              <a:t>Wikipedia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19.5.2013]. </a:t>
            </a:r>
            <a:r>
              <a:rPr lang="cs-CZ" sz="1200" dirty="0"/>
              <a:t>Dostupný na WWW: http://commons.wikimedia.org/wiki/File:Mandragora_patata_real.jpg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-36512" y="1526406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  </a:t>
            </a:r>
            <a:r>
              <a:rPr lang="cs-CZ" sz="1200" dirty="0"/>
              <a:t>MAVICA, Sony. </a:t>
            </a:r>
            <a:r>
              <a:rPr lang="cs-CZ" sz="1200" i="1" dirty="0"/>
              <a:t>Soubor: </a:t>
            </a:r>
            <a:r>
              <a:rPr lang="cs-CZ" sz="1200" i="1" dirty="0" err="1"/>
              <a:t>Atropa</a:t>
            </a:r>
            <a:r>
              <a:rPr lang="cs-CZ" sz="1200" i="1" dirty="0"/>
              <a:t> bella-donna0.jpg - </a:t>
            </a:r>
            <a:r>
              <a:rPr lang="cs-CZ" sz="1200" i="1" dirty="0" err="1"/>
              <a:t>Wikipedia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19.5.2013]. </a:t>
            </a:r>
            <a:r>
              <a:rPr lang="cs-CZ" sz="1200" dirty="0"/>
              <a:t>Dostupný na WWW: http://commons.wikimedia.org/wiki/File:Atropa_bella-donna0.jpg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-36512" y="337151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Obr.6  </a:t>
            </a:r>
            <a:r>
              <a:rPr lang="cs-CZ" sz="1200" dirty="0" smtClean="0"/>
              <a:t>ZELL</a:t>
            </a:r>
            <a:r>
              <a:rPr lang="cs-CZ" sz="1200" dirty="0"/>
              <a:t>, H.. </a:t>
            </a:r>
            <a:r>
              <a:rPr lang="cs-CZ" sz="1200" i="1" dirty="0"/>
              <a:t>Soubor: </a:t>
            </a:r>
            <a:r>
              <a:rPr lang="cs-CZ" sz="1200" i="1" dirty="0" err="1"/>
              <a:t>Erythroxylum</a:t>
            </a:r>
            <a:r>
              <a:rPr lang="cs-CZ" sz="1200" i="1" dirty="0"/>
              <a:t> </a:t>
            </a:r>
            <a:r>
              <a:rPr lang="cs-CZ" sz="1200" i="1" dirty="0" err="1"/>
              <a:t>coca</a:t>
            </a:r>
            <a:r>
              <a:rPr lang="cs-CZ" sz="1200" i="1" dirty="0"/>
              <a:t> 002.JPG - </a:t>
            </a:r>
            <a:r>
              <a:rPr lang="cs-CZ" sz="1200" i="1" dirty="0" err="1"/>
              <a:t>Wikipedia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19.5.2013]. </a:t>
            </a:r>
            <a:r>
              <a:rPr lang="cs-CZ" sz="1200" dirty="0"/>
              <a:t>Dostupný na WWW: http://commons.wikimedia.org/wiki/File:Erythroxylum_coca_002.JPG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-36512" y="3833179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Obr.7  </a:t>
            </a:r>
            <a:r>
              <a:rPr lang="cs-CZ" sz="1200" dirty="0"/>
              <a:t>SWEEP, Mark. </a:t>
            </a:r>
            <a:r>
              <a:rPr lang="cs-CZ" sz="1200" i="1" dirty="0"/>
              <a:t>Soubor: </a:t>
            </a:r>
            <a:r>
              <a:rPr lang="cs-CZ" sz="1200" i="1" dirty="0" err="1"/>
              <a:t>Roasted</a:t>
            </a:r>
            <a:r>
              <a:rPr lang="cs-CZ" sz="1200" i="1" dirty="0"/>
              <a:t> </a:t>
            </a:r>
            <a:r>
              <a:rPr lang="cs-CZ" sz="1200" i="1" dirty="0" err="1"/>
              <a:t>coffee</a:t>
            </a:r>
            <a:r>
              <a:rPr lang="cs-CZ" sz="1200" i="1" dirty="0"/>
              <a:t> beans.jpg - </a:t>
            </a:r>
            <a:r>
              <a:rPr lang="cs-CZ" sz="1200" i="1" dirty="0" err="1"/>
              <a:t>Wikipedia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19.5.2013]. </a:t>
            </a:r>
            <a:r>
              <a:rPr lang="cs-CZ" sz="1200" dirty="0"/>
              <a:t>Dostupný na WWW: http://commons.wikimedia.org/wiki/File:Roasted_coffee_beans.jpg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-36512" y="4294843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Obr.8  </a:t>
            </a:r>
            <a:r>
              <a:rPr lang="cs-CZ" sz="1200" dirty="0" smtClean="0"/>
              <a:t>MY </a:t>
            </a:r>
            <a:r>
              <a:rPr lang="cs-CZ" sz="1200" dirty="0"/>
              <a:t>GRABDMA. </a:t>
            </a:r>
            <a:r>
              <a:rPr lang="cs-CZ" sz="1200" i="1" dirty="0"/>
              <a:t>Soubor: </a:t>
            </a:r>
            <a:r>
              <a:rPr lang="cs-CZ" sz="1200" i="1" dirty="0" err="1"/>
              <a:t>Tabak</a:t>
            </a:r>
            <a:r>
              <a:rPr lang="cs-CZ" sz="1200" i="1" dirty="0"/>
              <a:t> 9290019.JPG - </a:t>
            </a:r>
            <a:r>
              <a:rPr lang="cs-CZ" sz="1200" i="1" dirty="0" err="1"/>
              <a:t>Wikipedia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19.5.2013]. </a:t>
            </a:r>
            <a:r>
              <a:rPr lang="cs-CZ" sz="1200" dirty="0"/>
              <a:t>Dostupný na WWW: http://commons.wikimedia.org/wiki/File:Tabak_9290019.JPG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-36512" y="4765589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Obr.9  </a:t>
            </a:r>
            <a:r>
              <a:rPr lang="cs-CZ" sz="1200" dirty="0"/>
              <a:t>VIPIN, </a:t>
            </a:r>
            <a:r>
              <a:rPr lang="cs-CZ" sz="1200" dirty="0" err="1"/>
              <a:t>Challiyil</a:t>
            </a:r>
            <a:r>
              <a:rPr lang="cs-CZ" sz="1200" dirty="0"/>
              <a:t> </a:t>
            </a:r>
            <a:r>
              <a:rPr lang="cs-CZ" sz="1200" dirty="0" err="1"/>
              <a:t>Eswaramangalath</a:t>
            </a:r>
            <a:r>
              <a:rPr lang="cs-CZ" sz="1200" dirty="0"/>
              <a:t> </a:t>
            </a:r>
            <a:r>
              <a:rPr lang="cs-CZ" sz="1200" dirty="0" err="1"/>
              <a:t>Pavithran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Cigarette</a:t>
            </a:r>
            <a:r>
              <a:rPr lang="cs-CZ" sz="1200" i="1" dirty="0"/>
              <a:t> smoke.jpg - </a:t>
            </a:r>
            <a:r>
              <a:rPr lang="cs-CZ" sz="1200" i="1" dirty="0" err="1"/>
              <a:t>Wikipedia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19.5.2013]. </a:t>
            </a:r>
            <a:r>
              <a:rPr lang="cs-CZ" sz="1200" dirty="0"/>
              <a:t>Dostupný na WWW: http://commons.wikimedia.org/wiki/File:Cigarette_smoke.jpg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522725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Obr.10  </a:t>
            </a:r>
            <a:r>
              <a:rPr lang="cs-CZ" sz="1200" dirty="0"/>
              <a:t>MARKNESBITT. </a:t>
            </a:r>
            <a:r>
              <a:rPr lang="cs-CZ" sz="1200" i="1" dirty="0"/>
              <a:t>Soubor: Papaversomniferum.jpg - </a:t>
            </a:r>
            <a:r>
              <a:rPr lang="cs-CZ" sz="1200" i="1" dirty="0" err="1"/>
              <a:t>Wikipedia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19.5.2013]. </a:t>
            </a:r>
            <a:r>
              <a:rPr lang="cs-CZ" sz="1200" dirty="0"/>
              <a:t>Dostupný na WWW: http://commons.wikimedia.org/wiki/File:Papaversomniferum.jpg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2842" y="6150584"/>
            <a:ext cx="8031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Obr.12  </a:t>
            </a:r>
            <a:r>
              <a:rPr lang="cs-CZ" sz="1200" dirty="0" smtClean="0"/>
              <a:t>PALLADIAN</a:t>
            </a:r>
            <a:r>
              <a:rPr lang="cs-CZ" sz="1200" dirty="0"/>
              <a:t>. </a:t>
            </a:r>
            <a:r>
              <a:rPr lang="cs-CZ" sz="1200" i="1" dirty="0"/>
              <a:t>Soubor: Indigo rostlinný extrakt Sample.jpg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23.5.2013]. </a:t>
            </a:r>
            <a:r>
              <a:rPr lang="cs-CZ" sz="1200" dirty="0"/>
              <a:t>Dostupný na WWW: http://commons.wikimedia.org/wiki/File:Indigo_plant_extract_sample.jpg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2842" y="5688919"/>
            <a:ext cx="9543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Obr.11   </a:t>
            </a:r>
            <a:r>
              <a:rPr lang="cs-CZ" sz="1200" dirty="0" smtClean="0"/>
              <a:t>DE</a:t>
            </a:r>
            <a:r>
              <a:rPr lang="cs-CZ" sz="1200" dirty="0"/>
              <a:t>: BENUTZER: QUELOKEE. </a:t>
            </a:r>
            <a:r>
              <a:rPr lang="cs-CZ" sz="1200" i="1" dirty="0"/>
              <a:t>Soubor: Jako DNA Strukturní vzorec (německy) PNG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23.5.2013]. </a:t>
            </a:r>
            <a:r>
              <a:rPr lang="cs-CZ" sz="1200" dirty="0"/>
              <a:t>Dostupný na WWW: http://commons.wikimedia.org/wiki/File:DNA_As_Structure_Formula_(German).PNG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0" y="1029519"/>
            <a:ext cx="7812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</a:t>
            </a:r>
            <a:r>
              <a:rPr lang="cs-CZ" sz="1200" dirty="0"/>
              <a:t> </a:t>
            </a:r>
            <a:r>
              <a:rPr lang="cs-CZ" sz="1200" dirty="0" smtClean="0"/>
              <a:t>  WRIGHT</a:t>
            </a:r>
            <a:r>
              <a:rPr lang="cs-CZ" sz="1200" dirty="0"/>
              <a:t>, Joseph. </a:t>
            </a:r>
            <a:r>
              <a:rPr lang="cs-CZ" sz="1200" i="1" dirty="0"/>
              <a:t>Soubor: JosephWright-Alchemist.jpg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20.2.2013]. Dostupný na WWW: http://commons.wikimedia.org/wiki/File:JosephWright-Alchemist.jpg</a:t>
            </a:r>
            <a:endParaRPr lang="cs-CZ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888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-36512" y="1988071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Obr.15  </a:t>
            </a:r>
            <a:r>
              <a:rPr lang="cs-CZ" sz="1200" dirty="0"/>
              <a:t>HENNING, Torsten. </a:t>
            </a:r>
            <a:r>
              <a:rPr lang="cs-CZ" sz="1200" i="1" dirty="0" err="1"/>
              <a:t>Soubor:GHS-pictogram-flamme.svg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</a:t>
            </a:r>
            <a:r>
              <a:rPr lang="cs-CZ" sz="1200" dirty="0" smtClean="0"/>
              <a:t>cs.wikipedia.org/wiki/Soubor:GHS-pictogram-flamme.svg</a:t>
            </a:r>
            <a:endParaRPr lang="cs-CZ" sz="1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-36512" y="244818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Obr.16  </a:t>
            </a:r>
            <a:r>
              <a:rPr lang="cs-CZ" sz="1200" dirty="0" smtClean="0"/>
              <a:t>TORSTEN </a:t>
            </a:r>
            <a:r>
              <a:rPr lang="cs-CZ" sz="1200" dirty="0"/>
              <a:t>HENNING. </a:t>
            </a:r>
            <a:r>
              <a:rPr lang="cs-CZ" sz="1200" i="1" dirty="0" err="1"/>
              <a:t>Soubor:GHS-pictogram-silhouete.svg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</a:t>
            </a:r>
            <a:r>
              <a:rPr lang="cs-CZ" sz="1200" dirty="0" smtClean="0"/>
              <a:t>cs.wikipedia.org/wiki/Soubor:GHS-pictogram-silhouete.svg</a:t>
            </a:r>
            <a:endParaRPr lang="cs-CZ" sz="1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-36512" y="2909849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Obr.17  </a:t>
            </a:r>
            <a:r>
              <a:rPr lang="cs-CZ" sz="1200" dirty="0"/>
              <a:t>HENNING, Torsten. </a:t>
            </a:r>
            <a:r>
              <a:rPr lang="cs-CZ" sz="1200" i="1" dirty="0" err="1"/>
              <a:t>Soubor:GHS-pictogram-exclam.svg</a:t>
            </a:r>
            <a:r>
              <a:rPr lang="cs-CZ" sz="1200" i="1" dirty="0"/>
              <a:t> - </a:t>
            </a:r>
            <a:r>
              <a:rPr lang="cs-CZ" sz="1200" i="1" dirty="0" err="1"/>
              <a:t>Wikimedie</a:t>
            </a:r>
            <a:r>
              <a:rPr lang="cs-CZ" sz="1200" dirty="0"/>
              <a:t> [online]. [cit. 1.2.2013]. Dostupný na WWW: http://</a:t>
            </a:r>
            <a:r>
              <a:rPr lang="cs-CZ" sz="1200" dirty="0" smtClean="0"/>
              <a:t>cs.wikipedia.org/wiki/Soubor:GHS-pictogram-exclam.svg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-36512" y="1064741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Obr.13  </a:t>
            </a:r>
            <a:r>
              <a:rPr lang="cs-CZ" sz="1200" dirty="0" smtClean="0"/>
              <a:t>STÜBER</a:t>
            </a:r>
            <a:r>
              <a:rPr lang="cs-CZ" sz="1200" dirty="0"/>
              <a:t>, Kurt. </a:t>
            </a:r>
            <a:r>
              <a:rPr lang="cs-CZ" sz="1200" i="1" dirty="0"/>
              <a:t>Soubor: </a:t>
            </a:r>
            <a:r>
              <a:rPr lang="cs-CZ" sz="1200" i="1" dirty="0" err="1"/>
              <a:t>Indigofera</a:t>
            </a:r>
            <a:r>
              <a:rPr lang="cs-CZ" sz="1200" i="1" dirty="0"/>
              <a:t> tinctoria0.jpg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23.5.2013]. </a:t>
            </a:r>
            <a:r>
              <a:rPr lang="cs-CZ" sz="1200" dirty="0"/>
              <a:t>Dostupný na WWW: http://commons.wikimedia.org/wiki/File:Indigofera_tinctoria0.jpg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-36512" y="1526406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Obr.14  </a:t>
            </a:r>
            <a:r>
              <a:rPr lang="az-Cyrl-AZ" sz="1200" dirty="0"/>
              <a:t>УСИК, Николай. </a:t>
            </a:r>
            <a:r>
              <a:rPr lang="cs-CZ" sz="1200" i="1" dirty="0"/>
              <a:t>Soubor: </a:t>
            </a:r>
            <a:r>
              <a:rPr lang="cs-CZ" sz="1200" i="1" dirty="0" err="1"/>
              <a:t>Civettictis</a:t>
            </a:r>
            <a:r>
              <a:rPr lang="cs-CZ" sz="1200" i="1" dirty="0"/>
              <a:t> </a:t>
            </a:r>
            <a:r>
              <a:rPr lang="cs-CZ" sz="1200" i="1" dirty="0" err="1"/>
              <a:t>Civetta</a:t>
            </a:r>
            <a:r>
              <a:rPr lang="cs-CZ" sz="1200" i="1" dirty="0"/>
              <a:t> 11.jpg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23.5.2013]. </a:t>
            </a:r>
            <a:r>
              <a:rPr lang="cs-CZ" sz="1200" dirty="0"/>
              <a:t>Dostupný na WWW: http://commons.wikimedia.org/wiki/File:Civettictis_civetta_11.jpg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-36512" y="337151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Obr.18  </a:t>
            </a:r>
            <a:r>
              <a:rPr lang="cs-CZ" sz="1200" dirty="0"/>
              <a:t>TORSTEN HENNING. </a:t>
            </a:r>
            <a:r>
              <a:rPr lang="cs-CZ" sz="1200" i="1" dirty="0" err="1"/>
              <a:t>Soubor:GHS-pictogram-skull.svg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http://cs.wikipedia.org/wiki/Soubor:GHS-pictogram-skull.svg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-36512" y="3814440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Obr.19  </a:t>
            </a:r>
            <a:r>
              <a:rPr lang="cs-CZ" sz="1200" dirty="0"/>
              <a:t>ARTHUR, Brian. </a:t>
            </a:r>
            <a:r>
              <a:rPr lang="cs-CZ" sz="1200" i="1" dirty="0"/>
              <a:t>Soubor: ClovesDried.jpg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23.5.2013]. </a:t>
            </a:r>
            <a:r>
              <a:rPr lang="cs-CZ" sz="1200" dirty="0"/>
              <a:t>Dostupný na WWW: http://commons.wikimedia.org/wiki/File:ClovesDried.jpg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-36512" y="4274553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Obr.20  </a:t>
            </a:r>
            <a:r>
              <a:rPr lang="cs-CZ" sz="1200" dirty="0"/>
              <a:t>ZENZ, Rainer. </a:t>
            </a:r>
            <a:r>
              <a:rPr lang="cs-CZ" sz="1200" i="1" dirty="0"/>
              <a:t>Soubor: Schweinsbraten-1.jpg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23.5.2013]. </a:t>
            </a:r>
            <a:r>
              <a:rPr lang="cs-CZ" sz="1200" dirty="0"/>
              <a:t>Dostupný na WWW: http://commons.wikimedia.org/wiki/File:Schweinsbraten-1.jpg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-36512" y="4736218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Obr.21  </a:t>
            </a:r>
            <a:r>
              <a:rPr lang="cs-CZ" sz="1200" dirty="0"/>
              <a:t>ZENZ, Rainer. </a:t>
            </a:r>
            <a:r>
              <a:rPr lang="cs-CZ" sz="1200" i="1" dirty="0"/>
              <a:t>Soubor: Mischbrot-1.jpg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23.5.2013]. </a:t>
            </a:r>
            <a:r>
              <a:rPr lang="cs-CZ" sz="1200" dirty="0"/>
              <a:t>Dostupný na WWW: http://commons.wikimedia.org/wiki/File:Mischbrot-1.jpg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5199546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Obr.22  </a:t>
            </a:r>
            <a:r>
              <a:rPr lang="cs-CZ" sz="1200" dirty="0"/>
              <a:t>ORSTEN HENNING. </a:t>
            </a:r>
            <a:r>
              <a:rPr lang="cs-CZ" sz="1200" i="1" dirty="0" err="1"/>
              <a:t>Soubor:GHS-pictogram-acid.svg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</a:t>
            </a:r>
            <a:r>
              <a:rPr lang="cs-CZ" sz="1200" dirty="0" smtClean="0"/>
              <a:t>cs.wikipedia.org/wiki/Soubor:GHS-pictogram-rondflam.svg</a:t>
            </a:r>
            <a:endParaRPr lang="cs-CZ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-36512" y="5659659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Obr.23  </a:t>
            </a:r>
            <a:r>
              <a:rPr lang="cs-CZ" sz="1200" dirty="0"/>
              <a:t>ALANM1. </a:t>
            </a:r>
            <a:r>
              <a:rPr lang="cs-CZ" sz="1200" i="1" dirty="0"/>
              <a:t>Soubor: Alexander Fleming 3.jpg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23.5.2013]. </a:t>
            </a:r>
            <a:r>
              <a:rPr lang="cs-CZ" sz="1200" dirty="0"/>
              <a:t>Dostupný na WWW: http://commons.wikimedia.org/wiki/File:Alexander_Fleming_3.jpg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36512" y="6121324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Obr.24  </a:t>
            </a:r>
            <a:r>
              <a:rPr lang="cs-CZ" sz="1200" dirty="0" smtClean="0"/>
              <a:t>CRULINA </a:t>
            </a:r>
            <a:r>
              <a:rPr lang="cs-CZ" sz="1200" dirty="0"/>
              <a:t>98. </a:t>
            </a:r>
            <a:r>
              <a:rPr lang="cs-CZ" sz="1200" i="1" dirty="0"/>
              <a:t>Soubor: </a:t>
            </a:r>
            <a:r>
              <a:rPr lang="cs-CZ" sz="1200" i="1" dirty="0" err="1"/>
              <a:t>Penicillium</a:t>
            </a:r>
            <a:r>
              <a:rPr lang="cs-CZ" sz="1200" i="1" dirty="0"/>
              <a:t> notatum.jpg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23.5.2013]. </a:t>
            </a:r>
            <a:r>
              <a:rPr lang="cs-CZ" sz="1200" dirty="0"/>
              <a:t>Dostupný na WWW: http://commons.wikimedia.org/wiki/File:Penicillium_notatum.jpg</a:t>
            </a:r>
            <a:endParaRPr lang="cs-CZ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309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-36512" y="1988071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Obr.27  </a:t>
            </a:r>
            <a:r>
              <a:rPr lang="cs-CZ" sz="1200" dirty="0"/>
              <a:t>TORSTEN HENNING. </a:t>
            </a:r>
            <a:r>
              <a:rPr lang="cs-CZ" sz="1200" i="1" dirty="0" err="1"/>
              <a:t>Soubor:GHS-pictogram-pollu.svg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</a:t>
            </a:r>
            <a:r>
              <a:rPr lang="cs-CZ" sz="1200" dirty="0" smtClean="0"/>
              <a:t>cs.wikipedia.org/wiki/Soubor:GHS-pictogram-pollu.svg</a:t>
            </a:r>
            <a:endParaRPr lang="cs-CZ" sz="1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-36512" y="2448184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Obr.28  </a:t>
            </a:r>
            <a:r>
              <a:rPr lang="cs-CZ" sz="1200" dirty="0"/>
              <a:t>B.TRAEGER. </a:t>
            </a:r>
            <a:r>
              <a:rPr lang="cs-CZ" sz="1200" i="1" dirty="0"/>
              <a:t>Soubor: </a:t>
            </a:r>
            <a:r>
              <a:rPr lang="cs-CZ" sz="1200" i="1" dirty="0" err="1"/>
              <a:t>Jasminum</a:t>
            </a:r>
            <a:r>
              <a:rPr lang="cs-CZ" sz="1200" i="1" dirty="0"/>
              <a:t> officinale.JPG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1.5.2013]. </a:t>
            </a:r>
            <a:r>
              <a:rPr lang="cs-CZ" sz="1200" dirty="0"/>
              <a:t>Dostupný na WWW: http://commons.wikimedia.org/wiki/File:Jasminum_officinale.JPG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-36512" y="2909849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Obr.29 </a:t>
            </a:r>
            <a:r>
              <a:rPr lang="cs-CZ" sz="1200" dirty="0"/>
              <a:t>POLLINATOR. </a:t>
            </a:r>
            <a:r>
              <a:rPr lang="cs-CZ" sz="1200" i="1" dirty="0"/>
              <a:t>Soubor: Robina9146.JPG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1.5.2013]. </a:t>
            </a:r>
            <a:r>
              <a:rPr lang="cs-CZ" sz="1200" dirty="0"/>
              <a:t>Dostupný na WWW: http://commons.wikimedia.org/wiki/File:Robina9146.JPG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-36512" y="1064741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Obr.25  </a:t>
            </a:r>
            <a:r>
              <a:rPr lang="cs-CZ" sz="1200" dirty="0" smtClean="0"/>
              <a:t>BUNCHOFGRAPES</a:t>
            </a:r>
            <a:r>
              <a:rPr lang="cs-CZ" sz="1200" dirty="0"/>
              <a:t>. </a:t>
            </a:r>
            <a:r>
              <a:rPr lang="cs-CZ" sz="1200" i="1" dirty="0"/>
              <a:t>Soubor: Sušené Peppercorns.jpg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23.5.2013]. </a:t>
            </a:r>
            <a:r>
              <a:rPr lang="cs-CZ" sz="1200" dirty="0"/>
              <a:t>Dostupný na WWW: http://commons.wikimedia.org/wiki/File:Dried_Peppercorns.jpg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-36512" y="1526406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Obr.26  </a:t>
            </a:r>
            <a:r>
              <a:rPr lang="cs-CZ" sz="1200" dirty="0"/>
              <a:t>KRISHNAN, K </a:t>
            </a:r>
            <a:r>
              <a:rPr lang="cs-CZ" sz="1200" dirty="0" err="1"/>
              <a:t>Hari</a:t>
            </a:r>
            <a:r>
              <a:rPr lang="cs-CZ" sz="1200" dirty="0"/>
              <a:t>. </a:t>
            </a:r>
            <a:r>
              <a:rPr lang="cs-CZ" sz="1200" i="1" dirty="0"/>
              <a:t>Soubor: Black </a:t>
            </a:r>
            <a:r>
              <a:rPr lang="cs-CZ" sz="1200" i="1" dirty="0" err="1"/>
              <a:t>Pepper</a:t>
            </a:r>
            <a:r>
              <a:rPr lang="cs-CZ" sz="1200" i="1" dirty="0"/>
              <a:t> (</a:t>
            </a:r>
            <a:r>
              <a:rPr lang="cs-CZ" sz="1200" i="1" dirty="0" err="1"/>
              <a:t>Piper</a:t>
            </a:r>
            <a:r>
              <a:rPr lang="cs-CZ" sz="1200" i="1" dirty="0"/>
              <a:t> </a:t>
            </a:r>
            <a:r>
              <a:rPr lang="cs-CZ" sz="1200" i="1" dirty="0" err="1"/>
              <a:t>nigrum</a:t>
            </a:r>
            <a:r>
              <a:rPr lang="cs-CZ" sz="1200" i="1" dirty="0"/>
              <a:t>) fruits.jpg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23.5.2013]. </a:t>
            </a:r>
            <a:r>
              <a:rPr lang="cs-CZ" sz="1200" dirty="0"/>
              <a:t>Dostupný na WWW: http://commons.wikimedia.org/wiki/File:Black_Pepper_(Piper_nigrum)_fruits.jpg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-36512" y="337151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Obr.30  </a:t>
            </a:r>
            <a:r>
              <a:rPr lang="cs-CZ" sz="1200" dirty="0"/>
              <a:t>SHEBS, Stan. </a:t>
            </a:r>
            <a:r>
              <a:rPr lang="cs-CZ" sz="1200" i="1" dirty="0"/>
              <a:t>Soubor: Rosa </a:t>
            </a:r>
            <a:r>
              <a:rPr lang="cs-CZ" sz="1200" i="1" dirty="0" err="1"/>
              <a:t>Perfect</a:t>
            </a:r>
            <a:r>
              <a:rPr lang="cs-CZ" sz="1200" i="1" dirty="0"/>
              <a:t> Moment 1.jpg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1.5.2013]. </a:t>
            </a:r>
            <a:r>
              <a:rPr lang="cs-CZ" sz="1200" dirty="0"/>
              <a:t>Dostupný na WWW: http://commons.wikimedia.org/wiki/File:Rosa_Perfect_Moment_1.jpg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-36512" y="381444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Obr.31  </a:t>
            </a:r>
            <a:r>
              <a:rPr lang="cs-CZ" sz="1200" dirty="0"/>
              <a:t>FINCH (ELF), Ellen </a:t>
            </a:r>
            <a:r>
              <a:rPr lang="cs-CZ" sz="1200" dirty="0" err="1"/>
              <a:t>Levy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OrangeBloss</a:t>
            </a:r>
            <a:r>
              <a:rPr lang="cs-CZ" sz="1200" i="1" dirty="0"/>
              <a:t> wb.jpg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1.5.2013]. </a:t>
            </a:r>
            <a:r>
              <a:rPr lang="cs-CZ" sz="1200" dirty="0"/>
              <a:t>Dostupný na WWW: http://commons.wikimedia.org/wiki/File:OrangeBloss_wb.jpg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-36512" y="4274553"/>
            <a:ext cx="907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Obr.32  </a:t>
            </a:r>
            <a:r>
              <a:rPr lang="cs-CZ" sz="1200" dirty="0"/>
              <a:t>MINH, Peter</a:t>
            </a:r>
            <a:r>
              <a:rPr lang="cs-CZ" sz="1200" dirty="0" smtClean="0"/>
              <a:t>.</a:t>
            </a:r>
            <a:r>
              <a:rPr lang="cs-CZ" sz="1200" i="1" dirty="0"/>
              <a:t> Soubor: </a:t>
            </a:r>
            <a:r>
              <a:rPr lang="cs-CZ" sz="1200" dirty="0"/>
              <a:t> </a:t>
            </a:r>
            <a:r>
              <a:rPr lang="cs-CZ" sz="1200" i="1" dirty="0" err="1"/>
              <a:t>Cay</a:t>
            </a:r>
            <a:r>
              <a:rPr lang="cs-CZ" sz="1200" i="1" dirty="0"/>
              <a:t> </a:t>
            </a:r>
            <a:r>
              <a:rPr lang="cs-CZ" sz="1200" i="1" dirty="0" err="1"/>
              <a:t>Ma</a:t>
            </a:r>
            <a:r>
              <a:rPr lang="cs-CZ" sz="1200" i="1" dirty="0"/>
              <a:t> Tien MUA </a:t>
            </a:r>
            <a:r>
              <a:rPr lang="cs-CZ" sz="1200" i="1" dirty="0" err="1"/>
              <a:t>ra</a:t>
            </a:r>
            <a:r>
              <a:rPr lang="cs-CZ" sz="1200" i="1" dirty="0"/>
              <a:t> trái.jpg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1.5.2013]. Dostupný </a:t>
            </a:r>
            <a:r>
              <a:rPr lang="cs-CZ" sz="1200" dirty="0"/>
              <a:t>na WWW: http://commons.wikimedia.org/wiki/File:C%C3%A2y_M%C3%A3_Ti%E1%BB%81n_m%C3%B9a_ra_tr%C3%A1i.jpg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-36512" y="473621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Obr.33  </a:t>
            </a:r>
            <a:r>
              <a:rPr lang="cs-CZ" sz="1200" dirty="0"/>
              <a:t>H. ZELL. </a:t>
            </a:r>
            <a:r>
              <a:rPr lang="cs-CZ" sz="1200" i="1" dirty="0"/>
              <a:t>Soubor: </a:t>
            </a:r>
            <a:r>
              <a:rPr lang="cs-CZ" sz="1200" i="1" dirty="0" err="1"/>
              <a:t>Strychnos</a:t>
            </a:r>
            <a:r>
              <a:rPr lang="cs-CZ" sz="1200" i="1" dirty="0"/>
              <a:t> </a:t>
            </a:r>
            <a:r>
              <a:rPr lang="cs-CZ" sz="1200" i="1" dirty="0" err="1"/>
              <a:t>nux-vomica</a:t>
            </a:r>
            <a:r>
              <a:rPr lang="cs-CZ" sz="1200" i="1" dirty="0"/>
              <a:t> 001.JPG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1.5.2013]. </a:t>
            </a:r>
            <a:r>
              <a:rPr lang="cs-CZ" sz="1200" dirty="0"/>
              <a:t>Dostupný na WWW: http://commons.wikimedia.org/wiki/File:Strychnos_nux-vomica_001.JPG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5199546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Obr.34  </a:t>
            </a:r>
            <a:r>
              <a:rPr lang="cs-CZ" sz="1200" dirty="0" smtClean="0"/>
              <a:t>GRAY</a:t>
            </a:r>
            <a:r>
              <a:rPr lang="cs-CZ" sz="1200" dirty="0"/>
              <a:t>, William M.. </a:t>
            </a:r>
            <a:r>
              <a:rPr lang="cs-CZ" sz="1200" i="1" dirty="0"/>
              <a:t>Soubor: Auxin.jpg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1.5.2013]. </a:t>
            </a:r>
            <a:r>
              <a:rPr lang="cs-CZ" sz="1200" dirty="0"/>
              <a:t>Dostupný na WWW: http://commons.wikimedia.org/wiki/File:Auxin.jpg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36512" y="5659659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Obr.35  </a:t>
            </a:r>
            <a:r>
              <a:rPr lang="cs-CZ" sz="1200" dirty="0"/>
              <a:t>TLEONARDI. </a:t>
            </a:r>
            <a:r>
              <a:rPr lang="cs-CZ" sz="1200" i="1" dirty="0"/>
              <a:t>Soubor: Platelets.jpg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1.5.2013]. </a:t>
            </a:r>
            <a:r>
              <a:rPr lang="cs-CZ" sz="1200" dirty="0"/>
              <a:t>Dostupný na WWW: http://commons.wikimedia.org/wiki/File:Platelets.jpg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36512" y="6121324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Obr.36</a:t>
            </a:r>
            <a:r>
              <a:rPr lang="cs-CZ" sz="1200" dirty="0"/>
              <a:t> </a:t>
            </a:r>
            <a:r>
              <a:rPr lang="cs-CZ" sz="1200" dirty="0" smtClean="0"/>
              <a:t> STROE</a:t>
            </a:r>
            <a:r>
              <a:rPr lang="cs-CZ" sz="1200" dirty="0"/>
              <a:t>, David. </a:t>
            </a:r>
            <a:r>
              <a:rPr lang="cs-CZ" sz="1200" i="1" dirty="0"/>
              <a:t>Soubor: Indigo cake.jpg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1.5.2013]. </a:t>
            </a:r>
            <a:r>
              <a:rPr lang="cs-CZ" sz="1200" dirty="0"/>
              <a:t>Dostupný na WWW: http://commons.wikimedia.org/wiki/File:Indigo_cake.jpg</a:t>
            </a:r>
            <a:endParaRPr lang="cs-CZ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32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-36512" y="1988071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Obr.39  </a:t>
            </a:r>
            <a:r>
              <a:rPr lang="cs-CZ" sz="1200" dirty="0" smtClean="0"/>
              <a:t>LOGGIE-LOG</a:t>
            </a:r>
            <a:r>
              <a:rPr lang="cs-CZ" sz="1200" dirty="0"/>
              <a:t>. </a:t>
            </a:r>
            <a:r>
              <a:rPr lang="cs-CZ" sz="1200" i="1" dirty="0"/>
              <a:t>Soubor: IndigoDyedYarn.JPG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1.5.2013]. </a:t>
            </a:r>
            <a:r>
              <a:rPr lang="cs-CZ" sz="1200" dirty="0"/>
              <a:t>Dostupný na WWW: http://commons.wikimedia.org/wiki/File:IndigoDyedYarn.JPG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-36512" y="2448184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Obr.40  </a:t>
            </a:r>
            <a:r>
              <a:rPr lang="cs-CZ" sz="1200" dirty="0" smtClean="0"/>
              <a:t>DEVOUARD</a:t>
            </a:r>
            <a:r>
              <a:rPr lang="cs-CZ" sz="1200" dirty="0"/>
              <a:t>, Florence. </a:t>
            </a:r>
            <a:r>
              <a:rPr lang="cs-CZ" sz="1200" i="1" dirty="0"/>
              <a:t>Soubor: Targui.jpg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1.5.2013]. </a:t>
            </a:r>
            <a:r>
              <a:rPr lang="cs-CZ" sz="1200" dirty="0"/>
              <a:t>Dostupný na WWW: http://commons.wikimedia.org/wiki/File:Targui.jpg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-36512" y="2909849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Obr.41  </a:t>
            </a:r>
            <a:r>
              <a:rPr lang="cs-CZ" sz="1200" dirty="0"/>
              <a:t>DANNY S.. </a:t>
            </a:r>
            <a:r>
              <a:rPr lang="cs-CZ" sz="1200" i="1" dirty="0"/>
              <a:t>Soubor: Chininhydrochlorid Danny S. - 001.JPG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1.5.2013]. </a:t>
            </a:r>
            <a:r>
              <a:rPr lang="cs-CZ" sz="1200" dirty="0"/>
              <a:t>Dostupný na WWW: http://commons.wikimedia.org/wiki/File:Chininhydrochlorid_by_Danny_S._-_001.JPG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-36512" y="1064741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Obr.37  </a:t>
            </a:r>
            <a:r>
              <a:rPr lang="cs-CZ" sz="1200" dirty="0"/>
              <a:t>ALUPUS. </a:t>
            </a:r>
            <a:r>
              <a:rPr lang="cs-CZ" sz="1200" i="1" dirty="0"/>
              <a:t>Soubor: </a:t>
            </a:r>
            <a:r>
              <a:rPr lang="cs-CZ" sz="1200" i="1" dirty="0" err="1"/>
              <a:t>Isatis</a:t>
            </a:r>
            <a:r>
              <a:rPr lang="cs-CZ" sz="1200" i="1" dirty="0"/>
              <a:t> </a:t>
            </a:r>
            <a:r>
              <a:rPr lang="cs-CZ" sz="1200" i="1" dirty="0" err="1"/>
              <a:t>tinctoria</a:t>
            </a:r>
            <a:r>
              <a:rPr lang="cs-CZ" sz="1200" i="1" dirty="0"/>
              <a:t> habitus.jpg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1.5.2013]. </a:t>
            </a:r>
            <a:r>
              <a:rPr lang="cs-CZ" sz="1200" dirty="0"/>
              <a:t>Dostupný na WWW: http://commons.wikimedia.org/wiki/File:Isatis_tinctoria_habitus.jpg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-36512" y="1526406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Obr.38 </a:t>
            </a:r>
            <a:r>
              <a:rPr lang="cs-CZ" sz="1200" dirty="0" smtClean="0"/>
              <a:t> </a:t>
            </a:r>
            <a:r>
              <a:rPr lang="cs-CZ" sz="1200" dirty="0"/>
              <a:t>MERLE, Michael. </a:t>
            </a:r>
            <a:r>
              <a:rPr lang="cs-CZ" sz="1200" i="1" dirty="0"/>
              <a:t>Soubor: Indigo Leukoform.png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1.5.2013]. </a:t>
            </a:r>
            <a:r>
              <a:rPr lang="cs-CZ" sz="1200" dirty="0"/>
              <a:t>Dostupný na WWW: http://commons.wikimedia.org/wiki/File:Indigo_Leukoform.png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-36512" y="3371514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Obr.42  </a:t>
            </a:r>
            <a:r>
              <a:rPr lang="cs-CZ" sz="1200" dirty="0" smtClean="0"/>
              <a:t>H</a:t>
            </a:r>
            <a:r>
              <a:rPr lang="cs-CZ" sz="1200" dirty="0"/>
              <a:t>. ZELL. </a:t>
            </a:r>
            <a:r>
              <a:rPr lang="cs-CZ" sz="1200" i="1" dirty="0"/>
              <a:t>Soubor: </a:t>
            </a:r>
            <a:r>
              <a:rPr lang="cs-CZ" sz="1200" i="1" dirty="0" err="1"/>
              <a:t>Cinchona</a:t>
            </a:r>
            <a:r>
              <a:rPr lang="cs-CZ" sz="1200" i="1" dirty="0"/>
              <a:t> </a:t>
            </a:r>
            <a:r>
              <a:rPr lang="cs-CZ" sz="1200" i="1" dirty="0" err="1"/>
              <a:t>officinalis</a:t>
            </a:r>
            <a:r>
              <a:rPr lang="cs-CZ" sz="1200" i="1" dirty="0"/>
              <a:t> 001.JPG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1.5.2013]. </a:t>
            </a:r>
            <a:r>
              <a:rPr lang="cs-CZ" sz="1200" dirty="0"/>
              <a:t>Dostupný na WWW: http://commons.wikimedia.org/wiki/File:Cinchona_officinalis_001.JPG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-36512" y="3814440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Obr.43  </a:t>
            </a:r>
            <a:r>
              <a:rPr lang="cs-CZ" sz="1200" dirty="0"/>
              <a:t>SPLARKA. </a:t>
            </a:r>
            <a:r>
              <a:rPr lang="cs-CZ" sz="1200" i="1" dirty="0"/>
              <a:t>Soubor: </a:t>
            </a:r>
            <a:r>
              <a:rPr lang="cs-CZ" sz="1200" i="1" dirty="0" err="1"/>
              <a:t>Tonic</a:t>
            </a:r>
            <a:r>
              <a:rPr lang="cs-CZ" sz="1200" i="1" dirty="0"/>
              <a:t> uv.jpg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1.5.2013]. </a:t>
            </a:r>
            <a:r>
              <a:rPr lang="cs-CZ" sz="1200" dirty="0"/>
              <a:t>Dostupný na WWW: http://commons.wikimedia.org/wiki/File:Tonic_water_uv.jpg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-36512" y="4274553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Obr.44  </a:t>
            </a:r>
            <a:r>
              <a:rPr lang="cs-CZ" sz="1200" dirty="0"/>
              <a:t>KADEREIT, Hans. </a:t>
            </a:r>
            <a:r>
              <a:rPr lang="cs-CZ" sz="1200" i="1" dirty="0"/>
              <a:t>Soubor: Sprühpflaster.JPG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1.5.2013]. </a:t>
            </a:r>
            <a:r>
              <a:rPr lang="cs-CZ" sz="1200" dirty="0"/>
              <a:t>Dostupný na WWW: http://commons.wikimedia.org/wiki/File:Spr%C3%BChpflaster.JPG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-36512" y="4736218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Obr.45  </a:t>
            </a:r>
            <a:r>
              <a:rPr lang="cs-CZ" sz="1200" dirty="0"/>
              <a:t>BRIAN0918™. </a:t>
            </a:r>
            <a:r>
              <a:rPr lang="cs-CZ" sz="1200" i="1" dirty="0"/>
              <a:t>Soubor: ADN animation.gif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1.5.2013]. </a:t>
            </a:r>
            <a:r>
              <a:rPr lang="cs-CZ" sz="1200" dirty="0"/>
              <a:t>Dostupný na WWW: http://commons.wikimedia.org/wiki/File:ADN_animation.gif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-36512" y="5199546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Obr.46 </a:t>
            </a:r>
            <a:r>
              <a:rPr lang="cs-CZ" sz="1200" dirty="0"/>
              <a:t>KARWATH, André. </a:t>
            </a:r>
            <a:r>
              <a:rPr lang="cs-CZ" sz="1200" i="1" dirty="0"/>
              <a:t>Soubor: </a:t>
            </a:r>
            <a:r>
              <a:rPr lang="cs-CZ" sz="1200" i="1" dirty="0" err="1"/>
              <a:t>Red</a:t>
            </a:r>
            <a:r>
              <a:rPr lang="cs-CZ" sz="1200" i="1" dirty="0"/>
              <a:t> </a:t>
            </a:r>
            <a:r>
              <a:rPr lang="cs-CZ" sz="1200" i="1" dirty="0" err="1"/>
              <a:t>Wine</a:t>
            </a:r>
            <a:r>
              <a:rPr lang="cs-CZ" sz="1200" i="1" dirty="0"/>
              <a:t> Glas.jpg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8.4.2013]. </a:t>
            </a:r>
            <a:r>
              <a:rPr lang="cs-CZ" sz="1200" dirty="0"/>
              <a:t>Dostupný na WWW: http://commons.wikimedia.org/wiki/File:Red_Wine_Glas.jpg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-36512" y="5659659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Obr.47 </a:t>
            </a:r>
            <a:r>
              <a:rPr lang="cs-CZ" sz="1200" dirty="0"/>
              <a:t>KARWATH, André. </a:t>
            </a:r>
            <a:r>
              <a:rPr lang="cs-CZ" sz="1200" i="1" dirty="0"/>
              <a:t>Soubor: Bílé víno Glas.jpg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22.4.2013]. </a:t>
            </a:r>
            <a:r>
              <a:rPr lang="cs-CZ" sz="1200" dirty="0"/>
              <a:t>Dostupný na WWW: http://commons.wikimedia.org/wiki/File:White_Wine_Glas.jpg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-36512" y="612132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Obr.48  </a:t>
            </a:r>
            <a:r>
              <a:rPr lang="en-US" sz="1200" dirty="0" smtClean="0"/>
              <a:t> </a:t>
            </a:r>
            <a:r>
              <a:rPr lang="en-US" sz="1200" dirty="0"/>
              <a:t>BAUER, Scott. </a:t>
            </a:r>
            <a:r>
              <a:rPr lang="en-US" sz="1200" i="1" dirty="0" err="1"/>
              <a:t>Soubor</a:t>
            </a:r>
            <a:r>
              <a:rPr lang="en-US" sz="1200" i="1" dirty="0"/>
              <a:t>: </a:t>
            </a:r>
            <a:r>
              <a:rPr lang="en-US" sz="1200" i="1" dirty="0" err="1"/>
              <a:t>Bramborový</a:t>
            </a:r>
            <a:r>
              <a:rPr lang="en-US" sz="1200" i="1" dirty="0"/>
              <a:t> plant.jpg - Wikimedia Commons</a:t>
            </a:r>
            <a:r>
              <a:rPr lang="en-US" sz="1200" dirty="0"/>
              <a:t> [online]. [cit. </a:t>
            </a:r>
            <a:r>
              <a:rPr lang="en-US" sz="1200" dirty="0" smtClean="0"/>
              <a:t>1.5.2013]. </a:t>
            </a:r>
            <a:r>
              <a:rPr lang="en-US" sz="1200" dirty="0" err="1"/>
              <a:t>Dostupný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WWW: http://commons.wikimedia.org/wiki/File:Potato_plant.jpg</a:t>
            </a:r>
            <a:endParaRPr lang="cs-CZ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639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ovéPole 27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-36512" y="1988071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Obr.51  </a:t>
            </a:r>
            <a:r>
              <a:rPr lang="en-US" sz="1200" dirty="0"/>
              <a:t>T.PIVECKA. </a:t>
            </a:r>
            <a:r>
              <a:rPr lang="en-US" sz="1200" i="1" dirty="0" err="1"/>
              <a:t>Soubor</a:t>
            </a:r>
            <a:r>
              <a:rPr lang="en-US" sz="1200" i="1" dirty="0"/>
              <a:t>: Detail yerba maté.JPG - Wikimedia Commons</a:t>
            </a:r>
            <a:r>
              <a:rPr lang="en-US" sz="1200" dirty="0"/>
              <a:t> [online]. [cit. </a:t>
            </a:r>
            <a:r>
              <a:rPr lang="en-US" sz="1200" dirty="0" smtClean="0"/>
              <a:t>1.5.2013]. </a:t>
            </a:r>
            <a:r>
              <a:rPr lang="en-US" sz="1200" dirty="0" err="1"/>
              <a:t>Dostupný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WWW: http://commons.wikimedia.org/wiki/File:Detail_yerba_mat%C3%A9.JPG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-36512" y="2448184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Obr.52  </a:t>
            </a:r>
            <a:r>
              <a:rPr lang="cs-CZ" sz="1200" dirty="0"/>
              <a:t>ATTRIBUTION. </a:t>
            </a:r>
            <a:r>
              <a:rPr lang="cs-CZ" sz="1200" i="1" dirty="0"/>
              <a:t>Soubor: </a:t>
            </a:r>
            <a:r>
              <a:rPr lang="cs-CZ" sz="1200" i="1" dirty="0" err="1"/>
              <a:t>Caffeine</a:t>
            </a:r>
            <a:r>
              <a:rPr lang="cs-CZ" sz="1200" i="1" dirty="0"/>
              <a:t> USP.jpg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1.5.2013]. </a:t>
            </a:r>
            <a:r>
              <a:rPr lang="cs-CZ" sz="1200" dirty="0"/>
              <a:t>Dostupný na WWW: http://commons.wikimedia.org/wiki/File:Caffeine_USP.jpg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-36512" y="2909849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Obr.53  </a:t>
            </a:r>
            <a:r>
              <a:rPr lang="cs-CZ" sz="1200" dirty="0"/>
              <a:t>RHAESSNER. </a:t>
            </a:r>
            <a:r>
              <a:rPr lang="cs-CZ" sz="1200" i="1" dirty="0"/>
              <a:t>Soubor: Kakaofruechte.JPG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1.5.2013]. </a:t>
            </a:r>
            <a:r>
              <a:rPr lang="cs-CZ" sz="1200" dirty="0"/>
              <a:t>Dostupný na WWW: http://commons.wikimedia.org/wiki/File:Kakaofruechte.JPG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-36512" y="1064741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Obr.49  </a:t>
            </a:r>
            <a:r>
              <a:rPr lang="cs-CZ" sz="1200" dirty="0"/>
              <a:t>HÜCKELHEIM, Arne. </a:t>
            </a:r>
            <a:r>
              <a:rPr lang="cs-CZ" sz="1200" i="1" dirty="0"/>
              <a:t>Soubor: TeaLeaves.JPG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1.5.2013]. </a:t>
            </a:r>
            <a:r>
              <a:rPr lang="cs-CZ" sz="1200" dirty="0"/>
              <a:t>Dostupný na WWW: http://commons.wikimedia.org/wiki/File:TeaLeaves.JPG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-36512" y="1526406"/>
            <a:ext cx="907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Obr.50  </a:t>
            </a:r>
            <a:r>
              <a:rPr lang="cs-CZ" sz="1200" dirty="0"/>
              <a:t>AUTOR NEUVEDEN. </a:t>
            </a:r>
            <a:r>
              <a:rPr lang="cs-CZ" sz="1200" i="1" dirty="0"/>
              <a:t>Soubor: Ilex </a:t>
            </a:r>
            <a:r>
              <a:rPr lang="cs-CZ" sz="1200" i="1" dirty="0" err="1"/>
              <a:t>paraguariensis</a:t>
            </a:r>
            <a:r>
              <a:rPr lang="cs-CZ" sz="1200" i="1" dirty="0"/>
              <a:t> - </a:t>
            </a:r>
            <a:r>
              <a:rPr lang="cs-CZ" sz="1200" i="1" dirty="0" err="1"/>
              <a:t>Yerba</a:t>
            </a:r>
            <a:r>
              <a:rPr lang="cs-CZ" sz="1200" i="1" dirty="0"/>
              <a:t> mate - sest-leaves.jpg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1.5.2013]. </a:t>
            </a:r>
            <a:r>
              <a:rPr lang="cs-CZ" sz="1200" dirty="0"/>
              <a:t>Dostupný na WWW: http://commons.wikimedia.org/wiki/File:Ilex_paraguariensis_-_Yerba_mate_-_desc-leaves.jpg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-36512" y="3371514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Obr.54  </a:t>
            </a:r>
            <a:r>
              <a:rPr lang="cs-CZ" sz="1200" dirty="0"/>
              <a:t>FIR0002. </a:t>
            </a:r>
            <a:r>
              <a:rPr lang="cs-CZ" sz="1200" i="1" dirty="0"/>
              <a:t>Soubor: Chocolate02.jpg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1.5.2013]. </a:t>
            </a:r>
            <a:r>
              <a:rPr lang="cs-CZ" sz="1200" dirty="0"/>
              <a:t>Dostupný na WWW: http://commons.wikimedia.org/wiki/File:Chocolate02.jpg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-36512" y="3814440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Obr.55  </a:t>
            </a:r>
            <a:r>
              <a:rPr lang="cs-CZ" sz="1200" dirty="0"/>
              <a:t>MBQ. </a:t>
            </a:r>
            <a:r>
              <a:rPr lang="cs-CZ" sz="1200" i="1" dirty="0"/>
              <a:t>Soubor: </a:t>
            </a:r>
            <a:r>
              <a:rPr lang="cs-CZ" sz="1200" i="1" dirty="0" err="1"/>
              <a:t>MBq</a:t>
            </a:r>
            <a:r>
              <a:rPr lang="cs-CZ" sz="1200" i="1" dirty="0"/>
              <a:t> Harnleiterstein.jpg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1.5.2013]. </a:t>
            </a:r>
            <a:r>
              <a:rPr lang="cs-CZ" sz="1200" dirty="0"/>
              <a:t>Dostupný na WWW: http://commons.wikimedia.org/wiki/File:MBq_Harnleiterstein.jpg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-36512" y="427455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Obr.56  </a:t>
            </a:r>
            <a:r>
              <a:rPr lang="cs-CZ" sz="1200" dirty="0"/>
              <a:t>MONSTER4711. </a:t>
            </a:r>
            <a:r>
              <a:rPr lang="cs-CZ" sz="1200" i="1" dirty="0"/>
              <a:t>Soubor: 2012-10-15 </a:t>
            </a:r>
            <a:r>
              <a:rPr lang="cs-CZ" sz="1200" i="1" dirty="0" err="1"/>
              <a:t>Nierenstein</a:t>
            </a:r>
            <a:r>
              <a:rPr lang="cs-CZ" sz="1200" i="1" dirty="0"/>
              <a:t> 3.jpg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1.5.2013]. </a:t>
            </a:r>
            <a:r>
              <a:rPr lang="cs-CZ" sz="1200" dirty="0"/>
              <a:t>Dostupný na WWW: http://commons.wikimedia.org/wiki/File:2012-10-15_Nierenstein_3.jpg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-36512" y="4736218"/>
            <a:ext cx="9180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Obr.57  </a:t>
            </a:r>
            <a:r>
              <a:rPr lang="cs-CZ" sz="1200" dirty="0" smtClean="0"/>
              <a:t>KEMPF </a:t>
            </a:r>
            <a:r>
              <a:rPr lang="cs-CZ" sz="1200" dirty="0"/>
              <a:t>EK. </a:t>
            </a:r>
            <a:r>
              <a:rPr lang="cs-CZ" sz="1200" i="1" dirty="0"/>
              <a:t>Soubor: </a:t>
            </a:r>
            <a:r>
              <a:rPr lang="cs-CZ" sz="1200" i="1" dirty="0" err="1"/>
              <a:t>Rasterelektronenmikroskopische</a:t>
            </a:r>
            <a:r>
              <a:rPr lang="cs-CZ" sz="1200" i="1" dirty="0"/>
              <a:t> </a:t>
            </a:r>
            <a:r>
              <a:rPr lang="cs-CZ" sz="1200" i="1" dirty="0" err="1"/>
              <a:t>Abbildung</a:t>
            </a:r>
            <a:r>
              <a:rPr lang="cs-CZ" sz="1200" i="1" dirty="0"/>
              <a:t> der </a:t>
            </a:r>
            <a:r>
              <a:rPr lang="cs-CZ" sz="1200" i="1" dirty="0" err="1"/>
              <a:t>Oberfläche</a:t>
            </a:r>
            <a:r>
              <a:rPr lang="cs-CZ" sz="1200" i="1" dirty="0"/>
              <a:t> </a:t>
            </a:r>
            <a:r>
              <a:rPr lang="cs-CZ" sz="1200" i="1" dirty="0" err="1"/>
              <a:t>eines</a:t>
            </a:r>
            <a:r>
              <a:rPr lang="cs-CZ" sz="1200" i="1" dirty="0"/>
              <a:t> Nierensteins.jpg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1.5.2013]. </a:t>
            </a:r>
            <a:r>
              <a:rPr lang="cs-CZ" sz="1200" dirty="0"/>
              <a:t>Dostupný na WWW: http://commons.wikimedia.org/wiki/File:Rasterelektronenmikroskopische_Abbildung_der_Oberfl%C3%A4che_eines_Nierensteins.jpg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-36512" y="5398575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Obr.58  </a:t>
            </a:r>
            <a:r>
              <a:rPr lang="cs-CZ" sz="1200" dirty="0" smtClean="0"/>
              <a:t>GONZOSFT</a:t>
            </a:r>
            <a:r>
              <a:rPr lang="cs-CZ" sz="1200" dirty="0"/>
              <a:t>. </a:t>
            </a:r>
            <a:r>
              <a:rPr lang="cs-CZ" sz="1200" i="1" dirty="0"/>
              <a:t>Soubor: Podagra.jpg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1.5.2013]. </a:t>
            </a:r>
            <a:r>
              <a:rPr lang="cs-CZ" sz="1200" dirty="0"/>
              <a:t>Dostupný na WWW: http://commons.wikimedia.org/wiki/File:Podagra.jpg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-36512" y="5858688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Obr.59  </a:t>
            </a:r>
            <a:r>
              <a:rPr lang="cs-CZ" sz="1200" dirty="0"/>
              <a:t>HELLERHOFF. </a:t>
            </a:r>
            <a:r>
              <a:rPr lang="cs-CZ" sz="1200" i="1" dirty="0"/>
              <a:t>Soubor: </a:t>
            </a:r>
            <a:r>
              <a:rPr lang="cs-CZ" sz="1200" i="1" dirty="0" err="1"/>
              <a:t>Gichtfuss</a:t>
            </a:r>
            <a:r>
              <a:rPr lang="cs-CZ" sz="1200" i="1" dirty="0"/>
              <a:t> </a:t>
            </a:r>
            <a:r>
              <a:rPr lang="cs-CZ" sz="1200" i="1" dirty="0" err="1"/>
              <a:t>im</a:t>
            </a:r>
            <a:r>
              <a:rPr lang="cs-CZ" sz="1200" i="1" dirty="0"/>
              <a:t> </a:t>
            </a:r>
            <a:r>
              <a:rPr lang="cs-CZ" sz="1200" i="1" dirty="0" err="1"/>
              <a:t>Roentgenbild</a:t>
            </a:r>
            <a:r>
              <a:rPr lang="cs-CZ" sz="1200" i="1" dirty="0"/>
              <a:t> 002.png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1.5.2013]. </a:t>
            </a:r>
            <a:r>
              <a:rPr lang="cs-CZ" sz="1200" dirty="0"/>
              <a:t>Dostupný na WWW: http://commons.wikimedia.org/wiki/File:Gichtfuss_im_Roentgenbild_002.png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-36512" y="6320353"/>
            <a:ext cx="7488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Obr.60</a:t>
            </a:r>
            <a:endParaRPr lang="cs-CZ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09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véPole 28"/>
          <p:cNvSpPr txBox="1"/>
          <p:nvPr/>
        </p:nvSpPr>
        <p:spPr>
          <a:xfrm>
            <a:off x="1188456" y="260648"/>
            <a:ext cx="467968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Heterocyklické sloučeniny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07504" y="1388970"/>
            <a:ext cx="9000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v"/>
            </a:pPr>
            <a:r>
              <a:rPr lang="cs-CZ" dirty="0" smtClean="0">
                <a:solidFill>
                  <a:prstClr val="black"/>
                </a:solidFill>
              </a:rPr>
              <a:t>Podle stupně nenasycenosti (</a:t>
            </a:r>
            <a:r>
              <a:rPr lang="cs-CZ" dirty="0" err="1" smtClean="0">
                <a:solidFill>
                  <a:prstClr val="black"/>
                </a:solidFill>
              </a:rPr>
              <a:t>pyrolidin</a:t>
            </a:r>
            <a:r>
              <a:rPr lang="cs-CZ" dirty="0" smtClean="0">
                <a:solidFill>
                  <a:prstClr val="black"/>
                </a:solidFill>
              </a:rPr>
              <a:t>, </a:t>
            </a:r>
            <a:r>
              <a:rPr lang="cs-CZ" dirty="0" err="1" smtClean="0">
                <a:solidFill>
                  <a:prstClr val="black"/>
                </a:solidFill>
              </a:rPr>
              <a:t>pyrolin</a:t>
            </a:r>
            <a:r>
              <a:rPr lang="cs-CZ" dirty="0" smtClean="0">
                <a:solidFill>
                  <a:prstClr val="black"/>
                </a:solidFill>
              </a:rPr>
              <a:t>,</a:t>
            </a:r>
            <a:r>
              <a:rPr lang="cs-CZ" dirty="0">
                <a:solidFill>
                  <a:prstClr val="black"/>
                </a:solidFill>
              </a:rPr>
              <a:t> pyrol</a:t>
            </a:r>
            <a:r>
              <a:rPr lang="cs-CZ" dirty="0" smtClean="0">
                <a:solidFill>
                  <a:prstClr val="black"/>
                </a:solidFill>
              </a:rPr>
              <a:t>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37825" y="812906"/>
            <a:ext cx="2161967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 smtClean="0"/>
              <a:t>Dělení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07504" y="3837242"/>
            <a:ext cx="9000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v"/>
            </a:pPr>
            <a:r>
              <a:rPr lang="cs-CZ" dirty="0" smtClean="0">
                <a:solidFill>
                  <a:prstClr val="black"/>
                </a:solidFill>
              </a:rPr>
              <a:t>Podle počtu jader (pyridin, </a:t>
            </a:r>
            <a:r>
              <a:rPr lang="cs-CZ" dirty="0" err="1" smtClean="0">
                <a:solidFill>
                  <a:prstClr val="black"/>
                </a:solidFill>
              </a:rPr>
              <a:t>chynolin</a:t>
            </a:r>
            <a:r>
              <a:rPr lang="cs-CZ" dirty="0" smtClean="0">
                <a:solidFill>
                  <a:prstClr val="black"/>
                </a:solidFill>
              </a:rPr>
              <a:t>, akridin)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2050" name="Picture 2" descr="Soubor: Pyrrolidin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CC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3" y="1965035"/>
            <a:ext cx="1254891" cy="1728000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2052" name="Picture 4" descr="Soubor: Pyrrol2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935" y="1965873"/>
            <a:ext cx="1253273" cy="1728000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CC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726" y="1962355"/>
            <a:ext cx="12858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Schematický vzorec pyrydin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13306"/>
            <a:ext cx="1116278" cy="1440000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2059" name="Picture 11" descr="http://upload.wikimedia.org/wikipedia/commons/thumb/2/2c/Chinolin.svg/220px-Chinolin.svg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CC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85" y="4413306"/>
            <a:ext cx="2230987" cy="1440000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2062" name="Picture 14" descr="http://www.vilaglex.hu/Lexikon/Kepek/Akridin.jp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rgbClr val="FFCC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" t="10155" r="5297" b="10952"/>
          <a:stretch/>
        </p:blipFill>
        <p:spPr bwMode="auto">
          <a:xfrm>
            <a:off x="5122523" y="4413306"/>
            <a:ext cx="337706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104601" y="5967865"/>
            <a:ext cx="8283823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algn="ctr"/>
            <a:r>
              <a:rPr lang="cs-CZ" dirty="0" smtClean="0">
                <a:solidFill>
                  <a:prstClr val="black"/>
                </a:solidFill>
              </a:rPr>
              <a:t>V heterocyklických sloučeninách se vyskytují i atomy Si, P, </a:t>
            </a:r>
            <a:r>
              <a:rPr lang="cs-CZ" dirty="0" err="1" smtClean="0">
                <a:solidFill>
                  <a:prstClr val="black"/>
                </a:solidFill>
              </a:rPr>
              <a:t>Bi</a:t>
            </a:r>
            <a:r>
              <a:rPr lang="cs-CZ" dirty="0" smtClean="0">
                <a:solidFill>
                  <a:prstClr val="black"/>
                </a:solidFill>
              </a:rPr>
              <a:t>, </a:t>
            </a:r>
            <a:r>
              <a:rPr lang="cs-CZ" dirty="0" err="1" smtClean="0">
                <a:solidFill>
                  <a:prstClr val="black"/>
                </a:solidFill>
              </a:rPr>
              <a:t>Sb</a:t>
            </a:r>
            <a:r>
              <a:rPr lang="cs-CZ" dirty="0" smtClean="0">
                <a:solidFill>
                  <a:prstClr val="black"/>
                </a:solidFill>
              </a:rPr>
              <a:t>, </a:t>
            </a:r>
            <a:r>
              <a:rPr lang="cs-CZ" dirty="0" err="1" smtClean="0">
                <a:solidFill>
                  <a:prstClr val="black"/>
                </a:solidFill>
              </a:rPr>
              <a:t>Hg</a:t>
            </a:r>
            <a:r>
              <a:rPr lang="cs-CZ" dirty="0" smtClean="0">
                <a:solidFill>
                  <a:prstClr val="black"/>
                </a:solidFill>
              </a:rPr>
              <a:t>, </a:t>
            </a:r>
            <a:r>
              <a:rPr lang="cs-CZ" dirty="0" err="1" smtClean="0">
                <a:solidFill>
                  <a:prstClr val="black"/>
                </a:solidFill>
              </a:rPr>
              <a:t>Pb</a:t>
            </a:r>
            <a:r>
              <a:rPr lang="cs-CZ" dirty="0" smtClean="0">
                <a:solidFill>
                  <a:prstClr val="black"/>
                </a:solidFill>
              </a:rPr>
              <a:t>, As …</a:t>
            </a:r>
            <a:r>
              <a:rPr lang="cs-CZ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14" name="Šipka doprava se zářezem 13">
            <a:hlinkClick r:id="rId8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327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7" grpId="0" animBg="1"/>
      <p:bldP spid="15" grpId="0" animBg="1"/>
      <p:bldP spid="19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véPole 28"/>
          <p:cNvSpPr txBox="1"/>
          <p:nvPr/>
        </p:nvSpPr>
        <p:spPr>
          <a:xfrm>
            <a:off x="1188456" y="572486"/>
            <a:ext cx="467968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Heterocyklické sloučeniny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07504" y="1700808"/>
            <a:ext cx="900000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Triviální názvy se nejvíce používají pro pěti- a šestičlenné heterocykly a jejich deriváty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37825" y="1124744"/>
            <a:ext cx="2161967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 smtClean="0"/>
              <a:t>Názvosloví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07504" y="2679303"/>
            <a:ext cx="302433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Záměnný systém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67544" y="3284984"/>
            <a:ext cx="8424936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Záměnný systém vychází z domněnky, že heterocyklus vzniká náhradou atomu C za heteroatom,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což </a:t>
            </a:r>
            <a:r>
              <a:rPr lang="cs-CZ" dirty="0"/>
              <a:t>znázorníme předponou</a:t>
            </a:r>
            <a:endParaRPr lang="cs-CZ" dirty="0">
              <a:solidFill>
                <a:prstClr val="black"/>
              </a:solidFill>
            </a:endParaRPr>
          </a:p>
        </p:txBody>
      </p:sp>
      <p:graphicFrame>
        <p:nvGraphicFramePr>
          <p:cNvPr id="16" name="Tabulk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565297"/>
              </p:ext>
            </p:extLst>
          </p:nvPr>
        </p:nvGraphicFramePr>
        <p:xfrm>
          <a:off x="2627784" y="4574518"/>
          <a:ext cx="3384376" cy="2194560"/>
        </p:xfrm>
        <a:graphic>
          <a:graphicData uri="http://schemas.openxmlformats.org/drawingml/2006/table">
            <a:tbl>
              <a:tblPr/>
              <a:tblGrid>
                <a:gridCol w="1728192"/>
                <a:gridCol w="165618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Heteroatom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Předpona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b="1" u="none" strike="noStrike" dirty="0">
                          <a:solidFill>
                            <a:srgbClr val="0B0080"/>
                          </a:solidFill>
                          <a:effectLst/>
                        </a:rPr>
                        <a:t>kyslík</a:t>
                      </a:r>
                      <a:endParaRPr lang="cs-CZ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>
                          <a:solidFill>
                            <a:srgbClr val="FF0000"/>
                          </a:solidFill>
                          <a:effectLst/>
                        </a:rPr>
                        <a:t>ox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  <a:effectLst/>
                        </a:rPr>
                        <a:t>(a)-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b="1" u="none" strike="noStrike" dirty="0">
                          <a:solidFill>
                            <a:srgbClr val="0B0080"/>
                          </a:solidFill>
                          <a:effectLst/>
                        </a:rPr>
                        <a:t>síra</a:t>
                      </a:r>
                      <a:endParaRPr lang="cs-CZ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>
                          <a:solidFill>
                            <a:srgbClr val="FF0000"/>
                          </a:solidFill>
                          <a:effectLst/>
                        </a:rPr>
                        <a:t>thi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  <a:effectLst/>
                        </a:rPr>
                        <a:t>(a)-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b="1" u="none" strike="noStrike" dirty="0">
                          <a:solidFill>
                            <a:srgbClr val="0B0080"/>
                          </a:solidFill>
                          <a:effectLst/>
                        </a:rPr>
                        <a:t>dusík</a:t>
                      </a:r>
                      <a:endParaRPr lang="cs-CZ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>
                          <a:solidFill>
                            <a:srgbClr val="FF0000"/>
                          </a:solidFill>
                          <a:effectLst/>
                        </a:rPr>
                        <a:t>az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  <a:effectLst/>
                        </a:rPr>
                        <a:t>(a)-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b="1" u="none" strike="noStrike" dirty="0">
                          <a:solidFill>
                            <a:srgbClr val="0B0080"/>
                          </a:solidFill>
                          <a:effectLst/>
                        </a:rPr>
                        <a:t>fosfor</a:t>
                      </a:r>
                      <a:endParaRPr lang="cs-CZ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>
                          <a:solidFill>
                            <a:srgbClr val="FF0000"/>
                          </a:solidFill>
                          <a:effectLst/>
                        </a:rPr>
                        <a:t>fosf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  <a:effectLst/>
                        </a:rPr>
                        <a:t>(a)-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b="1" u="none" strike="noStrike" dirty="0">
                          <a:solidFill>
                            <a:srgbClr val="0B0080"/>
                          </a:solidFill>
                          <a:effectLst/>
                        </a:rPr>
                        <a:t>křemík</a:t>
                      </a:r>
                      <a:endParaRPr lang="cs-CZ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FF0000"/>
                          </a:solidFill>
                          <a:effectLst/>
                        </a:rPr>
                        <a:t>sil(a)-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Šipka doprava se zářezem 7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087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7" grpId="0" animBg="1"/>
      <p:bldP spid="15" grpId="0" animBg="1"/>
      <p:bldP spid="1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véPole 28"/>
          <p:cNvSpPr txBox="1"/>
          <p:nvPr/>
        </p:nvSpPr>
        <p:spPr>
          <a:xfrm>
            <a:off x="1188456" y="116632"/>
            <a:ext cx="467968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Heterocyklické sloučeniny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07504" y="1268760"/>
            <a:ext cx="691276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Při číslování má heteroatom většinou číslo 1.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37825" y="668890"/>
            <a:ext cx="2161967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 smtClean="0"/>
              <a:t>Názvosloví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910167" y="668889"/>
            <a:ext cx="194421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Číslování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07504" y="1859926"/>
            <a:ext cx="8424936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Výjimkou je např. </a:t>
            </a:r>
            <a:r>
              <a:rPr lang="cs-CZ" dirty="0" err="1" smtClean="0"/>
              <a:t>isochinolin</a:t>
            </a:r>
            <a:r>
              <a:rPr lang="cs-CZ" dirty="0" smtClean="0"/>
              <a:t>,</a:t>
            </a:r>
            <a:r>
              <a:rPr lang="cs-CZ" dirty="0"/>
              <a:t> akridin, karbazol, kde se čísluje podle matečného uhlovodíku.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7504" y="5022467"/>
            <a:ext cx="7920880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Při více různých heteroatomech rozhoduje skupina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/>
              <a:t>vyšší skupina má přednost),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popř</a:t>
            </a:r>
            <a:r>
              <a:rPr lang="cs-CZ" dirty="0"/>
              <a:t>. protonové číslo (nižší má přednost).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07504" y="4115980"/>
            <a:ext cx="820891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Při větším počtu stejných heteroatomů číslujeme tak, aby heteroatomy měly nejnižší součet čísel .</a:t>
            </a:r>
          </a:p>
        </p:txBody>
      </p:sp>
      <p:pic>
        <p:nvPicPr>
          <p:cNvPr id="3075" name="Picture 3" descr="Soubor:Carbazo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2763332"/>
            <a:ext cx="1944215" cy="1283373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744" y="2747828"/>
            <a:ext cx="2315870" cy="1288529"/>
          </a:xfrm>
          <a:prstGeom prst="rect">
            <a:avLst/>
          </a:prstGeom>
          <a:solidFill>
            <a:srgbClr val="FFCCFF"/>
          </a:solidFill>
          <a:ln>
            <a:noFill/>
          </a:ln>
        </p:spPr>
      </p:pic>
      <p:pic>
        <p:nvPicPr>
          <p:cNvPr id="3079" name="Picture 7" descr="Soubor: Isochinolin numbered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912" y="2757687"/>
            <a:ext cx="1799255" cy="1273058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14" name="TextovéPole 13"/>
          <p:cNvSpPr txBox="1"/>
          <p:nvPr/>
        </p:nvSpPr>
        <p:spPr>
          <a:xfrm>
            <a:off x="437189" y="6324001"/>
            <a:ext cx="377477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Např: O &gt; S &gt; N &gt; P &gt; Si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3" name="Šipka doprava se zářezem 12">
            <a:hlinkClick r:id="rId5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454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7" grpId="0" animBg="1"/>
      <p:bldP spid="15" grpId="0" animBg="1"/>
      <p:bldP spid="19" grpId="0" animBg="1"/>
      <p:bldP spid="12" grpId="0" animBg="1"/>
      <p:bldP spid="8" grpId="0" animBg="1"/>
      <p:bldP spid="9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véPole 28"/>
          <p:cNvSpPr txBox="1"/>
          <p:nvPr/>
        </p:nvSpPr>
        <p:spPr>
          <a:xfrm>
            <a:off x="1188456" y="116632"/>
            <a:ext cx="467968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Heterocyklické sloučeniny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07504" y="1268760"/>
            <a:ext cx="18002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příklady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37825" y="668890"/>
            <a:ext cx="2161967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 smtClean="0"/>
              <a:t>Názvosloví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910167" y="668889"/>
            <a:ext cx="194421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Číslování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07504" y="4221088"/>
            <a:ext cx="474687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err="1"/>
              <a:t>Hantzch-Windmanův</a:t>
            </a:r>
            <a:r>
              <a:rPr lang="cs-CZ" dirty="0"/>
              <a:t> systém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37189" y="4941168"/>
            <a:ext cx="7591195" cy="1569660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Pomocí tohoto systému můžeme tvořit názvy tří-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až </a:t>
            </a:r>
            <a:r>
              <a:rPr lang="cs-CZ" dirty="0"/>
              <a:t>desetičlenných heterocyklů pomocí předpon heteroatomů a kmene vyjadřujícího počet členů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nasycení cyklu.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5123" name="Picture 3" descr="Soubor:Oxazole (numbered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964" y="1916832"/>
            <a:ext cx="945780" cy="1080000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16" name="TextovéPole 15"/>
          <p:cNvSpPr txBox="1"/>
          <p:nvPr/>
        </p:nvSpPr>
        <p:spPr>
          <a:xfrm>
            <a:off x="107504" y="3068960"/>
            <a:ext cx="3276000" cy="58477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sz="1600" dirty="0" err="1"/>
              <a:t>oxazol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 smtClean="0"/>
              <a:t>1-oxa-3-azacyklo-penta-2,4-dien</a:t>
            </a:r>
            <a:endParaRPr lang="cs-CZ" sz="1600" dirty="0"/>
          </a:p>
        </p:txBody>
      </p:sp>
      <p:pic>
        <p:nvPicPr>
          <p:cNvPr id="5125" name="Picture 5" descr="Soubor:Thiazole number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860426" cy="1080000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18" name="TextovéPole 17"/>
          <p:cNvSpPr txBox="1"/>
          <p:nvPr/>
        </p:nvSpPr>
        <p:spPr>
          <a:xfrm>
            <a:off x="3744272" y="3088334"/>
            <a:ext cx="3276000" cy="58477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sz="1600" dirty="0" err="1"/>
              <a:t>thiazol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 smtClean="0"/>
              <a:t>1-thia-3-azacyklo-penta-2,4-dien</a:t>
            </a:r>
            <a:endParaRPr lang="cs-CZ" sz="16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2093373" y="1268760"/>
            <a:ext cx="262264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pt-BR" dirty="0" smtClean="0"/>
              <a:t>O </a:t>
            </a:r>
            <a:r>
              <a:rPr lang="pt-BR" dirty="0"/>
              <a:t>&gt; S &gt; N &gt; P &gt; Si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3" name="Šipka doprava se zářezem 12">
            <a:hlinkClick r:id="rId4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579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7" grpId="0" animBg="1"/>
      <p:bldP spid="15" grpId="0" animBg="1"/>
      <p:bldP spid="19" grpId="0" animBg="1"/>
      <p:bldP spid="8" grpId="0" animBg="1"/>
      <p:bldP spid="14" grpId="0" animBg="1"/>
      <p:bldP spid="16" grpId="0" animBg="1"/>
      <p:bldP spid="18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20203</TotalTime>
  <Words>1872</Words>
  <Application>Microsoft Office PowerPoint</Application>
  <PresentationFormat>Předvádění na obrazovce (4:3)</PresentationFormat>
  <Paragraphs>711</Paragraphs>
  <Slides>56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7</vt:i4>
      </vt:variant>
      <vt:variant>
        <vt:lpstr>Nadpisy snímků</vt:lpstr>
      </vt:variant>
      <vt:variant>
        <vt:i4>56</vt:i4>
      </vt:variant>
    </vt:vector>
  </HeadingPairs>
  <TitlesOfParts>
    <vt:vector size="63" baseType="lpstr">
      <vt:lpstr>Tok</vt:lpstr>
      <vt:lpstr>1_Tok</vt:lpstr>
      <vt:lpstr>2_Tok</vt:lpstr>
      <vt:lpstr>3_Tok</vt:lpstr>
      <vt:lpstr>4_Tok</vt:lpstr>
      <vt:lpstr>5_Tok</vt:lpstr>
      <vt:lpstr>6_Tok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Směsi</dc:title>
  <dc:creator>Lenovo</dc:creator>
  <cp:lastModifiedBy>Lenovo</cp:lastModifiedBy>
  <cp:revision>288</cp:revision>
  <dcterms:created xsi:type="dcterms:W3CDTF">2013-01-14T11:05:52Z</dcterms:created>
  <dcterms:modified xsi:type="dcterms:W3CDTF">2013-10-24T05:30:26Z</dcterms:modified>
</cp:coreProperties>
</file>