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sldIdLst>
    <p:sldId id="282" r:id="rId4"/>
    <p:sldId id="258" r:id="rId5"/>
    <p:sldId id="269" r:id="rId6"/>
    <p:sldId id="266" r:id="rId7"/>
    <p:sldId id="270" r:id="rId8"/>
    <p:sldId id="271" r:id="rId9"/>
    <p:sldId id="268" r:id="rId10"/>
    <p:sldId id="273" r:id="rId11"/>
    <p:sldId id="276" r:id="rId12"/>
    <p:sldId id="267" r:id="rId13"/>
    <p:sldId id="274" r:id="rId14"/>
    <p:sldId id="278" r:id="rId15"/>
    <p:sldId id="279" r:id="rId16"/>
    <p:sldId id="280" r:id="rId17"/>
    <p:sldId id="277" r:id="rId18"/>
    <p:sldId id="281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ED11"/>
    <a:srgbClr val="DC0702"/>
    <a:srgbClr val="FFFFFF"/>
    <a:srgbClr val="FFFF66"/>
    <a:srgbClr val="FFFFCC"/>
    <a:srgbClr val="FABFAC"/>
    <a:srgbClr val="F2F71D"/>
    <a:srgbClr val="D2D7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8842B9-7499-4A85-8B75-21D841E50957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80AF67-EEDD-4838-BCE1-7284C1AE4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075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 smtClean="0"/>
              <a:t>Poklepem na příslušnou položku přejde prezentace na příslušnou stránku.</a:t>
            </a:r>
            <a:r>
              <a:rPr lang="cs-CZ" baseline="0" dirty="0" smtClean="0"/>
              <a:t> Poklepem na šipku, vpravo nahoře, se vrací na str. </a:t>
            </a:r>
            <a:r>
              <a:rPr lang="cs-CZ" baseline="0" smtClean="0"/>
              <a:t>– přehled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0AF67-EEDD-4838-BCE1-7284C1AE4DA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822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70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42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050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996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8320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450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3405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9674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63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27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607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8594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83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1996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9991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6329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36034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130376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13353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0662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1099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07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256087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098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96402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55278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0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255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0871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639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060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09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18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9044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09810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38028-5BB3-4D8D-97DB-A618773F0E00}" type="datetimeFigureOut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24.5.2013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5A655ED-867F-4C58-821C-543E116D472E}" type="slidenum">
              <a:rPr lang="cs-CZ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cs-CZ">
              <a:solidFill>
                <a:srgbClr val="DBF5F9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white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464798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slide" Target="slide13.xml"/><Relationship Id="rId4" Type="http://schemas.openxmlformats.org/officeDocument/2006/relationships/slide" Target="slide9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5" Type="http://schemas.openxmlformats.org/officeDocument/2006/relationships/slide" Target="slide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Zaoblený obdélník 32"/>
          <p:cNvSpPr/>
          <p:nvPr/>
        </p:nvSpPr>
        <p:spPr>
          <a:xfrm>
            <a:off x="251520" y="2398713"/>
            <a:ext cx="8640960" cy="4230687"/>
          </a:xfrm>
          <a:prstGeom prst="round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grpSp>
        <p:nvGrpSpPr>
          <p:cNvPr id="6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9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20 w 7514"/>
                <a:gd name="T1" fmla="*/ 23 h 385"/>
                <a:gd name="T2" fmla="*/ 25 w 7514"/>
                <a:gd name="T3" fmla="*/ 4 h 385"/>
                <a:gd name="T4" fmla="*/ 29 w 7514"/>
                <a:gd name="T5" fmla="*/ 20 h 385"/>
                <a:gd name="T6" fmla="*/ 52 w 7514"/>
                <a:gd name="T7" fmla="*/ 12 h 385"/>
                <a:gd name="T8" fmla="*/ 41 w 7514"/>
                <a:gd name="T9" fmla="*/ 17 h 385"/>
                <a:gd name="T10" fmla="*/ 70 w 7514"/>
                <a:gd name="T11" fmla="*/ 18 h 385"/>
                <a:gd name="T12" fmla="*/ 58 w 7514"/>
                <a:gd name="T13" fmla="*/ 5 h 385"/>
                <a:gd name="T14" fmla="*/ 68 w 7514"/>
                <a:gd name="T15" fmla="*/ 7 h 385"/>
                <a:gd name="T16" fmla="*/ 64 w 7514"/>
                <a:gd name="T17" fmla="*/ 12 h 385"/>
                <a:gd name="T18" fmla="*/ 61 w 7514"/>
                <a:gd name="T19" fmla="*/ 23 h 385"/>
                <a:gd name="T20" fmla="*/ 81 w 7514"/>
                <a:gd name="T21" fmla="*/ 11 h 385"/>
                <a:gd name="T22" fmla="*/ 107 w 7514"/>
                <a:gd name="T23" fmla="*/ 5 h 385"/>
                <a:gd name="T24" fmla="*/ 100 w 7514"/>
                <a:gd name="T25" fmla="*/ 20 h 385"/>
                <a:gd name="T26" fmla="*/ 110 w 7514"/>
                <a:gd name="T27" fmla="*/ 21 h 385"/>
                <a:gd name="T28" fmla="*/ 97 w 7514"/>
                <a:gd name="T29" fmla="*/ 6 h 385"/>
                <a:gd name="T30" fmla="*/ 125 w 7514"/>
                <a:gd name="T31" fmla="*/ 4 h 385"/>
                <a:gd name="T32" fmla="*/ 118 w 7514"/>
                <a:gd name="T33" fmla="*/ 22 h 385"/>
                <a:gd name="T34" fmla="*/ 148 w 7514"/>
                <a:gd name="T35" fmla="*/ 4 h 385"/>
                <a:gd name="T36" fmla="*/ 143 w 7514"/>
                <a:gd name="T37" fmla="*/ 23 h 385"/>
                <a:gd name="T38" fmla="*/ 153 w 7514"/>
                <a:gd name="T39" fmla="*/ 12 h 385"/>
                <a:gd name="T40" fmla="*/ 170 w 7514"/>
                <a:gd name="T41" fmla="*/ 4 h 385"/>
                <a:gd name="T42" fmla="*/ 162 w 7514"/>
                <a:gd name="T43" fmla="*/ 23 h 385"/>
                <a:gd name="T44" fmla="*/ 169 w 7514"/>
                <a:gd name="T45" fmla="*/ 22 h 385"/>
                <a:gd name="T46" fmla="*/ 164 w 7514"/>
                <a:gd name="T47" fmla="*/ 5 h 385"/>
                <a:gd name="T48" fmla="*/ 191 w 7514"/>
                <a:gd name="T49" fmla="*/ 4 h 385"/>
                <a:gd name="T50" fmla="*/ 197 w 7514"/>
                <a:gd name="T51" fmla="*/ 14 h 385"/>
                <a:gd name="T52" fmla="*/ 198 w 7514"/>
                <a:gd name="T53" fmla="*/ 15 h 385"/>
                <a:gd name="T54" fmla="*/ 197 w 7514"/>
                <a:gd name="T55" fmla="*/ 12 h 385"/>
                <a:gd name="T56" fmla="*/ 213 w 7514"/>
                <a:gd name="T57" fmla="*/ 3 h 385"/>
                <a:gd name="T58" fmla="*/ 213 w 7514"/>
                <a:gd name="T59" fmla="*/ 24 h 385"/>
                <a:gd name="T60" fmla="*/ 213 w 7514"/>
                <a:gd name="T61" fmla="*/ 3 h 385"/>
                <a:gd name="T62" fmla="*/ 214 w 7514"/>
                <a:gd name="T63" fmla="*/ 5 h 385"/>
                <a:gd name="T64" fmla="*/ 212 w 7514"/>
                <a:gd name="T65" fmla="*/ 22 h 385"/>
                <a:gd name="T66" fmla="*/ 236 w 7514"/>
                <a:gd name="T67" fmla="*/ 23 h 385"/>
                <a:gd name="T68" fmla="*/ 242 w 7514"/>
                <a:gd name="T69" fmla="*/ 9 h 385"/>
                <a:gd name="T70" fmla="*/ 241 w 7514"/>
                <a:gd name="T71" fmla="*/ 10 h 385"/>
                <a:gd name="T72" fmla="*/ 269 w 7514"/>
                <a:gd name="T73" fmla="*/ 23 h 385"/>
                <a:gd name="T74" fmla="*/ 261 w 7514"/>
                <a:gd name="T75" fmla="*/ 4 h 385"/>
                <a:gd name="T76" fmla="*/ 269 w 7514"/>
                <a:gd name="T77" fmla="*/ 6 h 385"/>
                <a:gd name="T78" fmla="*/ 261 w 7514"/>
                <a:gd name="T79" fmla="*/ 21 h 385"/>
                <a:gd name="T80" fmla="*/ 281 w 7514"/>
                <a:gd name="T81" fmla="*/ 24 h 385"/>
                <a:gd name="T82" fmla="*/ 283 w 7514"/>
                <a:gd name="T83" fmla="*/ 22 h 385"/>
                <a:gd name="T84" fmla="*/ 301 w 7514"/>
                <a:gd name="T85" fmla="*/ 5 h 385"/>
                <a:gd name="T86" fmla="*/ 305 w 7514"/>
                <a:gd name="T87" fmla="*/ 22 h 385"/>
                <a:gd name="T88" fmla="*/ 322 w 7514"/>
                <a:gd name="T89" fmla="*/ 18 h 385"/>
                <a:gd name="T90" fmla="*/ 340 w 7514"/>
                <a:gd name="T91" fmla="*/ 4 h 385"/>
                <a:gd name="T92" fmla="*/ 329 w 7514"/>
                <a:gd name="T93" fmla="*/ 22 h 385"/>
                <a:gd name="T94" fmla="*/ 360 w 7514"/>
                <a:gd name="T95" fmla="*/ 6 h 385"/>
                <a:gd name="T96" fmla="*/ 347 w 7514"/>
                <a:gd name="T97" fmla="*/ 13 h 385"/>
                <a:gd name="T98" fmla="*/ 359 w 7514"/>
                <a:gd name="T99" fmla="*/ 8 h 385"/>
                <a:gd name="T100" fmla="*/ 379 w 7514"/>
                <a:gd name="T101" fmla="*/ 5 h 385"/>
                <a:gd name="T102" fmla="*/ 378 w 7514"/>
                <a:gd name="T103" fmla="*/ 22 h 385"/>
                <a:gd name="T104" fmla="*/ 376 w 7514"/>
                <a:gd name="T105" fmla="*/ 0 h 385"/>
                <a:gd name="T106" fmla="*/ 388 w 7514"/>
                <a:gd name="T107" fmla="*/ 23 h 385"/>
                <a:gd name="T108" fmla="*/ 400 w 7514"/>
                <a:gd name="T109" fmla="*/ 17 h 385"/>
                <a:gd name="T110" fmla="*/ 402 w 7514"/>
                <a:gd name="T111" fmla="*/ 2 h 385"/>
                <a:gd name="T112" fmla="*/ 427 w 7514"/>
                <a:gd name="T113" fmla="*/ 4 h 385"/>
                <a:gd name="T114" fmla="*/ 441 w 7514"/>
                <a:gd name="T115" fmla="*/ 22 h 385"/>
                <a:gd name="T116" fmla="*/ 432 w 7514"/>
                <a:gd name="T117" fmla="*/ 10 h 385"/>
                <a:gd name="T118" fmla="*/ 458 w 7514"/>
                <a:gd name="T119" fmla="*/ 12 h 385"/>
                <a:gd name="T120" fmla="*/ 447 w 7514"/>
                <a:gd name="T121" fmla="*/ 21 h 385"/>
                <a:gd name="T122" fmla="*/ 466 w 7514"/>
                <a:gd name="T123" fmla="*/ 13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0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2 w 2517"/>
                <a:gd name="T1" fmla="*/ 105 h 1689"/>
                <a:gd name="T2" fmla="*/ 15 w 2517"/>
                <a:gd name="T3" fmla="*/ 105 h 1689"/>
                <a:gd name="T4" fmla="*/ 37 w 2517"/>
                <a:gd name="T5" fmla="*/ 105 h 1689"/>
                <a:gd name="T6" fmla="*/ 64 w 2517"/>
                <a:gd name="T7" fmla="*/ 105 h 1689"/>
                <a:gd name="T8" fmla="*/ 94 w 2517"/>
                <a:gd name="T9" fmla="*/ 105 h 1689"/>
                <a:gd name="T10" fmla="*/ 121 w 2517"/>
                <a:gd name="T11" fmla="*/ 105 h 1689"/>
                <a:gd name="T12" fmla="*/ 143 w 2517"/>
                <a:gd name="T13" fmla="*/ 105 h 1689"/>
                <a:gd name="T14" fmla="*/ 156 w 2517"/>
                <a:gd name="T15" fmla="*/ 105 h 1689"/>
                <a:gd name="T16" fmla="*/ 158 w 2517"/>
                <a:gd name="T17" fmla="*/ 104 h 1689"/>
                <a:gd name="T18" fmla="*/ 158 w 2517"/>
                <a:gd name="T19" fmla="*/ 95 h 1689"/>
                <a:gd name="T20" fmla="*/ 158 w 2517"/>
                <a:gd name="T21" fmla="*/ 81 h 1689"/>
                <a:gd name="T22" fmla="*/ 158 w 2517"/>
                <a:gd name="T23" fmla="*/ 62 h 1689"/>
                <a:gd name="T24" fmla="*/ 158 w 2517"/>
                <a:gd name="T25" fmla="*/ 42 h 1689"/>
                <a:gd name="T26" fmla="*/ 158 w 2517"/>
                <a:gd name="T27" fmla="*/ 24 h 1689"/>
                <a:gd name="T28" fmla="*/ 158 w 2517"/>
                <a:gd name="T29" fmla="*/ 9 h 1689"/>
                <a:gd name="T30" fmla="*/ 158 w 2517"/>
                <a:gd name="T31" fmla="*/ 1 h 1689"/>
                <a:gd name="T32" fmla="*/ 156 w 2517"/>
                <a:gd name="T33" fmla="*/ 0 h 1689"/>
                <a:gd name="T34" fmla="*/ 143 w 2517"/>
                <a:gd name="T35" fmla="*/ 0 h 1689"/>
                <a:gd name="T36" fmla="*/ 121 w 2517"/>
                <a:gd name="T37" fmla="*/ 0 h 1689"/>
                <a:gd name="T38" fmla="*/ 94 w 2517"/>
                <a:gd name="T39" fmla="*/ 0 h 1689"/>
                <a:gd name="T40" fmla="*/ 64 w 2517"/>
                <a:gd name="T41" fmla="*/ 0 h 1689"/>
                <a:gd name="T42" fmla="*/ 37 w 2517"/>
                <a:gd name="T43" fmla="*/ 0 h 1689"/>
                <a:gd name="T44" fmla="*/ 15 w 2517"/>
                <a:gd name="T45" fmla="*/ 0 h 1689"/>
                <a:gd name="T46" fmla="*/ 2 w 2517"/>
                <a:gd name="T47" fmla="*/ 0 h 1689"/>
                <a:gd name="T48" fmla="*/ 0 w 2517"/>
                <a:gd name="T49" fmla="*/ 1 h 1689"/>
                <a:gd name="T50" fmla="*/ 0 w 2517"/>
                <a:gd name="T51" fmla="*/ 9 h 1689"/>
                <a:gd name="T52" fmla="*/ 0 w 2517"/>
                <a:gd name="T53" fmla="*/ 24 h 1689"/>
                <a:gd name="T54" fmla="*/ 0 w 2517"/>
                <a:gd name="T55" fmla="*/ 42 h 1689"/>
                <a:gd name="T56" fmla="*/ 0 w 2517"/>
                <a:gd name="T57" fmla="*/ 62 h 1689"/>
                <a:gd name="T58" fmla="*/ 0 w 2517"/>
                <a:gd name="T59" fmla="*/ 81 h 1689"/>
                <a:gd name="T60" fmla="*/ 0 w 2517"/>
                <a:gd name="T61" fmla="*/ 95 h 1689"/>
                <a:gd name="T62" fmla="*/ 0 w 2517"/>
                <a:gd name="T63" fmla="*/ 104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1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43 w 1310"/>
                <a:gd name="T1" fmla="*/ 7 h 1309"/>
                <a:gd name="T2" fmla="*/ 41 w 1310"/>
                <a:gd name="T3" fmla="*/ 10 h 1309"/>
                <a:gd name="T4" fmla="*/ 38 w 1310"/>
                <a:gd name="T5" fmla="*/ 8 h 1309"/>
                <a:gd name="T6" fmla="*/ 39 w 1310"/>
                <a:gd name="T7" fmla="*/ 5 h 1309"/>
                <a:gd name="T8" fmla="*/ 41 w 1310"/>
                <a:gd name="T9" fmla="*/ 4 h 1309"/>
                <a:gd name="T10" fmla="*/ 27 w 1310"/>
                <a:gd name="T11" fmla="*/ 11 h 1309"/>
                <a:gd name="T12" fmla="*/ 24 w 1310"/>
                <a:gd name="T13" fmla="*/ 15 h 1309"/>
                <a:gd name="T14" fmla="*/ 20 w 1310"/>
                <a:gd name="T15" fmla="*/ 14 h 1309"/>
                <a:gd name="T16" fmla="*/ 20 w 1310"/>
                <a:gd name="T17" fmla="*/ 10 h 1309"/>
                <a:gd name="T18" fmla="*/ 23 w 1310"/>
                <a:gd name="T19" fmla="*/ 7 h 1309"/>
                <a:gd name="T20" fmla="*/ 15 w 1310"/>
                <a:gd name="T21" fmla="*/ 23 h 1309"/>
                <a:gd name="T22" fmla="*/ 13 w 1310"/>
                <a:gd name="T23" fmla="*/ 29 h 1309"/>
                <a:gd name="T24" fmla="*/ 6 w 1310"/>
                <a:gd name="T25" fmla="*/ 29 h 1309"/>
                <a:gd name="T26" fmla="*/ 5 w 1310"/>
                <a:gd name="T27" fmla="*/ 22 h 1309"/>
                <a:gd name="T28" fmla="*/ 10 w 1310"/>
                <a:gd name="T29" fmla="*/ 19 h 1309"/>
                <a:gd name="T30" fmla="*/ 11 w 1310"/>
                <a:gd name="T31" fmla="*/ 40 h 1309"/>
                <a:gd name="T32" fmla="*/ 10 w 1310"/>
                <a:gd name="T33" fmla="*/ 47 h 1309"/>
                <a:gd name="T34" fmla="*/ 3 w 1310"/>
                <a:gd name="T35" fmla="*/ 47 h 1309"/>
                <a:gd name="T36" fmla="*/ 0 w 1310"/>
                <a:gd name="T37" fmla="*/ 40 h 1309"/>
                <a:gd name="T38" fmla="*/ 5 w 1310"/>
                <a:gd name="T39" fmla="*/ 36 h 1309"/>
                <a:gd name="T40" fmla="*/ 15 w 1310"/>
                <a:gd name="T41" fmla="*/ 58 h 1309"/>
                <a:gd name="T42" fmla="*/ 13 w 1310"/>
                <a:gd name="T43" fmla="*/ 64 h 1309"/>
                <a:gd name="T44" fmla="*/ 7 w 1310"/>
                <a:gd name="T45" fmla="*/ 65 h 1309"/>
                <a:gd name="T46" fmla="*/ 5 w 1310"/>
                <a:gd name="T47" fmla="*/ 59 h 1309"/>
                <a:gd name="T48" fmla="*/ 10 w 1310"/>
                <a:gd name="T49" fmla="*/ 54 h 1309"/>
                <a:gd name="T50" fmla="*/ 26 w 1310"/>
                <a:gd name="T51" fmla="*/ 71 h 1309"/>
                <a:gd name="T52" fmla="*/ 25 w 1310"/>
                <a:gd name="T53" fmla="*/ 76 h 1309"/>
                <a:gd name="T54" fmla="*/ 21 w 1310"/>
                <a:gd name="T55" fmla="*/ 77 h 1309"/>
                <a:gd name="T56" fmla="*/ 19 w 1310"/>
                <a:gd name="T57" fmla="*/ 72 h 1309"/>
                <a:gd name="T58" fmla="*/ 22 w 1310"/>
                <a:gd name="T59" fmla="*/ 69 h 1309"/>
                <a:gd name="T60" fmla="*/ 43 w 1310"/>
                <a:gd name="T61" fmla="*/ 75 h 1309"/>
                <a:gd name="T62" fmla="*/ 43 w 1310"/>
                <a:gd name="T63" fmla="*/ 79 h 1309"/>
                <a:gd name="T64" fmla="*/ 41 w 1310"/>
                <a:gd name="T65" fmla="*/ 80 h 1309"/>
                <a:gd name="T66" fmla="*/ 39 w 1310"/>
                <a:gd name="T67" fmla="*/ 78 h 1309"/>
                <a:gd name="T68" fmla="*/ 40 w 1310"/>
                <a:gd name="T69" fmla="*/ 75 h 1309"/>
                <a:gd name="T70" fmla="*/ 59 w 1310"/>
                <a:gd name="T71" fmla="*/ 71 h 1309"/>
                <a:gd name="T72" fmla="*/ 60 w 1310"/>
                <a:gd name="T73" fmla="*/ 74 h 1309"/>
                <a:gd name="T74" fmla="*/ 58 w 1310"/>
                <a:gd name="T75" fmla="*/ 75 h 1309"/>
                <a:gd name="T76" fmla="*/ 56 w 1310"/>
                <a:gd name="T77" fmla="*/ 74 h 1309"/>
                <a:gd name="T78" fmla="*/ 56 w 1310"/>
                <a:gd name="T79" fmla="*/ 71 h 1309"/>
                <a:gd name="T80" fmla="*/ 59 w 1310"/>
                <a:gd name="T81" fmla="*/ 71 h 1309"/>
                <a:gd name="T82" fmla="*/ 75 w 1310"/>
                <a:gd name="T83" fmla="*/ 60 h 1309"/>
                <a:gd name="T84" fmla="*/ 72 w 1310"/>
                <a:gd name="T85" fmla="*/ 62 h 1309"/>
                <a:gd name="T86" fmla="*/ 69 w 1310"/>
                <a:gd name="T87" fmla="*/ 61 h 1309"/>
                <a:gd name="T88" fmla="*/ 70 w 1310"/>
                <a:gd name="T89" fmla="*/ 58 h 1309"/>
                <a:gd name="T90" fmla="*/ 73 w 1310"/>
                <a:gd name="T91" fmla="*/ 57 h 1309"/>
                <a:gd name="T92" fmla="*/ 81 w 1310"/>
                <a:gd name="T93" fmla="*/ 41 h 1309"/>
                <a:gd name="T94" fmla="*/ 78 w 1310"/>
                <a:gd name="T95" fmla="*/ 46 h 1309"/>
                <a:gd name="T96" fmla="*/ 74 w 1310"/>
                <a:gd name="T97" fmla="*/ 45 h 1309"/>
                <a:gd name="T98" fmla="*/ 73 w 1310"/>
                <a:gd name="T99" fmla="*/ 40 h 1309"/>
                <a:gd name="T100" fmla="*/ 77 w 1310"/>
                <a:gd name="T101" fmla="*/ 38 h 1309"/>
                <a:gd name="T102" fmla="*/ 77 w 1310"/>
                <a:gd name="T103" fmla="*/ 23 h 1309"/>
                <a:gd name="T104" fmla="*/ 75 w 1310"/>
                <a:gd name="T105" fmla="*/ 29 h 1309"/>
                <a:gd name="T106" fmla="*/ 69 w 1310"/>
                <a:gd name="T107" fmla="*/ 29 h 1309"/>
                <a:gd name="T108" fmla="*/ 67 w 1310"/>
                <a:gd name="T109" fmla="*/ 22 h 1309"/>
                <a:gd name="T110" fmla="*/ 72 w 1310"/>
                <a:gd name="T111" fmla="*/ 19 h 1309"/>
                <a:gd name="T112" fmla="*/ 63 w 1310"/>
                <a:gd name="T113" fmla="*/ 9 h 1309"/>
                <a:gd name="T114" fmla="*/ 61 w 1310"/>
                <a:gd name="T115" fmla="*/ 16 h 1309"/>
                <a:gd name="T116" fmla="*/ 54 w 1310"/>
                <a:gd name="T117" fmla="*/ 17 h 1309"/>
                <a:gd name="T118" fmla="*/ 52 w 1310"/>
                <a:gd name="T119" fmla="*/ 10 h 1309"/>
                <a:gd name="T120" fmla="*/ 57 w 1310"/>
                <a:gd name="T121" fmla="*/ 5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2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2 w 2521"/>
                <a:gd name="T1" fmla="*/ 9 h 294"/>
                <a:gd name="T2" fmla="*/ 2 w 2521"/>
                <a:gd name="T3" fmla="*/ 15 h 294"/>
                <a:gd name="T4" fmla="*/ 0 w 2521"/>
                <a:gd name="T5" fmla="*/ 13 h 294"/>
                <a:gd name="T6" fmla="*/ 19 w 2521"/>
                <a:gd name="T7" fmla="*/ 15 h 294"/>
                <a:gd name="T8" fmla="*/ 22 w 2521"/>
                <a:gd name="T9" fmla="*/ 10 h 294"/>
                <a:gd name="T10" fmla="*/ 12 w 2521"/>
                <a:gd name="T11" fmla="*/ 3 h 294"/>
                <a:gd name="T12" fmla="*/ 37 w 2521"/>
                <a:gd name="T13" fmla="*/ 5 h 294"/>
                <a:gd name="T14" fmla="*/ 36 w 2521"/>
                <a:gd name="T15" fmla="*/ 11 h 294"/>
                <a:gd name="T16" fmla="*/ 38 w 2521"/>
                <a:gd name="T17" fmla="*/ 18 h 294"/>
                <a:gd name="T18" fmla="*/ 36 w 2521"/>
                <a:gd name="T19" fmla="*/ 14 h 294"/>
                <a:gd name="T20" fmla="*/ 29 w 2521"/>
                <a:gd name="T21" fmla="*/ 11 h 294"/>
                <a:gd name="T22" fmla="*/ 27 w 2521"/>
                <a:gd name="T23" fmla="*/ 5 h 294"/>
                <a:gd name="T24" fmla="*/ 35 w 2521"/>
                <a:gd name="T25" fmla="*/ 6 h 294"/>
                <a:gd name="T26" fmla="*/ 29 w 2521"/>
                <a:gd name="T27" fmla="*/ 7 h 294"/>
                <a:gd name="T28" fmla="*/ 53 w 2521"/>
                <a:gd name="T29" fmla="*/ 9 h 294"/>
                <a:gd name="T30" fmla="*/ 49 w 2521"/>
                <a:gd name="T31" fmla="*/ 18 h 294"/>
                <a:gd name="T32" fmla="*/ 40 w 2521"/>
                <a:gd name="T33" fmla="*/ 14 h 294"/>
                <a:gd name="T34" fmla="*/ 42 w 2521"/>
                <a:gd name="T35" fmla="*/ 5 h 294"/>
                <a:gd name="T36" fmla="*/ 52 w 2521"/>
                <a:gd name="T37" fmla="*/ 5 h 294"/>
                <a:gd name="T38" fmla="*/ 51 w 2521"/>
                <a:gd name="T39" fmla="*/ 7 h 294"/>
                <a:gd name="T40" fmla="*/ 45 w 2521"/>
                <a:gd name="T41" fmla="*/ 5 h 294"/>
                <a:gd name="T42" fmla="*/ 42 w 2521"/>
                <a:gd name="T43" fmla="*/ 12 h 294"/>
                <a:gd name="T44" fmla="*/ 47 w 2521"/>
                <a:gd name="T45" fmla="*/ 17 h 294"/>
                <a:gd name="T46" fmla="*/ 63 w 2521"/>
                <a:gd name="T47" fmla="*/ 3 h 294"/>
                <a:gd name="T48" fmla="*/ 66 w 2521"/>
                <a:gd name="T49" fmla="*/ 9 h 294"/>
                <a:gd name="T50" fmla="*/ 59 w 2521"/>
                <a:gd name="T51" fmla="*/ 11 h 294"/>
                <a:gd name="T52" fmla="*/ 56 w 2521"/>
                <a:gd name="T53" fmla="*/ 5 h 294"/>
                <a:gd name="T54" fmla="*/ 58 w 2521"/>
                <a:gd name="T55" fmla="*/ 10 h 294"/>
                <a:gd name="T56" fmla="*/ 64 w 2521"/>
                <a:gd name="T57" fmla="*/ 7 h 294"/>
                <a:gd name="T58" fmla="*/ 71 w 2521"/>
                <a:gd name="T59" fmla="*/ 17 h 294"/>
                <a:gd name="T60" fmla="*/ 77 w 2521"/>
                <a:gd name="T61" fmla="*/ 15 h 294"/>
                <a:gd name="T62" fmla="*/ 72 w 2521"/>
                <a:gd name="T63" fmla="*/ 11 h 294"/>
                <a:gd name="T64" fmla="*/ 69 w 2521"/>
                <a:gd name="T65" fmla="*/ 6 h 294"/>
                <a:gd name="T66" fmla="*/ 75 w 2521"/>
                <a:gd name="T67" fmla="*/ 3 h 294"/>
                <a:gd name="T68" fmla="*/ 78 w 2521"/>
                <a:gd name="T69" fmla="*/ 8 h 294"/>
                <a:gd name="T70" fmla="*/ 73 w 2521"/>
                <a:gd name="T71" fmla="*/ 5 h 294"/>
                <a:gd name="T72" fmla="*/ 73 w 2521"/>
                <a:gd name="T73" fmla="*/ 9 h 294"/>
                <a:gd name="T74" fmla="*/ 79 w 2521"/>
                <a:gd name="T75" fmla="*/ 13 h 294"/>
                <a:gd name="T76" fmla="*/ 73 w 2521"/>
                <a:gd name="T77" fmla="*/ 18 h 294"/>
                <a:gd name="T78" fmla="*/ 68 w 2521"/>
                <a:gd name="T79" fmla="*/ 13 h 294"/>
                <a:gd name="T80" fmla="*/ 91 w 2521"/>
                <a:gd name="T81" fmla="*/ 3 h 294"/>
                <a:gd name="T82" fmla="*/ 92 w 2521"/>
                <a:gd name="T83" fmla="*/ 18 h 294"/>
                <a:gd name="T84" fmla="*/ 83 w 2521"/>
                <a:gd name="T85" fmla="*/ 18 h 294"/>
                <a:gd name="T86" fmla="*/ 102 w 2521"/>
                <a:gd name="T87" fmla="*/ 5 h 294"/>
                <a:gd name="T88" fmla="*/ 102 w 2521"/>
                <a:gd name="T89" fmla="*/ 13 h 294"/>
                <a:gd name="T90" fmla="*/ 98 w 2521"/>
                <a:gd name="T91" fmla="*/ 9 h 294"/>
                <a:gd name="T92" fmla="*/ 100 w 2521"/>
                <a:gd name="T93" fmla="*/ 12 h 294"/>
                <a:gd name="T94" fmla="*/ 102 w 2521"/>
                <a:gd name="T95" fmla="*/ 0 h 294"/>
                <a:gd name="T96" fmla="*/ 118 w 2521"/>
                <a:gd name="T97" fmla="*/ 17 h 294"/>
                <a:gd name="T98" fmla="*/ 123 w 2521"/>
                <a:gd name="T99" fmla="*/ 13 h 294"/>
                <a:gd name="T100" fmla="*/ 125 w 2521"/>
                <a:gd name="T101" fmla="*/ 14 h 294"/>
                <a:gd name="T102" fmla="*/ 117 w 2521"/>
                <a:gd name="T103" fmla="*/ 18 h 294"/>
                <a:gd name="T104" fmla="*/ 116 w 2521"/>
                <a:gd name="T105" fmla="*/ 3 h 294"/>
                <a:gd name="T106" fmla="*/ 137 w 2521"/>
                <a:gd name="T107" fmla="*/ 11 h 294"/>
                <a:gd name="T108" fmla="*/ 139 w 2521"/>
                <a:gd name="T109" fmla="*/ 18 h 294"/>
                <a:gd name="T110" fmla="*/ 130 w 2521"/>
                <a:gd name="T111" fmla="*/ 10 h 294"/>
                <a:gd name="T112" fmla="*/ 128 w 2521"/>
                <a:gd name="T113" fmla="*/ 5 h 294"/>
                <a:gd name="T114" fmla="*/ 143 w 2521"/>
                <a:gd name="T115" fmla="*/ 3 h 294"/>
                <a:gd name="T116" fmla="*/ 158 w 2521"/>
                <a:gd name="T117" fmla="*/ 5 h 294"/>
                <a:gd name="T118" fmla="*/ 157 w 2521"/>
                <a:gd name="T119" fmla="*/ 10 h 294"/>
                <a:gd name="T120" fmla="*/ 158 w 2521"/>
                <a:gd name="T121" fmla="*/ 18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3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2 w 1777"/>
                <a:gd name="T1" fmla="*/ 65 h 1049"/>
                <a:gd name="T2" fmla="*/ 11 w 1777"/>
                <a:gd name="T3" fmla="*/ 65 h 1049"/>
                <a:gd name="T4" fmla="*/ 26 w 1777"/>
                <a:gd name="T5" fmla="*/ 65 h 1049"/>
                <a:gd name="T6" fmla="*/ 46 w 1777"/>
                <a:gd name="T7" fmla="*/ 65 h 1049"/>
                <a:gd name="T8" fmla="*/ 66 w 1777"/>
                <a:gd name="T9" fmla="*/ 65 h 1049"/>
                <a:gd name="T10" fmla="*/ 86 w 1777"/>
                <a:gd name="T11" fmla="*/ 65 h 1049"/>
                <a:gd name="T12" fmla="*/ 101 w 1777"/>
                <a:gd name="T13" fmla="*/ 65 h 1049"/>
                <a:gd name="T14" fmla="*/ 110 w 1777"/>
                <a:gd name="T15" fmla="*/ 65 h 1049"/>
                <a:gd name="T16" fmla="*/ 112 w 1777"/>
                <a:gd name="T17" fmla="*/ 64 h 1049"/>
                <a:gd name="T18" fmla="*/ 112 w 1777"/>
                <a:gd name="T19" fmla="*/ 59 h 1049"/>
                <a:gd name="T20" fmla="*/ 112 w 1777"/>
                <a:gd name="T21" fmla="*/ 50 h 1049"/>
                <a:gd name="T22" fmla="*/ 112 w 1777"/>
                <a:gd name="T23" fmla="*/ 38 h 1049"/>
                <a:gd name="T24" fmla="*/ 112 w 1777"/>
                <a:gd name="T25" fmla="*/ 26 h 1049"/>
                <a:gd name="T26" fmla="*/ 112 w 1777"/>
                <a:gd name="T27" fmla="*/ 15 h 1049"/>
                <a:gd name="T28" fmla="*/ 112 w 1777"/>
                <a:gd name="T29" fmla="*/ 6 h 1049"/>
                <a:gd name="T30" fmla="*/ 112 w 1777"/>
                <a:gd name="T31" fmla="*/ 0 h 1049"/>
                <a:gd name="T32" fmla="*/ 110 w 1777"/>
                <a:gd name="T33" fmla="*/ 0 h 1049"/>
                <a:gd name="T34" fmla="*/ 101 w 1777"/>
                <a:gd name="T35" fmla="*/ 0 h 1049"/>
                <a:gd name="T36" fmla="*/ 86 w 1777"/>
                <a:gd name="T37" fmla="*/ 0 h 1049"/>
                <a:gd name="T38" fmla="*/ 66 w 1777"/>
                <a:gd name="T39" fmla="*/ 0 h 1049"/>
                <a:gd name="T40" fmla="*/ 46 w 1777"/>
                <a:gd name="T41" fmla="*/ 0 h 1049"/>
                <a:gd name="T42" fmla="*/ 26 w 1777"/>
                <a:gd name="T43" fmla="*/ 0 h 1049"/>
                <a:gd name="T44" fmla="*/ 11 w 1777"/>
                <a:gd name="T45" fmla="*/ 0 h 1049"/>
                <a:gd name="T46" fmla="*/ 2 w 1777"/>
                <a:gd name="T47" fmla="*/ 0 h 1049"/>
                <a:gd name="T48" fmla="*/ 0 w 1777"/>
                <a:gd name="T49" fmla="*/ 0 h 1049"/>
                <a:gd name="T50" fmla="*/ 0 w 1777"/>
                <a:gd name="T51" fmla="*/ 6 h 1049"/>
                <a:gd name="T52" fmla="*/ 0 w 1777"/>
                <a:gd name="T53" fmla="*/ 15 h 1049"/>
                <a:gd name="T54" fmla="*/ 0 w 1777"/>
                <a:gd name="T55" fmla="*/ 26 h 1049"/>
                <a:gd name="T56" fmla="*/ 0 w 1777"/>
                <a:gd name="T57" fmla="*/ 38 h 1049"/>
                <a:gd name="T58" fmla="*/ 0 w 1777"/>
                <a:gd name="T59" fmla="*/ 50 h 1049"/>
                <a:gd name="T60" fmla="*/ 0 w 1777"/>
                <a:gd name="T61" fmla="*/ 59 h 1049"/>
                <a:gd name="T62" fmla="*/ 0 w 1777"/>
                <a:gd name="T63" fmla="*/ 6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146 w 2355"/>
                <a:gd name="T1" fmla="*/ 10 h 1405"/>
                <a:gd name="T2" fmla="*/ 140 w 2355"/>
                <a:gd name="T3" fmla="*/ 14 h 1405"/>
                <a:gd name="T4" fmla="*/ 136 w 2355"/>
                <a:gd name="T5" fmla="*/ 17 h 1405"/>
                <a:gd name="T6" fmla="*/ 145 w 2355"/>
                <a:gd name="T7" fmla="*/ 24 h 1405"/>
                <a:gd name="T8" fmla="*/ 145 w 2355"/>
                <a:gd name="T9" fmla="*/ 36 h 1405"/>
                <a:gd name="T10" fmla="*/ 136 w 2355"/>
                <a:gd name="T11" fmla="*/ 84 h 1405"/>
                <a:gd name="T12" fmla="*/ 120 w 2355"/>
                <a:gd name="T13" fmla="*/ 84 h 1405"/>
                <a:gd name="T14" fmla="*/ 112 w 2355"/>
                <a:gd name="T15" fmla="*/ 36 h 1405"/>
                <a:gd name="T16" fmla="*/ 112 w 2355"/>
                <a:gd name="T17" fmla="*/ 24 h 1405"/>
                <a:gd name="T18" fmla="*/ 120 w 2355"/>
                <a:gd name="T19" fmla="*/ 13 h 1405"/>
                <a:gd name="T20" fmla="*/ 123 w 2355"/>
                <a:gd name="T21" fmla="*/ 5 h 1405"/>
                <a:gd name="T22" fmla="*/ 133 w 2355"/>
                <a:gd name="T23" fmla="*/ 1 h 1405"/>
                <a:gd name="T24" fmla="*/ 66 w 2355"/>
                <a:gd name="T25" fmla="*/ 68 h 1405"/>
                <a:gd name="T26" fmla="*/ 69 w 2355"/>
                <a:gd name="T27" fmla="*/ 73 h 1405"/>
                <a:gd name="T28" fmla="*/ 80 w 2355"/>
                <a:gd name="T29" fmla="*/ 75 h 1405"/>
                <a:gd name="T30" fmla="*/ 89 w 2355"/>
                <a:gd name="T31" fmla="*/ 73 h 1405"/>
                <a:gd name="T32" fmla="*/ 90 w 2355"/>
                <a:gd name="T33" fmla="*/ 67 h 1405"/>
                <a:gd name="T34" fmla="*/ 77 w 2355"/>
                <a:gd name="T35" fmla="*/ 62 h 1405"/>
                <a:gd name="T36" fmla="*/ 57 w 2355"/>
                <a:gd name="T37" fmla="*/ 55 h 1405"/>
                <a:gd name="T38" fmla="*/ 52 w 2355"/>
                <a:gd name="T39" fmla="*/ 49 h 1405"/>
                <a:gd name="T40" fmla="*/ 52 w 2355"/>
                <a:gd name="T41" fmla="*/ 39 h 1405"/>
                <a:gd name="T42" fmla="*/ 57 w 2355"/>
                <a:gd name="T43" fmla="*/ 29 h 1405"/>
                <a:gd name="T44" fmla="*/ 66 w 2355"/>
                <a:gd name="T45" fmla="*/ 23 h 1405"/>
                <a:gd name="T46" fmla="*/ 80 w 2355"/>
                <a:gd name="T47" fmla="*/ 22 h 1405"/>
                <a:gd name="T48" fmla="*/ 93 w 2355"/>
                <a:gd name="T49" fmla="*/ 24 h 1405"/>
                <a:gd name="T50" fmla="*/ 101 w 2355"/>
                <a:gd name="T51" fmla="*/ 31 h 1405"/>
                <a:gd name="T52" fmla="*/ 105 w 2355"/>
                <a:gd name="T53" fmla="*/ 42 h 1405"/>
                <a:gd name="T54" fmla="*/ 88 w 2355"/>
                <a:gd name="T55" fmla="*/ 41 h 1405"/>
                <a:gd name="T56" fmla="*/ 85 w 2355"/>
                <a:gd name="T57" fmla="*/ 36 h 1405"/>
                <a:gd name="T58" fmla="*/ 73 w 2355"/>
                <a:gd name="T59" fmla="*/ 35 h 1405"/>
                <a:gd name="T60" fmla="*/ 68 w 2355"/>
                <a:gd name="T61" fmla="*/ 39 h 1405"/>
                <a:gd name="T62" fmla="*/ 70 w 2355"/>
                <a:gd name="T63" fmla="*/ 44 h 1405"/>
                <a:gd name="T64" fmla="*/ 92 w 2355"/>
                <a:gd name="T65" fmla="*/ 50 h 1405"/>
                <a:gd name="T66" fmla="*/ 104 w 2355"/>
                <a:gd name="T67" fmla="*/ 58 h 1405"/>
                <a:gd name="T68" fmla="*/ 107 w 2355"/>
                <a:gd name="T69" fmla="*/ 65 h 1405"/>
                <a:gd name="T70" fmla="*/ 105 w 2355"/>
                <a:gd name="T71" fmla="*/ 76 h 1405"/>
                <a:gd name="T72" fmla="*/ 98 w 2355"/>
                <a:gd name="T73" fmla="*/ 84 h 1405"/>
                <a:gd name="T74" fmla="*/ 85 w 2355"/>
                <a:gd name="T75" fmla="*/ 88 h 1405"/>
                <a:gd name="T76" fmla="*/ 68 w 2355"/>
                <a:gd name="T77" fmla="*/ 87 h 1405"/>
                <a:gd name="T78" fmla="*/ 56 w 2355"/>
                <a:gd name="T79" fmla="*/ 82 h 1405"/>
                <a:gd name="T80" fmla="*/ 50 w 2355"/>
                <a:gd name="T81" fmla="*/ 73 h 1405"/>
                <a:gd name="T82" fmla="*/ 58 w 2355"/>
                <a:gd name="T83" fmla="*/ 68 h 1405"/>
                <a:gd name="T84" fmla="*/ 23 w 2355"/>
                <a:gd name="T85" fmla="*/ 87 h 1405"/>
                <a:gd name="T86" fmla="*/ 37 w 2355"/>
                <a:gd name="T87" fmla="*/ 80 h 1405"/>
                <a:gd name="T88" fmla="*/ 43 w 2355"/>
                <a:gd name="T89" fmla="*/ 68 h 1405"/>
                <a:gd name="T90" fmla="*/ 26 w 2355"/>
                <a:gd name="T91" fmla="*/ 70 h 1405"/>
                <a:gd name="T92" fmla="*/ 18 w 2355"/>
                <a:gd name="T93" fmla="*/ 75 h 1405"/>
                <a:gd name="T94" fmla="*/ 7 w 2355"/>
                <a:gd name="T95" fmla="*/ 73 h 1405"/>
                <a:gd name="T96" fmla="*/ 0 w 2355"/>
                <a:gd name="T97" fmla="*/ 65 h 1405"/>
                <a:gd name="T98" fmla="*/ 5 w 2355"/>
                <a:gd name="T99" fmla="*/ 87 h 1405"/>
                <a:gd name="T100" fmla="*/ 8 w 2355"/>
                <a:gd name="T101" fmla="*/ 36 h 1405"/>
                <a:gd name="T102" fmla="*/ 21 w 2355"/>
                <a:gd name="T103" fmla="*/ 37 h 1405"/>
                <a:gd name="T104" fmla="*/ 28 w 2355"/>
                <a:gd name="T105" fmla="*/ 48 h 1405"/>
                <a:gd name="T106" fmla="*/ 0 w 2355"/>
                <a:gd name="T107" fmla="*/ 54 h 1405"/>
                <a:gd name="T108" fmla="*/ 45 w 2355"/>
                <a:gd name="T109" fmla="*/ 59 h 1405"/>
                <a:gd name="T110" fmla="*/ 43 w 2355"/>
                <a:gd name="T111" fmla="*/ 43 h 1405"/>
                <a:gd name="T112" fmla="*/ 34 w 2355"/>
                <a:gd name="T113" fmla="*/ 28 h 1405"/>
                <a:gd name="T114" fmla="*/ 18 w 2355"/>
                <a:gd name="T115" fmla="*/ 22 h 1405"/>
                <a:gd name="T116" fmla="*/ 0 w 2355"/>
                <a:gd name="T117" fmla="*/ 24 h 1405"/>
                <a:gd name="T118" fmla="*/ 0 w 2355"/>
                <a:gd name="T119" fmla="*/ 45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5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75 w 1237"/>
                <a:gd name="T1" fmla="*/ 3 h 939"/>
                <a:gd name="T2" fmla="*/ 76 w 1237"/>
                <a:gd name="T3" fmla="*/ 3 h 939"/>
                <a:gd name="T4" fmla="*/ 74 w 1237"/>
                <a:gd name="T5" fmla="*/ 5 h 939"/>
                <a:gd name="T6" fmla="*/ 75 w 1237"/>
                <a:gd name="T7" fmla="*/ 8 h 939"/>
                <a:gd name="T8" fmla="*/ 74 w 1237"/>
                <a:gd name="T9" fmla="*/ 7 h 939"/>
                <a:gd name="T10" fmla="*/ 72 w 1237"/>
                <a:gd name="T11" fmla="*/ 6 h 939"/>
                <a:gd name="T12" fmla="*/ 69 w 1237"/>
                <a:gd name="T13" fmla="*/ 8 h 939"/>
                <a:gd name="T14" fmla="*/ 70 w 1237"/>
                <a:gd name="T15" fmla="*/ 5 h 939"/>
                <a:gd name="T16" fmla="*/ 69 w 1237"/>
                <a:gd name="T17" fmla="*/ 4 h 939"/>
                <a:gd name="T18" fmla="*/ 68 w 1237"/>
                <a:gd name="T19" fmla="*/ 3 h 939"/>
                <a:gd name="T20" fmla="*/ 71 w 1237"/>
                <a:gd name="T21" fmla="*/ 3 h 939"/>
                <a:gd name="T22" fmla="*/ 72 w 1237"/>
                <a:gd name="T23" fmla="*/ 0 h 939"/>
                <a:gd name="T24" fmla="*/ 73 w 1237"/>
                <a:gd name="T25" fmla="*/ 1 h 939"/>
                <a:gd name="T26" fmla="*/ 58 w 1237"/>
                <a:gd name="T27" fmla="*/ 6 h 939"/>
                <a:gd name="T28" fmla="*/ 63 w 1237"/>
                <a:gd name="T29" fmla="*/ 6 h 939"/>
                <a:gd name="T30" fmla="*/ 61 w 1237"/>
                <a:gd name="T31" fmla="*/ 8 h 939"/>
                <a:gd name="T32" fmla="*/ 59 w 1237"/>
                <a:gd name="T33" fmla="*/ 11 h 939"/>
                <a:gd name="T34" fmla="*/ 61 w 1237"/>
                <a:gd name="T35" fmla="*/ 16 h 939"/>
                <a:gd name="T36" fmla="*/ 57 w 1237"/>
                <a:gd name="T37" fmla="*/ 13 h 939"/>
                <a:gd name="T38" fmla="*/ 53 w 1237"/>
                <a:gd name="T39" fmla="*/ 14 h 939"/>
                <a:gd name="T40" fmla="*/ 51 w 1237"/>
                <a:gd name="T41" fmla="*/ 15 h 939"/>
                <a:gd name="T42" fmla="*/ 53 w 1237"/>
                <a:gd name="T43" fmla="*/ 10 h 939"/>
                <a:gd name="T44" fmla="*/ 48 w 1237"/>
                <a:gd name="T45" fmla="*/ 7 h 939"/>
                <a:gd name="T46" fmla="*/ 51 w 1237"/>
                <a:gd name="T47" fmla="*/ 6 h 939"/>
                <a:gd name="T48" fmla="*/ 54 w 1237"/>
                <a:gd name="T49" fmla="*/ 5 h 939"/>
                <a:gd name="T50" fmla="*/ 56 w 1237"/>
                <a:gd name="T51" fmla="*/ 0 h 939"/>
                <a:gd name="T52" fmla="*/ 57 w 1237"/>
                <a:gd name="T53" fmla="*/ 5 h 939"/>
                <a:gd name="T54" fmla="*/ 22 w 1237"/>
                <a:gd name="T55" fmla="*/ 37 h 939"/>
                <a:gd name="T56" fmla="*/ 28 w 1237"/>
                <a:gd name="T57" fmla="*/ 37 h 939"/>
                <a:gd name="T58" fmla="*/ 35 w 1237"/>
                <a:gd name="T59" fmla="*/ 37 h 939"/>
                <a:gd name="T60" fmla="*/ 30 w 1237"/>
                <a:gd name="T61" fmla="*/ 41 h 939"/>
                <a:gd name="T62" fmla="*/ 25 w 1237"/>
                <a:gd name="T63" fmla="*/ 46 h 939"/>
                <a:gd name="T64" fmla="*/ 26 w 1237"/>
                <a:gd name="T65" fmla="*/ 52 h 939"/>
                <a:gd name="T66" fmla="*/ 28 w 1237"/>
                <a:gd name="T67" fmla="*/ 58 h 939"/>
                <a:gd name="T68" fmla="*/ 23 w 1237"/>
                <a:gd name="T69" fmla="*/ 54 h 939"/>
                <a:gd name="T70" fmla="*/ 16 w 1237"/>
                <a:gd name="T71" fmla="*/ 52 h 939"/>
                <a:gd name="T72" fmla="*/ 6 w 1237"/>
                <a:gd name="T73" fmla="*/ 58 h 939"/>
                <a:gd name="T74" fmla="*/ 8 w 1237"/>
                <a:gd name="T75" fmla="*/ 54 h 939"/>
                <a:gd name="T76" fmla="*/ 10 w 1237"/>
                <a:gd name="T77" fmla="*/ 47 h 939"/>
                <a:gd name="T78" fmla="*/ 9 w 1237"/>
                <a:gd name="T79" fmla="*/ 44 h 939"/>
                <a:gd name="T80" fmla="*/ 0 w 1237"/>
                <a:gd name="T81" fmla="*/ 37 h 939"/>
                <a:gd name="T82" fmla="*/ 4 w 1237"/>
                <a:gd name="T83" fmla="*/ 37 h 939"/>
                <a:gd name="T84" fmla="*/ 11 w 1237"/>
                <a:gd name="T85" fmla="*/ 37 h 939"/>
                <a:gd name="T86" fmla="*/ 13 w 1237"/>
                <a:gd name="T87" fmla="*/ 36 h 939"/>
                <a:gd name="T88" fmla="*/ 15 w 1237"/>
                <a:gd name="T89" fmla="*/ 31 h 939"/>
                <a:gd name="T90" fmla="*/ 17 w 1237"/>
                <a:gd name="T91" fmla="*/ 25 h 939"/>
                <a:gd name="T92" fmla="*/ 18 w 1237"/>
                <a:gd name="T93" fmla="*/ 26 h 939"/>
                <a:gd name="T94" fmla="*/ 20 w 1237"/>
                <a:gd name="T95" fmla="*/ 33 h 939"/>
                <a:gd name="T96" fmla="*/ 22 w 1237"/>
                <a:gd name="T97" fmla="*/ 37 h 939"/>
                <a:gd name="T98" fmla="*/ 42 w 1237"/>
                <a:gd name="T99" fmla="*/ 16 h 939"/>
                <a:gd name="T100" fmla="*/ 45 w 1237"/>
                <a:gd name="T101" fmla="*/ 17 h 939"/>
                <a:gd name="T102" fmla="*/ 39 w 1237"/>
                <a:gd name="T103" fmla="*/ 21 h 939"/>
                <a:gd name="T104" fmla="*/ 41 w 1237"/>
                <a:gd name="T105" fmla="*/ 27 h 939"/>
                <a:gd name="T106" fmla="*/ 39 w 1237"/>
                <a:gd name="T107" fmla="*/ 26 h 939"/>
                <a:gd name="T108" fmla="*/ 34 w 1237"/>
                <a:gd name="T109" fmla="*/ 25 h 939"/>
                <a:gd name="T110" fmla="*/ 29 w 1237"/>
                <a:gd name="T111" fmla="*/ 29 h 939"/>
                <a:gd name="T112" fmla="*/ 31 w 1237"/>
                <a:gd name="T113" fmla="*/ 22 h 939"/>
                <a:gd name="T114" fmla="*/ 28 w 1237"/>
                <a:gd name="T115" fmla="*/ 18 h 939"/>
                <a:gd name="T116" fmla="*/ 26 w 1237"/>
                <a:gd name="T117" fmla="*/ 16 h 939"/>
                <a:gd name="T118" fmla="*/ 33 w 1237"/>
                <a:gd name="T119" fmla="*/ 16 h 939"/>
                <a:gd name="T120" fmla="*/ 35 w 1237"/>
                <a:gd name="T121" fmla="*/ 9 h 939"/>
                <a:gd name="T122" fmla="*/ 37 w 1237"/>
                <a:gd name="T123" fmla="*/ 12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6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0 h 1107"/>
                <a:gd name="T2" fmla="*/ 3 w 1739"/>
                <a:gd name="T3" fmla="*/ 14 h 1107"/>
                <a:gd name="T4" fmla="*/ 6 w 1739"/>
                <a:gd name="T5" fmla="*/ 8 h 1107"/>
                <a:gd name="T6" fmla="*/ 20 w 1739"/>
                <a:gd name="T7" fmla="*/ 14 h 1107"/>
                <a:gd name="T8" fmla="*/ 32 w 1739"/>
                <a:gd name="T9" fmla="*/ 7 h 1107"/>
                <a:gd name="T10" fmla="*/ 30 w 1739"/>
                <a:gd name="T11" fmla="*/ 19 h 1107"/>
                <a:gd name="T12" fmla="*/ 38 w 1739"/>
                <a:gd name="T13" fmla="*/ 9 h 1107"/>
                <a:gd name="T14" fmla="*/ 50 w 1739"/>
                <a:gd name="T15" fmla="*/ 16 h 1107"/>
                <a:gd name="T16" fmla="*/ 43 w 1739"/>
                <a:gd name="T17" fmla="*/ 16 h 1107"/>
                <a:gd name="T18" fmla="*/ 57 w 1739"/>
                <a:gd name="T19" fmla="*/ 8 h 1107"/>
                <a:gd name="T20" fmla="*/ 64 w 1739"/>
                <a:gd name="T21" fmla="*/ 18 h 1107"/>
                <a:gd name="T22" fmla="*/ 53 w 1739"/>
                <a:gd name="T23" fmla="*/ 7 h 1107"/>
                <a:gd name="T24" fmla="*/ 60 w 1739"/>
                <a:gd name="T25" fmla="*/ 9 h 1107"/>
                <a:gd name="T26" fmla="*/ 74 w 1739"/>
                <a:gd name="T27" fmla="*/ 8 h 1107"/>
                <a:gd name="T28" fmla="*/ 80 w 1739"/>
                <a:gd name="T29" fmla="*/ 17 h 1107"/>
                <a:gd name="T30" fmla="*/ 72 w 1739"/>
                <a:gd name="T31" fmla="*/ 16 h 1107"/>
                <a:gd name="T32" fmla="*/ 68 w 1739"/>
                <a:gd name="T33" fmla="*/ 10 h 1107"/>
                <a:gd name="T34" fmla="*/ 77 w 1739"/>
                <a:gd name="T35" fmla="*/ 10 h 1107"/>
                <a:gd name="T36" fmla="*/ 92 w 1739"/>
                <a:gd name="T37" fmla="*/ 8 h 1107"/>
                <a:gd name="T38" fmla="*/ 100 w 1739"/>
                <a:gd name="T39" fmla="*/ 25 h 1107"/>
                <a:gd name="T40" fmla="*/ 101 w 1739"/>
                <a:gd name="T41" fmla="*/ 14 h 1107"/>
                <a:gd name="T42" fmla="*/ 106 w 1739"/>
                <a:gd name="T43" fmla="*/ 0 h 1107"/>
                <a:gd name="T44" fmla="*/ 9 w 1739"/>
                <a:gd name="T45" fmla="*/ 38 h 1107"/>
                <a:gd name="T46" fmla="*/ 0 w 1739"/>
                <a:gd name="T47" fmla="*/ 41 h 1107"/>
                <a:gd name="T48" fmla="*/ 1 w 1739"/>
                <a:gd name="T49" fmla="*/ 38 h 1107"/>
                <a:gd name="T50" fmla="*/ 17 w 1739"/>
                <a:gd name="T51" fmla="*/ 32 h 1107"/>
                <a:gd name="T52" fmla="*/ 17 w 1739"/>
                <a:gd name="T53" fmla="*/ 45 h 1107"/>
                <a:gd name="T54" fmla="*/ 17 w 1739"/>
                <a:gd name="T55" fmla="*/ 32 h 1107"/>
                <a:gd name="T56" fmla="*/ 14 w 1739"/>
                <a:gd name="T57" fmla="*/ 35 h 1107"/>
                <a:gd name="T58" fmla="*/ 27 w 1739"/>
                <a:gd name="T59" fmla="*/ 35 h 1107"/>
                <a:gd name="T60" fmla="*/ 33 w 1739"/>
                <a:gd name="T61" fmla="*/ 43 h 1107"/>
                <a:gd name="T62" fmla="*/ 25 w 1739"/>
                <a:gd name="T63" fmla="*/ 34 h 1107"/>
                <a:gd name="T64" fmla="*/ 37 w 1739"/>
                <a:gd name="T65" fmla="*/ 28 h 1107"/>
                <a:gd name="T66" fmla="*/ 41 w 1739"/>
                <a:gd name="T67" fmla="*/ 33 h 1107"/>
                <a:gd name="T68" fmla="*/ 50 w 1739"/>
                <a:gd name="T69" fmla="*/ 44 h 1107"/>
                <a:gd name="T70" fmla="*/ 40 w 1739"/>
                <a:gd name="T71" fmla="*/ 39 h 1107"/>
                <a:gd name="T72" fmla="*/ 42 w 1739"/>
                <a:gd name="T73" fmla="*/ 35 h 1107"/>
                <a:gd name="T74" fmla="*/ 47 w 1739"/>
                <a:gd name="T75" fmla="*/ 41 h 1107"/>
                <a:gd name="T76" fmla="*/ 52 w 1739"/>
                <a:gd name="T77" fmla="*/ 28 h 1107"/>
                <a:gd name="T78" fmla="*/ 59 w 1739"/>
                <a:gd name="T79" fmla="*/ 36 h 1107"/>
                <a:gd name="T80" fmla="*/ 63 w 1739"/>
                <a:gd name="T81" fmla="*/ 32 h 1107"/>
                <a:gd name="T82" fmla="*/ 72 w 1739"/>
                <a:gd name="T83" fmla="*/ 38 h 1107"/>
                <a:gd name="T84" fmla="*/ 0 w 1739"/>
                <a:gd name="T85" fmla="*/ 59 h 1107"/>
                <a:gd name="T86" fmla="*/ 5 w 1739"/>
                <a:gd name="T87" fmla="*/ 57 h 1107"/>
                <a:gd name="T88" fmla="*/ 15 w 1739"/>
                <a:gd name="T89" fmla="*/ 69 h 1107"/>
                <a:gd name="T90" fmla="*/ 9 w 1739"/>
                <a:gd name="T91" fmla="*/ 58 h 1107"/>
                <a:gd name="T92" fmla="*/ 11 w 1739"/>
                <a:gd name="T93" fmla="*/ 59 h 1107"/>
                <a:gd name="T94" fmla="*/ 27 w 1739"/>
                <a:gd name="T95" fmla="*/ 60 h 1107"/>
                <a:gd name="T96" fmla="*/ 20 w 1739"/>
                <a:gd name="T97" fmla="*/ 57 h 1107"/>
                <a:gd name="T98" fmla="*/ 40 w 1739"/>
                <a:gd name="T99" fmla="*/ 68 h 1107"/>
                <a:gd name="T100" fmla="*/ 32 w 1739"/>
                <a:gd name="T101" fmla="*/ 59 h 1107"/>
                <a:gd name="T102" fmla="*/ 37 w 1739"/>
                <a:gd name="T103" fmla="*/ 68 h 1107"/>
                <a:gd name="T104" fmla="*/ 33 w 1739"/>
                <a:gd name="T105" fmla="*/ 61 h 1107"/>
                <a:gd name="T106" fmla="*/ 52 w 1739"/>
                <a:gd name="T107" fmla="*/ 67 h 1107"/>
                <a:gd name="T108" fmla="*/ 75 w 1739"/>
                <a:gd name="T109" fmla="*/ 54 h 1107"/>
                <a:gd name="T110" fmla="*/ 73 w 1739"/>
                <a:gd name="T111" fmla="*/ 68 h 1107"/>
                <a:gd name="T112" fmla="*/ 72 w 1739"/>
                <a:gd name="T113" fmla="*/ 69 h 1107"/>
                <a:gd name="T114" fmla="*/ 76 w 1739"/>
                <a:gd name="T115" fmla="*/ 52 h 1107"/>
                <a:gd name="T116" fmla="*/ 70 w 1739"/>
                <a:gd name="T117" fmla="*/ 49 h 1107"/>
                <a:gd name="T118" fmla="*/ 97 w 1739"/>
                <a:gd name="T119" fmla="*/ 55 h 1107"/>
                <a:gd name="T120" fmla="*/ 95 w 1739"/>
                <a:gd name="T121" fmla="*/ 69 h 1107"/>
                <a:gd name="T122" fmla="*/ 92 w 1739"/>
                <a:gd name="T123" fmla="*/ 60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7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7 w 317"/>
                <a:gd name="T1" fmla="*/ 10 h 235"/>
                <a:gd name="T2" fmla="*/ 7 w 317"/>
                <a:gd name="T3" fmla="*/ 9 h 235"/>
                <a:gd name="T4" fmla="*/ 7 w 317"/>
                <a:gd name="T5" fmla="*/ 8 h 235"/>
                <a:gd name="T6" fmla="*/ 6 w 317"/>
                <a:gd name="T7" fmla="*/ 7 h 235"/>
                <a:gd name="T8" fmla="*/ 5 w 317"/>
                <a:gd name="T9" fmla="*/ 6 h 235"/>
                <a:gd name="T10" fmla="*/ 4 w 317"/>
                <a:gd name="T11" fmla="*/ 6 h 235"/>
                <a:gd name="T12" fmla="*/ 3 w 317"/>
                <a:gd name="T13" fmla="*/ 6 h 235"/>
                <a:gd name="T14" fmla="*/ 2 w 317"/>
                <a:gd name="T15" fmla="*/ 6 h 235"/>
                <a:gd name="T16" fmla="*/ 1 w 317"/>
                <a:gd name="T17" fmla="*/ 7 h 235"/>
                <a:gd name="T18" fmla="*/ 0 w 317"/>
                <a:gd name="T19" fmla="*/ 8 h 235"/>
                <a:gd name="T20" fmla="*/ 0 w 317"/>
                <a:gd name="T21" fmla="*/ 9 h 235"/>
                <a:gd name="T22" fmla="*/ 0 w 317"/>
                <a:gd name="T23" fmla="*/ 10 h 235"/>
                <a:gd name="T24" fmla="*/ 0 w 317"/>
                <a:gd name="T25" fmla="*/ 11 h 235"/>
                <a:gd name="T26" fmla="*/ 0 w 317"/>
                <a:gd name="T27" fmla="*/ 11 h 235"/>
                <a:gd name="T28" fmla="*/ 0 w 317"/>
                <a:gd name="T29" fmla="*/ 12 h 235"/>
                <a:gd name="T30" fmla="*/ 1 w 317"/>
                <a:gd name="T31" fmla="*/ 14 h 235"/>
                <a:gd name="T32" fmla="*/ 2 w 317"/>
                <a:gd name="T33" fmla="*/ 14 h 235"/>
                <a:gd name="T34" fmla="*/ 3 w 317"/>
                <a:gd name="T35" fmla="*/ 14 h 235"/>
                <a:gd name="T36" fmla="*/ 4 w 317"/>
                <a:gd name="T37" fmla="*/ 14 h 235"/>
                <a:gd name="T38" fmla="*/ 5 w 317"/>
                <a:gd name="T39" fmla="*/ 14 h 235"/>
                <a:gd name="T40" fmla="*/ 6 w 317"/>
                <a:gd name="T41" fmla="*/ 14 h 235"/>
                <a:gd name="T42" fmla="*/ 7 w 317"/>
                <a:gd name="T43" fmla="*/ 12 h 235"/>
                <a:gd name="T44" fmla="*/ 7 w 317"/>
                <a:gd name="T45" fmla="*/ 11 h 235"/>
                <a:gd name="T46" fmla="*/ 7 w 317"/>
                <a:gd name="T47" fmla="*/ 11 h 235"/>
                <a:gd name="T48" fmla="*/ 19 w 317"/>
                <a:gd name="T49" fmla="*/ 3 h 235"/>
                <a:gd name="T50" fmla="*/ 19 w 317"/>
                <a:gd name="T51" fmla="*/ 3 h 235"/>
                <a:gd name="T52" fmla="*/ 19 w 317"/>
                <a:gd name="T53" fmla="*/ 2 h 235"/>
                <a:gd name="T54" fmla="*/ 18 w 317"/>
                <a:gd name="T55" fmla="*/ 1 h 235"/>
                <a:gd name="T56" fmla="*/ 17 w 317"/>
                <a:gd name="T57" fmla="*/ 0 h 235"/>
                <a:gd name="T58" fmla="*/ 16 w 317"/>
                <a:gd name="T59" fmla="*/ 0 h 235"/>
                <a:gd name="T60" fmla="*/ 15 w 317"/>
                <a:gd name="T61" fmla="*/ 0 h 235"/>
                <a:gd name="T62" fmla="*/ 15 w 317"/>
                <a:gd name="T63" fmla="*/ 0 h 235"/>
                <a:gd name="T64" fmla="*/ 14 w 317"/>
                <a:gd name="T65" fmla="*/ 0 h 235"/>
                <a:gd name="T66" fmla="*/ 13 w 317"/>
                <a:gd name="T67" fmla="*/ 1 h 235"/>
                <a:gd name="T68" fmla="*/ 12 w 317"/>
                <a:gd name="T69" fmla="*/ 2 h 235"/>
                <a:gd name="T70" fmla="*/ 11 w 317"/>
                <a:gd name="T71" fmla="*/ 3 h 235"/>
                <a:gd name="T72" fmla="*/ 11 w 317"/>
                <a:gd name="T73" fmla="*/ 3 h 235"/>
                <a:gd name="T74" fmla="*/ 11 w 317"/>
                <a:gd name="T75" fmla="*/ 4 h 235"/>
                <a:gd name="T76" fmla="*/ 12 w 317"/>
                <a:gd name="T77" fmla="*/ 5 h 235"/>
                <a:gd name="T78" fmla="*/ 13 w 317"/>
                <a:gd name="T79" fmla="*/ 6 h 235"/>
                <a:gd name="T80" fmla="*/ 14 w 317"/>
                <a:gd name="T81" fmla="*/ 7 h 235"/>
                <a:gd name="T82" fmla="*/ 15 w 317"/>
                <a:gd name="T83" fmla="*/ 7 h 235"/>
                <a:gd name="T84" fmla="*/ 15 w 317"/>
                <a:gd name="T85" fmla="*/ 7 h 235"/>
                <a:gd name="T86" fmla="*/ 16 w 317"/>
                <a:gd name="T87" fmla="*/ 7 h 235"/>
                <a:gd name="T88" fmla="*/ 17 w 317"/>
                <a:gd name="T89" fmla="*/ 7 h 235"/>
                <a:gd name="T90" fmla="*/ 18 w 317"/>
                <a:gd name="T91" fmla="*/ 6 h 235"/>
                <a:gd name="T92" fmla="*/ 19 w 317"/>
                <a:gd name="T93" fmla="*/ 5 h 235"/>
                <a:gd name="T94" fmla="*/ 19 w 317"/>
                <a:gd name="T95" fmla="*/ 4 h 235"/>
                <a:gd name="T96" fmla="*/ 19 w 317"/>
                <a:gd name="T97" fmla="*/ 3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8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89 w 1559"/>
                <a:gd name="T1" fmla="*/ 19 h 639"/>
                <a:gd name="T2" fmla="*/ 89 w 1559"/>
                <a:gd name="T3" fmla="*/ 13 h 639"/>
                <a:gd name="T4" fmla="*/ 89 w 1559"/>
                <a:gd name="T5" fmla="*/ 6 h 639"/>
                <a:gd name="T6" fmla="*/ 89 w 1559"/>
                <a:gd name="T7" fmla="*/ 0 h 639"/>
                <a:gd name="T8" fmla="*/ 88 w 1559"/>
                <a:gd name="T9" fmla="*/ 0 h 639"/>
                <a:gd name="T10" fmla="*/ 81 w 1559"/>
                <a:gd name="T11" fmla="*/ 0 h 639"/>
                <a:gd name="T12" fmla="*/ 68 w 1559"/>
                <a:gd name="T13" fmla="*/ 0 h 639"/>
                <a:gd name="T14" fmla="*/ 53 w 1559"/>
                <a:gd name="T15" fmla="*/ 0 h 639"/>
                <a:gd name="T16" fmla="*/ 36 w 1559"/>
                <a:gd name="T17" fmla="*/ 0 h 639"/>
                <a:gd name="T18" fmla="*/ 20 w 1559"/>
                <a:gd name="T19" fmla="*/ 0 h 639"/>
                <a:gd name="T20" fmla="*/ 8 w 1559"/>
                <a:gd name="T21" fmla="*/ 0 h 639"/>
                <a:gd name="T22" fmla="*/ 1 w 1559"/>
                <a:gd name="T23" fmla="*/ 0 h 639"/>
                <a:gd name="T24" fmla="*/ 0 w 1559"/>
                <a:gd name="T25" fmla="*/ 1 h 639"/>
                <a:gd name="T26" fmla="*/ 0 w 1559"/>
                <a:gd name="T27" fmla="*/ 10 h 639"/>
                <a:gd name="T28" fmla="*/ 0 w 1559"/>
                <a:gd name="T29" fmla="*/ 23 h 639"/>
                <a:gd name="T30" fmla="*/ 0 w 1559"/>
                <a:gd name="T31" fmla="*/ 32 h 639"/>
                <a:gd name="T32" fmla="*/ 1 w 1559"/>
                <a:gd name="T33" fmla="*/ 34 h 639"/>
                <a:gd name="T34" fmla="*/ 6 w 1559"/>
                <a:gd name="T35" fmla="*/ 34 h 639"/>
                <a:gd name="T36" fmla="*/ 7 w 1559"/>
                <a:gd name="T37" fmla="*/ 33 h 639"/>
                <a:gd name="T38" fmla="*/ 7 w 1559"/>
                <a:gd name="T39" fmla="*/ 27 h 639"/>
                <a:gd name="T40" fmla="*/ 7 w 1559"/>
                <a:gd name="T41" fmla="*/ 18 h 639"/>
                <a:gd name="T42" fmla="*/ 7 w 1559"/>
                <a:gd name="T43" fmla="*/ 9 h 639"/>
                <a:gd name="T44" fmla="*/ 8 w 1559"/>
                <a:gd name="T45" fmla="*/ 7 h 639"/>
                <a:gd name="T46" fmla="*/ 14 w 1559"/>
                <a:gd name="T47" fmla="*/ 7 h 639"/>
                <a:gd name="T48" fmla="*/ 24 w 1559"/>
                <a:gd name="T49" fmla="*/ 7 h 639"/>
                <a:gd name="T50" fmla="*/ 37 w 1559"/>
                <a:gd name="T51" fmla="*/ 7 h 639"/>
                <a:gd name="T52" fmla="*/ 51 w 1559"/>
                <a:gd name="T53" fmla="*/ 7 h 639"/>
                <a:gd name="T54" fmla="*/ 64 w 1559"/>
                <a:gd name="T55" fmla="*/ 7 h 639"/>
                <a:gd name="T56" fmla="*/ 75 w 1559"/>
                <a:gd name="T57" fmla="*/ 7 h 639"/>
                <a:gd name="T58" fmla="*/ 81 w 1559"/>
                <a:gd name="T59" fmla="*/ 7 h 639"/>
                <a:gd name="T60" fmla="*/ 82 w 1559"/>
                <a:gd name="T61" fmla="*/ 7 h 639"/>
                <a:gd name="T62" fmla="*/ 82 w 1559"/>
                <a:gd name="T63" fmla="*/ 11 h 639"/>
                <a:gd name="T64" fmla="*/ 82 w 1559"/>
                <a:gd name="T65" fmla="*/ 15 h 639"/>
                <a:gd name="T66" fmla="*/ 82 w 1559"/>
                <a:gd name="T67" fmla="*/ 19 h 639"/>
                <a:gd name="T68" fmla="*/ 81 w 1559"/>
                <a:gd name="T69" fmla="*/ 20 h 639"/>
                <a:gd name="T70" fmla="*/ 75 w 1559"/>
                <a:gd name="T71" fmla="*/ 20 h 639"/>
                <a:gd name="T72" fmla="*/ 74 w 1559"/>
                <a:gd name="T73" fmla="*/ 20 h 639"/>
                <a:gd name="T74" fmla="*/ 78 w 1559"/>
                <a:gd name="T75" fmla="*/ 26 h 639"/>
                <a:gd name="T76" fmla="*/ 82 w 1559"/>
                <a:gd name="T77" fmla="*/ 33 h 639"/>
                <a:gd name="T78" fmla="*/ 85 w 1559"/>
                <a:gd name="T79" fmla="*/ 39 h 639"/>
                <a:gd name="T80" fmla="*/ 86 w 1559"/>
                <a:gd name="T81" fmla="*/ 39 h 639"/>
                <a:gd name="T82" fmla="*/ 89 w 1559"/>
                <a:gd name="T83" fmla="*/ 33 h 639"/>
                <a:gd name="T84" fmla="*/ 93 w 1559"/>
                <a:gd name="T85" fmla="*/ 26 h 639"/>
                <a:gd name="T86" fmla="*/ 96 w 1559"/>
                <a:gd name="T87" fmla="*/ 20 h 639"/>
                <a:gd name="T88" fmla="*/ 96 w 1559"/>
                <a:gd name="T89" fmla="*/ 20 h 639"/>
                <a:gd name="T90" fmla="*/ 90 w 1559"/>
                <a:gd name="T91" fmla="*/ 20 h 639"/>
                <a:gd name="T92" fmla="*/ 85 w 1559"/>
                <a:gd name="T93" fmla="*/ 33 h 639"/>
                <a:gd name="T94" fmla="*/ 83 w 1559"/>
                <a:gd name="T95" fmla="*/ 28 h 639"/>
                <a:gd name="T96" fmla="*/ 80 w 1559"/>
                <a:gd name="T97" fmla="*/ 23 h 639"/>
                <a:gd name="T98" fmla="*/ 85 w 1559"/>
                <a:gd name="T99" fmla="*/ 23 h 639"/>
                <a:gd name="T100" fmla="*/ 91 w 1559"/>
                <a:gd name="T101" fmla="*/ 23 h 639"/>
                <a:gd name="T102" fmla="*/ 88 w 1559"/>
                <a:gd name="T103" fmla="*/ 28 h 639"/>
                <a:gd name="T104" fmla="*/ 85 w 1559"/>
                <a:gd name="T105" fmla="*/ 33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9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7 w 468"/>
                <a:gd name="T1" fmla="*/ 37 h 685"/>
                <a:gd name="T2" fmla="*/ 6 w 468"/>
                <a:gd name="T3" fmla="*/ 35 h 685"/>
                <a:gd name="T4" fmla="*/ 4 w 468"/>
                <a:gd name="T5" fmla="*/ 34 h 685"/>
                <a:gd name="T6" fmla="*/ 2 w 468"/>
                <a:gd name="T7" fmla="*/ 35 h 685"/>
                <a:gd name="T8" fmla="*/ 0 w 468"/>
                <a:gd name="T9" fmla="*/ 36 h 685"/>
                <a:gd name="T10" fmla="*/ 0 w 468"/>
                <a:gd name="T11" fmla="*/ 38 h 685"/>
                <a:gd name="T12" fmla="*/ 0 w 468"/>
                <a:gd name="T13" fmla="*/ 40 h 685"/>
                <a:gd name="T14" fmla="*/ 1 w 468"/>
                <a:gd name="T15" fmla="*/ 42 h 685"/>
                <a:gd name="T16" fmla="*/ 3 w 468"/>
                <a:gd name="T17" fmla="*/ 42 h 685"/>
                <a:gd name="T18" fmla="*/ 5 w 468"/>
                <a:gd name="T19" fmla="*/ 42 h 685"/>
                <a:gd name="T20" fmla="*/ 7 w 468"/>
                <a:gd name="T21" fmla="*/ 41 h 685"/>
                <a:gd name="T22" fmla="*/ 7 w 468"/>
                <a:gd name="T23" fmla="*/ 39 h 685"/>
                <a:gd name="T24" fmla="*/ 13 w 468"/>
                <a:gd name="T25" fmla="*/ 23 h 685"/>
                <a:gd name="T26" fmla="*/ 12 w 468"/>
                <a:gd name="T27" fmla="*/ 21 h 685"/>
                <a:gd name="T28" fmla="*/ 10 w 468"/>
                <a:gd name="T29" fmla="*/ 20 h 685"/>
                <a:gd name="T30" fmla="*/ 9 w 468"/>
                <a:gd name="T31" fmla="*/ 20 h 685"/>
                <a:gd name="T32" fmla="*/ 7 w 468"/>
                <a:gd name="T33" fmla="*/ 21 h 685"/>
                <a:gd name="T34" fmla="*/ 6 w 468"/>
                <a:gd name="T35" fmla="*/ 23 h 685"/>
                <a:gd name="T36" fmla="*/ 6 w 468"/>
                <a:gd name="T37" fmla="*/ 25 h 685"/>
                <a:gd name="T38" fmla="*/ 7 w 468"/>
                <a:gd name="T39" fmla="*/ 27 h 685"/>
                <a:gd name="T40" fmla="*/ 9 w 468"/>
                <a:gd name="T41" fmla="*/ 28 h 685"/>
                <a:gd name="T42" fmla="*/ 10 w 468"/>
                <a:gd name="T43" fmla="*/ 28 h 685"/>
                <a:gd name="T44" fmla="*/ 12 w 468"/>
                <a:gd name="T45" fmla="*/ 27 h 685"/>
                <a:gd name="T46" fmla="*/ 13 w 468"/>
                <a:gd name="T47" fmla="*/ 25 h 685"/>
                <a:gd name="T48" fmla="*/ 20 w 468"/>
                <a:gd name="T49" fmla="*/ 13 h 685"/>
                <a:gd name="T50" fmla="*/ 19 w 468"/>
                <a:gd name="T51" fmla="*/ 11 h 685"/>
                <a:gd name="T52" fmla="*/ 17 w 468"/>
                <a:gd name="T53" fmla="*/ 9 h 685"/>
                <a:gd name="T54" fmla="*/ 16 w 468"/>
                <a:gd name="T55" fmla="*/ 9 h 685"/>
                <a:gd name="T56" fmla="*/ 14 w 468"/>
                <a:gd name="T57" fmla="*/ 10 h 685"/>
                <a:gd name="T58" fmla="*/ 12 w 468"/>
                <a:gd name="T59" fmla="*/ 12 h 685"/>
                <a:gd name="T60" fmla="*/ 12 w 468"/>
                <a:gd name="T61" fmla="*/ 14 h 685"/>
                <a:gd name="T62" fmla="*/ 13 w 468"/>
                <a:gd name="T63" fmla="*/ 15 h 685"/>
                <a:gd name="T64" fmla="*/ 15 w 468"/>
                <a:gd name="T65" fmla="*/ 17 h 685"/>
                <a:gd name="T66" fmla="*/ 16 w 468"/>
                <a:gd name="T67" fmla="*/ 17 h 685"/>
                <a:gd name="T68" fmla="*/ 18 w 468"/>
                <a:gd name="T69" fmla="*/ 16 h 685"/>
                <a:gd name="T70" fmla="*/ 20 w 468"/>
                <a:gd name="T71" fmla="*/ 14 h 685"/>
                <a:gd name="T72" fmla="*/ 29 w 468"/>
                <a:gd name="T73" fmla="*/ 3 h 685"/>
                <a:gd name="T74" fmla="*/ 28 w 468"/>
                <a:gd name="T75" fmla="*/ 2 h 685"/>
                <a:gd name="T76" fmla="*/ 26 w 468"/>
                <a:gd name="T77" fmla="*/ 0 h 685"/>
                <a:gd name="T78" fmla="*/ 25 w 468"/>
                <a:gd name="T79" fmla="*/ 0 h 685"/>
                <a:gd name="T80" fmla="*/ 23 w 468"/>
                <a:gd name="T81" fmla="*/ 0 h 685"/>
                <a:gd name="T82" fmla="*/ 21 w 468"/>
                <a:gd name="T83" fmla="*/ 2 h 685"/>
                <a:gd name="T84" fmla="*/ 21 w 468"/>
                <a:gd name="T85" fmla="*/ 3 h 685"/>
                <a:gd name="T86" fmla="*/ 21 w 468"/>
                <a:gd name="T87" fmla="*/ 5 h 685"/>
                <a:gd name="T88" fmla="*/ 23 w 468"/>
                <a:gd name="T89" fmla="*/ 7 h 685"/>
                <a:gd name="T90" fmla="*/ 25 w 468"/>
                <a:gd name="T91" fmla="*/ 7 h 685"/>
                <a:gd name="T92" fmla="*/ 26 w 468"/>
                <a:gd name="T93" fmla="*/ 7 h 685"/>
                <a:gd name="T94" fmla="*/ 28 w 468"/>
                <a:gd name="T95" fmla="*/ 5 h 685"/>
                <a:gd name="T96" fmla="*/ 29 w 468"/>
                <a:gd name="T97" fmla="*/ 3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0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4 w 93"/>
                <a:gd name="T3" fmla="*/ 2 h 553"/>
                <a:gd name="T4" fmla="*/ 5 w 93"/>
                <a:gd name="T5" fmla="*/ 2 h 553"/>
                <a:gd name="T6" fmla="*/ 4 w 93"/>
                <a:gd name="T7" fmla="*/ 0 h 553"/>
                <a:gd name="T8" fmla="*/ 6 w 93"/>
                <a:gd name="T9" fmla="*/ 1 h 553"/>
                <a:gd name="T10" fmla="*/ 6 w 93"/>
                <a:gd name="T11" fmla="*/ 3 h 553"/>
                <a:gd name="T12" fmla="*/ 4 w 93"/>
                <a:gd name="T13" fmla="*/ 4 h 553"/>
                <a:gd name="T14" fmla="*/ 2 w 93"/>
                <a:gd name="T15" fmla="*/ 2 h 553"/>
                <a:gd name="T16" fmla="*/ 3 w 93"/>
                <a:gd name="T17" fmla="*/ 9 h 553"/>
                <a:gd name="T18" fmla="*/ 1 w 93"/>
                <a:gd name="T19" fmla="*/ 8 h 553"/>
                <a:gd name="T20" fmla="*/ 1 w 93"/>
                <a:gd name="T21" fmla="*/ 5 h 553"/>
                <a:gd name="T22" fmla="*/ 4 w 93"/>
                <a:gd name="T23" fmla="*/ 5 h 553"/>
                <a:gd name="T24" fmla="*/ 6 w 93"/>
                <a:gd name="T25" fmla="*/ 7 h 553"/>
                <a:gd name="T26" fmla="*/ 4 w 93"/>
                <a:gd name="T27" fmla="*/ 9 h 553"/>
                <a:gd name="T28" fmla="*/ 2 w 93"/>
                <a:gd name="T29" fmla="*/ 6 h 553"/>
                <a:gd name="T30" fmla="*/ 2 w 93"/>
                <a:gd name="T31" fmla="*/ 7 h 553"/>
                <a:gd name="T32" fmla="*/ 5 w 93"/>
                <a:gd name="T33" fmla="*/ 7 h 553"/>
                <a:gd name="T34" fmla="*/ 5 w 93"/>
                <a:gd name="T35" fmla="*/ 6 h 553"/>
                <a:gd name="T36" fmla="*/ 2 w 93"/>
                <a:gd name="T37" fmla="*/ 14 h 553"/>
                <a:gd name="T38" fmla="*/ 0 w 93"/>
                <a:gd name="T39" fmla="*/ 12 h 553"/>
                <a:gd name="T40" fmla="*/ 2 w 93"/>
                <a:gd name="T41" fmla="*/ 10 h 553"/>
                <a:gd name="T42" fmla="*/ 5 w 93"/>
                <a:gd name="T43" fmla="*/ 10 h 553"/>
                <a:gd name="T44" fmla="*/ 6 w 93"/>
                <a:gd name="T45" fmla="*/ 13 h 553"/>
                <a:gd name="T46" fmla="*/ 3 w 93"/>
                <a:gd name="T47" fmla="*/ 14 h 553"/>
                <a:gd name="T48" fmla="*/ 2 w 93"/>
                <a:gd name="T49" fmla="*/ 12 h 553"/>
                <a:gd name="T50" fmla="*/ 3 w 93"/>
                <a:gd name="T51" fmla="*/ 13 h 553"/>
                <a:gd name="T52" fmla="*/ 5 w 93"/>
                <a:gd name="T53" fmla="*/ 12 h 553"/>
                <a:gd name="T54" fmla="*/ 4 w 93"/>
                <a:gd name="T55" fmla="*/ 11 h 553"/>
                <a:gd name="T56" fmla="*/ 3 w 93"/>
                <a:gd name="T57" fmla="*/ 18 h 553"/>
                <a:gd name="T58" fmla="*/ 1 w 93"/>
                <a:gd name="T59" fmla="*/ 18 h 553"/>
                <a:gd name="T60" fmla="*/ 3 w 93"/>
                <a:gd name="T61" fmla="*/ 16 h 553"/>
                <a:gd name="T62" fmla="*/ 5 w 93"/>
                <a:gd name="T63" fmla="*/ 16 h 553"/>
                <a:gd name="T64" fmla="*/ 6 w 93"/>
                <a:gd name="T65" fmla="*/ 17 h 553"/>
                <a:gd name="T66" fmla="*/ 3 w 93"/>
                <a:gd name="T67" fmla="*/ 24 h 553"/>
                <a:gd name="T68" fmla="*/ 3 w 93"/>
                <a:gd name="T69" fmla="*/ 20 h 553"/>
                <a:gd name="T70" fmla="*/ 2 w 93"/>
                <a:gd name="T71" fmla="*/ 29 h 553"/>
                <a:gd name="T72" fmla="*/ 1 w 93"/>
                <a:gd name="T73" fmla="*/ 24 h 553"/>
                <a:gd name="T74" fmla="*/ 3 w 93"/>
                <a:gd name="T75" fmla="*/ 26 h 553"/>
                <a:gd name="T76" fmla="*/ 4 w 93"/>
                <a:gd name="T77" fmla="*/ 25 h 553"/>
                <a:gd name="T78" fmla="*/ 6 w 93"/>
                <a:gd name="T79" fmla="*/ 26 h 553"/>
                <a:gd name="T80" fmla="*/ 2 w 93"/>
                <a:gd name="T81" fmla="*/ 27 h 553"/>
                <a:gd name="T82" fmla="*/ 2 w 93"/>
                <a:gd name="T83" fmla="*/ 31 h 553"/>
                <a:gd name="T84" fmla="*/ 3 w 93"/>
                <a:gd name="T85" fmla="*/ 32 h 553"/>
                <a:gd name="T86" fmla="*/ 3 w 93"/>
                <a:gd name="T87" fmla="*/ 31 h 553"/>
                <a:gd name="T88" fmla="*/ 4 w 93"/>
                <a:gd name="T89" fmla="*/ 32 h 553"/>
                <a:gd name="T90" fmla="*/ 5 w 93"/>
                <a:gd name="T91" fmla="*/ 32 h 553"/>
                <a:gd name="T92" fmla="*/ 5 w 93"/>
                <a:gd name="T93" fmla="*/ 30 h 553"/>
                <a:gd name="T94" fmla="*/ 6 w 93"/>
                <a:gd name="T95" fmla="*/ 31 h 553"/>
                <a:gd name="T96" fmla="*/ 6 w 93"/>
                <a:gd name="T97" fmla="*/ 33 h 553"/>
                <a:gd name="T98" fmla="*/ 4 w 93"/>
                <a:gd name="T99" fmla="*/ 34 h 553"/>
                <a:gd name="T100" fmla="*/ 3 w 93"/>
                <a:gd name="T101" fmla="*/ 34 h 553"/>
                <a:gd name="T102" fmla="*/ 1 w 93"/>
                <a:gd name="T103" fmla="*/ 34 h 553"/>
                <a:gd name="T104" fmla="*/ 0 w 93"/>
                <a:gd name="T105" fmla="*/ 31 h 553"/>
                <a:gd name="T106" fmla="*/ 2 w 93"/>
                <a:gd name="T107" fmla="*/ 3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1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72 w 2753"/>
                <a:gd name="T1" fmla="*/ 29 h 496"/>
                <a:gd name="T2" fmla="*/ 165 w 2753"/>
                <a:gd name="T3" fmla="*/ 24 h 496"/>
                <a:gd name="T4" fmla="*/ 165 w 2753"/>
                <a:gd name="T5" fmla="*/ 27 h 496"/>
                <a:gd name="T6" fmla="*/ 166 w 2753"/>
                <a:gd name="T7" fmla="*/ 22 h 496"/>
                <a:gd name="T8" fmla="*/ 159 w 2753"/>
                <a:gd name="T9" fmla="*/ 27 h 496"/>
                <a:gd name="T10" fmla="*/ 157 w 2753"/>
                <a:gd name="T11" fmla="*/ 21 h 496"/>
                <a:gd name="T12" fmla="*/ 150 w 2753"/>
                <a:gd name="T13" fmla="*/ 29 h 496"/>
                <a:gd name="T14" fmla="*/ 139 w 2753"/>
                <a:gd name="T15" fmla="*/ 27 h 496"/>
                <a:gd name="T16" fmla="*/ 139 w 2753"/>
                <a:gd name="T17" fmla="*/ 22 h 496"/>
                <a:gd name="T18" fmla="*/ 139 w 2753"/>
                <a:gd name="T19" fmla="*/ 28 h 496"/>
                <a:gd name="T20" fmla="*/ 131 w 2753"/>
                <a:gd name="T21" fmla="*/ 23 h 496"/>
                <a:gd name="T22" fmla="*/ 129 w 2753"/>
                <a:gd name="T23" fmla="*/ 22 h 496"/>
                <a:gd name="T24" fmla="*/ 123 w 2753"/>
                <a:gd name="T25" fmla="*/ 23 h 496"/>
                <a:gd name="T26" fmla="*/ 127 w 2753"/>
                <a:gd name="T27" fmla="*/ 23 h 496"/>
                <a:gd name="T28" fmla="*/ 119 w 2753"/>
                <a:gd name="T29" fmla="*/ 27 h 496"/>
                <a:gd name="T30" fmla="*/ 117 w 2753"/>
                <a:gd name="T31" fmla="*/ 22 h 496"/>
                <a:gd name="T32" fmla="*/ 111 w 2753"/>
                <a:gd name="T33" fmla="*/ 28 h 496"/>
                <a:gd name="T34" fmla="*/ 107 w 2753"/>
                <a:gd name="T35" fmla="*/ 26 h 496"/>
                <a:gd name="T36" fmla="*/ 100 w 2753"/>
                <a:gd name="T37" fmla="*/ 23 h 496"/>
                <a:gd name="T38" fmla="*/ 103 w 2753"/>
                <a:gd name="T39" fmla="*/ 27 h 496"/>
                <a:gd name="T40" fmla="*/ 101 w 2753"/>
                <a:gd name="T41" fmla="*/ 21 h 496"/>
                <a:gd name="T42" fmla="*/ 92 w 2753"/>
                <a:gd name="T43" fmla="*/ 27 h 496"/>
                <a:gd name="T44" fmla="*/ 90 w 2753"/>
                <a:gd name="T45" fmla="*/ 22 h 496"/>
                <a:gd name="T46" fmla="*/ 87 w 2753"/>
                <a:gd name="T47" fmla="*/ 24 h 496"/>
                <a:gd name="T48" fmla="*/ 82 w 2753"/>
                <a:gd name="T49" fmla="*/ 21 h 496"/>
                <a:gd name="T50" fmla="*/ 77 w 2753"/>
                <a:gd name="T51" fmla="*/ 27 h 496"/>
                <a:gd name="T52" fmla="*/ 75 w 2753"/>
                <a:gd name="T53" fmla="*/ 21 h 496"/>
                <a:gd name="T54" fmla="*/ 71 w 2753"/>
                <a:gd name="T55" fmla="*/ 23 h 496"/>
                <a:gd name="T56" fmla="*/ 60 w 2753"/>
                <a:gd name="T57" fmla="*/ 29 h 496"/>
                <a:gd name="T58" fmla="*/ 66 w 2753"/>
                <a:gd name="T59" fmla="*/ 25 h 496"/>
                <a:gd name="T60" fmla="*/ 57 w 2753"/>
                <a:gd name="T61" fmla="*/ 21 h 496"/>
                <a:gd name="T62" fmla="*/ 47 w 2753"/>
                <a:gd name="T63" fmla="*/ 29 h 496"/>
                <a:gd name="T64" fmla="*/ 37 w 2753"/>
                <a:gd name="T65" fmla="*/ 27 h 496"/>
                <a:gd name="T66" fmla="*/ 38 w 2753"/>
                <a:gd name="T67" fmla="*/ 29 h 496"/>
                <a:gd name="T68" fmla="*/ 41 w 2753"/>
                <a:gd name="T69" fmla="*/ 25 h 496"/>
                <a:gd name="T70" fmla="*/ 32 w 2753"/>
                <a:gd name="T71" fmla="*/ 23 h 496"/>
                <a:gd name="T72" fmla="*/ 20 w 2753"/>
                <a:gd name="T73" fmla="*/ 26 h 496"/>
                <a:gd name="T74" fmla="*/ 17 w 2753"/>
                <a:gd name="T75" fmla="*/ 21 h 496"/>
                <a:gd name="T76" fmla="*/ 11 w 2753"/>
                <a:gd name="T77" fmla="*/ 27 h 496"/>
                <a:gd name="T78" fmla="*/ 3 w 2753"/>
                <a:gd name="T79" fmla="*/ 23 h 496"/>
                <a:gd name="T80" fmla="*/ 7 w 2753"/>
                <a:gd name="T81" fmla="*/ 28 h 496"/>
                <a:gd name="T82" fmla="*/ 131 w 2753"/>
                <a:gd name="T83" fmla="*/ 4 h 496"/>
                <a:gd name="T84" fmla="*/ 128 w 2753"/>
                <a:gd name="T85" fmla="*/ 5 h 496"/>
                <a:gd name="T86" fmla="*/ 122 w 2753"/>
                <a:gd name="T87" fmla="*/ 5 h 496"/>
                <a:gd name="T88" fmla="*/ 118 w 2753"/>
                <a:gd name="T89" fmla="*/ 1 h 496"/>
                <a:gd name="T90" fmla="*/ 118 w 2753"/>
                <a:gd name="T91" fmla="*/ 6 h 496"/>
                <a:gd name="T92" fmla="*/ 121 w 2753"/>
                <a:gd name="T93" fmla="*/ 5 h 496"/>
                <a:gd name="T94" fmla="*/ 103 w 2753"/>
                <a:gd name="T95" fmla="*/ 8 h 496"/>
                <a:gd name="T96" fmla="*/ 103 w 2753"/>
                <a:gd name="T97" fmla="*/ 11 h 496"/>
                <a:gd name="T98" fmla="*/ 103 w 2753"/>
                <a:gd name="T99" fmla="*/ 5 h 496"/>
                <a:gd name="T100" fmla="*/ 105 w 2753"/>
                <a:gd name="T101" fmla="*/ 8 h 496"/>
                <a:gd name="T102" fmla="*/ 91 w 2753"/>
                <a:gd name="T103" fmla="*/ 0 h 496"/>
                <a:gd name="T104" fmla="*/ 91 w 2753"/>
                <a:gd name="T105" fmla="*/ 12 h 496"/>
                <a:gd name="T106" fmla="*/ 93 w 2753"/>
                <a:gd name="T107" fmla="*/ 6 h 496"/>
                <a:gd name="T108" fmla="*/ 83 w 2753"/>
                <a:gd name="T109" fmla="*/ 7 h 496"/>
                <a:gd name="T110" fmla="*/ 81 w 2753"/>
                <a:gd name="T111" fmla="*/ 4 h 496"/>
                <a:gd name="T112" fmla="*/ 73 w 2753"/>
                <a:gd name="T113" fmla="*/ 7 h 496"/>
                <a:gd name="T114" fmla="*/ 71 w 2753"/>
                <a:gd name="T115" fmla="*/ 1 h 496"/>
                <a:gd name="T116" fmla="*/ 50 w 2753"/>
                <a:gd name="T117" fmla="*/ 10 h 496"/>
                <a:gd name="T118" fmla="*/ 52 w 2753"/>
                <a:gd name="T119" fmla="*/ 8 h 496"/>
                <a:gd name="T120" fmla="*/ 44 w 2753"/>
                <a:gd name="T121" fmla="*/ 3 h 496"/>
                <a:gd name="T122" fmla="*/ 47 w 2753"/>
                <a:gd name="T123" fmla="*/ 3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2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15 w 1400"/>
                <a:gd name="T1" fmla="*/ 32 h 639"/>
                <a:gd name="T2" fmla="*/ 15 w 1400"/>
                <a:gd name="T3" fmla="*/ 28 h 639"/>
                <a:gd name="T4" fmla="*/ 15 w 1400"/>
                <a:gd name="T5" fmla="*/ 24 h 639"/>
                <a:gd name="T6" fmla="*/ 15 w 1400"/>
                <a:gd name="T7" fmla="*/ 20 h 639"/>
                <a:gd name="T8" fmla="*/ 15 w 1400"/>
                <a:gd name="T9" fmla="*/ 20 h 639"/>
                <a:gd name="T10" fmla="*/ 16 w 1400"/>
                <a:gd name="T11" fmla="*/ 20 h 639"/>
                <a:gd name="T12" fmla="*/ 21 w 1400"/>
                <a:gd name="T13" fmla="*/ 20 h 639"/>
                <a:gd name="T14" fmla="*/ 22 w 1400"/>
                <a:gd name="T15" fmla="*/ 19 h 639"/>
                <a:gd name="T16" fmla="*/ 19 w 1400"/>
                <a:gd name="T17" fmla="*/ 13 h 639"/>
                <a:gd name="T18" fmla="*/ 15 w 1400"/>
                <a:gd name="T19" fmla="*/ 6 h 639"/>
                <a:gd name="T20" fmla="*/ 12 w 1400"/>
                <a:gd name="T21" fmla="*/ 0 h 639"/>
                <a:gd name="T22" fmla="*/ 11 w 1400"/>
                <a:gd name="T23" fmla="*/ 0 h 639"/>
                <a:gd name="T24" fmla="*/ 7 w 1400"/>
                <a:gd name="T25" fmla="*/ 6 h 639"/>
                <a:gd name="T26" fmla="*/ 3 w 1400"/>
                <a:gd name="T27" fmla="*/ 13 h 639"/>
                <a:gd name="T28" fmla="*/ 0 w 1400"/>
                <a:gd name="T29" fmla="*/ 19 h 639"/>
                <a:gd name="T30" fmla="*/ 1 w 1400"/>
                <a:gd name="T31" fmla="*/ 20 h 639"/>
                <a:gd name="T32" fmla="*/ 6 w 1400"/>
                <a:gd name="T33" fmla="*/ 20 h 639"/>
                <a:gd name="T34" fmla="*/ 8 w 1400"/>
                <a:gd name="T35" fmla="*/ 20 h 639"/>
                <a:gd name="T36" fmla="*/ 8 w 1400"/>
                <a:gd name="T37" fmla="*/ 26 h 639"/>
                <a:gd name="T38" fmla="*/ 8 w 1400"/>
                <a:gd name="T39" fmla="*/ 33 h 639"/>
                <a:gd name="T40" fmla="*/ 8 w 1400"/>
                <a:gd name="T41" fmla="*/ 39 h 639"/>
                <a:gd name="T42" fmla="*/ 8 w 1400"/>
                <a:gd name="T43" fmla="*/ 39 h 639"/>
                <a:gd name="T44" fmla="*/ 15 w 1400"/>
                <a:gd name="T45" fmla="*/ 39 h 639"/>
                <a:gd name="T46" fmla="*/ 26 w 1400"/>
                <a:gd name="T47" fmla="*/ 39 h 639"/>
                <a:gd name="T48" fmla="*/ 40 w 1400"/>
                <a:gd name="T49" fmla="*/ 39 h 639"/>
                <a:gd name="T50" fmla="*/ 55 w 1400"/>
                <a:gd name="T51" fmla="*/ 39 h 639"/>
                <a:gd name="T52" fmla="*/ 69 w 1400"/>
                <a:gd name="T53" fmla="*/ 39 h 639"/>
                <a:gd name="T54" fmla="*/ 80 w 1400"/>
                <a:gd name="T55" fmla="*/ 39 h 639"/>
                <a:gd name="T56" fmla="*/ 86 w 1400"/>
                <a:gd name="T57" fmla="*/ 39 h 639"/>
                <a:gd name="T58" fmla="*/ 87 w 1400"/>
                <a:gd name="T59" fmla="*/ 38 h 639"/>
                <a:gd name="T60" fmla="*/ 87 w 1400"/>
                <a:gd name="T61" fmla="*/ 33 h 639"/>
                <a:gd name="T62" fmla="*/ 86 w 1400"/>
                <a:gd name="T63" fmla="*/ 32 h 639"/>
                <a:gd name="T64" fmla="*/ 80 w 1400"/>
                <a:gd name="T65" fmla="*/ 32 h 639"/>
                <a:gd name="T66" fmla="*/ 70 w 1400"/>
                <a:gd name="T67" fmla="*/ 32 h 639"/>
                <a:gd name="T68" fmla="*/ 58 w 1400"/>
                <a:gd name="T69" fmla="*/ 32 h 639"/>
                <a:gd name="T70" fmla="*/ 44 w 1400"/>
                <a:gd name="T71" fmla="*/ 32 h 639"/>
                <a:gd name="T72" fmla="*/ 31 w 1400"/>
                <a:gd name="T73" fmla="*/ 32 h 639"/>
                <a:gd name="T74" fmla="*/ 21 w 1400"/>
                <a:gd name="T75" fmla="*/ 32 h 639"/>
                <a:gd name="T76" fmla="*/ 16 w 1400"/>
                <a:gd name="T77" fmla="*/ 32 h 639"/>
                <a:gd name="T78" fmla="*/ 6 w 1400"/>
                <a:gd name="T79" fmla="*/ 16 h 639"/>
                <a:gd name="T80" fmla="*/ 8 w 1400"/>
                <a:gd name="T81" fmla="*/ 11 h 639"/>
                <a:gd name="T82" fmla="*/ 11 w 1400"/>
                <a:gd name="T83" fmla="*/ 7 h 639"/>
                <a:gd name="T84" fmla="*/ 14 w 1400"/>
                <a:gd name="T85" fmla="*/ 11 h 639"/>
                <a:gd name="T86" fmla="*/ 17 w 1400"/>
                <a:gd name="T87" fmla="*/ 16 h 639"/>
                <a:gd name="T88" fmla="*/ 11 w 1400"/>
                <a:gd name="T89" fmla="*/ 16 h 639"/>
                <a:gd name="T90" fmla="*/ 6 w 1400"/>
                <a:gd name="T91" fmla="*/ 16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3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99 w 2101"/>
                <a:gd name="T1" fmla="*/ 1 h 1421"/>
                <a:gd name="T2" fmla="*/ 97 w 2101"/>
                <a:gd name="T3" fmla="*/ 0 h 1421"/>
                <a:gd name="T4" fmla="*/ 85 w 2101"/>
                <a:gd name="T5" fmla="*/ 5 h 1421"/>
                <a:gd name="T6" fmla="*/ 73 w 2101"/>
                <a:gd name="T7" fmla="*/ 0 h 1421"/>
                <a:gd name="T8" fmla="*/ 71 w 2101"/>
                <a:gd name="T9" fmla="*/ 1 h 1421"/>
                <a:gd name="T10" fmla="*/ 83 w 2101"/>
                <a:gd name="T11" fmla="*/ 7 h 1421"/>
                <a:gd name="T12" fmla="*/ 98 w 2101"/>
                <a:gd name="T13" fmla="*/ 49 h 1421"/>
                <a:gd name="T14" fmla="*/ 103 w 2101"/>
                <a:gd name="T15" fmla="*/ 45 h 1421"/>
                <a:gd name="T16" fmla="*/ 105 w 2101"/>
                <a:gd name="T17" fmla="*/ 40 h 1421"/>
                <a:gd name="T18" fmla="*/ 104 w 2101"/>
                <a:gd name="T19" fmla="*/ 36 h 1421"/>
                <a:gd name="T20" fmla="*/ 97 w 2101"/>
                <a:gd name="T21" fmla="*/ 32 h 1421"/>
                <a:gd name="T22" fmla="*/ 80 w 2101"/>
                <a:gd name="T23" fmla="*/ 27 h 1421"/>
                <a:gd name="T24" fmla="*/ 72 w 2101"/>
                <a:gd name="T25" fmla="*/ 24 h 1421"/>
                <a:gd name="T26" fmla="*/ 70 w 2101"/>
                <a:gd name="T27" fmla="*/ 20 h 1421"/>
                <a:gd name="T28" fmla="*/ 73 w 2101"/>
                <a:gd name="T29" fmla="*/ 16 h 1421"/>
                <a:gd name="T30" fmla="*/ 79 w 2101"/>
                <a:gd name="T31" fmla="*/ 12 h 1421"/>
                <a:gd name="T32" fmla="*/ 90 w 2101"/>
                <a:gd name="T33" fmla="*/ 12 h 1421"/>
                <a:gd name="T34" fmla="*/ 96 w 2101"/>
                <a:gd name="T35" fmla="*/ 14 h 1421"/>
                <a:gd name="T36" fmla="*/ 102 w 2101"/>
                <a:gd name="T37" fmla="*/ 15 h 1421"/>
                <a:gd name="T38" fmla="*/ 97 w 2101"/>
                <a:gd name="T39" fmla="*/ 12 h 1421"/>
                <a:gd name="T40" fmla="*/ 87 w 2101"/>
                <a:gd name="T41" fmla="*/ 10 h 1421"/>
                <a:gd name="T42" fmla="*/ 72 w 2101"/>
                <a:gd name="T43" fmla="*/ 12 h 1421"/>
                <a:gd name="T44" fmla="*/ 69 w 2101"/>
                <a:gd name="T45" fmla="*/ 4 h 1421"/>
                <a:gd name="T46" fmla="*/ 59 w 2101"/>
                <a:gd name="T47" fmla="*/ 0 h 1421"/>
                <a:gd name="T48" fmla="*/ 36 w 2101"/>
                <a:gd name="T49" fmla="*/ 30 h 1421"/>
                <a:gd name="T50" fmla="*/ 22 w 2101"/>
                <a:gd name="T51" fmla="*/ 15 h 1421"/>
                <a:gd name="T52" fmla="*/ 2 w 2101"/>
                <a:gd name="T53" fmla="*/ 0 h 1421"/>
                <a:gd name="T54" fmla="*/ 0 w 2101"/>
                <a:gd name="T55" fmla="*/ 32 h 1421"/>
                <a:gd name="T56" fmla="*/ 5 w 2101"/>
                <a:gd name="T57" fmla="*/ 37 h 1421"/>
                <a:gd name="T58" fmla="*/ 5 w 2101"/>
                <a:gd name="T59" fmla="*/ 4 h 1421"/>
                <a:gd name="T60" fmla="*/ 31 w 2101"/>
                <a:gd name="T61" fmla="*/ 38 h 1421"/>
                <a:gd name="T62" fmla="*/ 24 w 2101"/>
                <a:gd name="T63" fmla="*/ 45 h 1421"/>
                <a:gd name="T64" fmla="*/ 25 w 2101"/>
                <a:gd name="T65" fmla="*/ 78 h 1421"/>
                <a:gd name="T66" fmla="*/ 28 w 2101"/>
                <a:gd name="T67" fmla="*/ 61 h 1421"/>
                <a:gd name="T68" fmla="*/ 37 w 2101"/>
                <a:gd name="T69" fmla="*/ 55 h 1421"/>
                <a:gd name="T70" fmla="*/ 56 w 2101"/>
                <a:gd name="T71" fmla="*/ 79 h 1421"/>
                <a:gd name="T72" fmla="*/ 82 w 2101"/>
                <a:gd name="T73" fmla="*/ 45 h 1421"/>
                <a:gd name="T74" fmla="*/ 83 w 2101"/>
                <a:gd name="T75" fmla="*/ 73 h 1421"/>
                <a:gd name="T76" fmla="*/ 92 w 2101"/>
                <a:gd name="T77" fmla="*/ 77 h 1421"/>
                <a:gd name="T78" fmla="*/ 92 w 2101"/>
                <a:gd name="T79" fmla="*/ 52 h 1421"/>
                <a:gd name="T80" fmla="*/ 105 w 2101"/>
                <a:gd name="T81" fmla="*/ 52 h 1421"/>
                <a:gd name="T82" fmla="*/ 106 w 2101"/>
                <a:gd name="T83" fmla="*/ 83 h 1421"/>
                <a:gd name="T84" fmla="*/ 114 w 2101"/>
                <a:gd name="T85" fmla="*/ 87 h 1421"/>
                <a:gd name="T86" fmla="*/ 114 w 2101"/>
                <a:gd name="T87" fmla="*/ 52 h 1421"/>
                <a:gd name="T88" fmla="*/ 131 w 2101"/>
                <a:gd name="T89" fmla="*/ 52 h 1421"/>
                <a:gd name="T90" fmla="*/ 113 w 2101"/>
                <a:gd name="T91" fmla="*/ 50 h 1421"/>
                <a:gd name="T92" fmla="*/ 92 w 2101"/>
                <a:gd name="T93" fmla="*/ 43 h 1421"/>
                <a:gd name="T94" fmla="*/ 81 w 2101"/>
                <a:gd name="T95" fmla="*/ 41 h 1421"/>
                <a:gd name="T96" fmla="*/ 70 w 2101"/>
                <a:gd name="T97" fmla="*/ 47 h 1421"/>
                <a:gd name="T98" fmla="*/ 62 w 2101"/>
                <a:gd name="T99" fmla="*/ 46 h 1421"/>
                <a:gd name="T100" fmla="*/ 70 w 2101"/>
                <a:gd name="T101" fmla="*/ 50 h 1421"/>
                <a:gd name="T102" fmla="*/ 62 w 2101"/>
                <a:gd name="T103" fmla="*/ 65 h 1421"/>
                <a:gd name="T104" fmla="*/ 54 w 2101"/>
                <a:gd name="T105" fmla="*/ 66 h 1421"/>
                <a:gd name="T106" fmla="*/ 34 w 2101"/>
                <a:gd name="T107" fmla="*/ 38 h 1421"/>
                <a:gd name="T108" fmla="*/ 61 w 2101"/>
                <a:gd name="T109" fmla="*/ 4 h 1421"/>
                <a:gd name="T110" fmla="*/ 61 w 2101"/>
                <a:gd name="T111" fmla="*/ 37 h 1421"/>
                <a:gd name="T112" fmla="*/ 69 w 2101"/>
                <a:gd name="T113" fmla="*/ 34 h 1421"/>
                <a:gd name="T114" fmla="*/ 78 w 2101"/>
                <a:gd name="T115" fmla="*/ 32 h 1421"/>
                <a:gd name="T116" fmla="*/ 91 w 2101"/>
                <a:gd name="T117" fmla="*/ 35 h 1421"/>
                <a:gd name="T118" fmla="*/ 96 w 2101"/>
                <a:gd name="T119" fmla="*/ 39 h 1421"/>
                <a:gd name="T120" fmla="*/ 96 w 2101"/>
                <a:gd name="T121" fmla="*/ 43 h 1421"/>
                <a:gd name="T122" fmla="*/ 95 w 2101"/>
                <a:gd name="T123" fmla="*/ 46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4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6 h 532"/>
                <a:gd name="T2" fmla="*/ 27 w 4304"/>
                <a:gd name="T3" fmla="*/ 5 h 532"/>
                <a:gd name="T4" fmla="*/ 40 w 4304"/>
                <a:gd name="T5" fmla="*/ 17 h 532"/>
                <a:gd name="T6" fmla="*/ 55 w 4304"/>
                <a:gd name="T7" fmla="*/ 13 h 532"/>
                <a:gd name="T8" fmla="*/ 53 w 4304"/>
                <a:gd name="T9" fmla="*/ 3 h 532"/>
                <a:gd name="T10" fmla="*/ 51 w 4304"/>
                <a:gd name="T11" fmla="*/ 9 h 532"/>
                <a:gd name="T12" fmla="*/ 46 w 4304"/>
                <a:gd name="T13" fmla="*/ 13 h 532"/>
                <a:gd name="T14" fmla="*/ 80 w 4304"/>
                <a:gd name="T15" fmla="*/ 3 h 532"/>
                <a:gd name="T16" fmla="*/ 72 w 4304"/>
                <a:gd name="T17" fmla="*/ 12 h 532"/>
                <a:gd name="T18" fmla="*/ 96 w 4304"/>
                <a:gd name="T19" fmla="*/ 12 h 532"/>
                <a:gd name="T20" fmla="*/ 86 w 4304"/>
                <a:gd name="T21" fmla="*/ 3 h 532"/>
                <a:gd name="T22" fmla="*/ 103 w 4304"/>
                <a:gd name="T23" fmla="*/ 14 h 532"/>
                <a:gd name="T24" fmla="*/ 101 w 4304"/>
                <a:gd name="T25" fmla="*/ 4 h 532"/>
                <a:gd name="T26" fmla="*/ 101 w 4304"/>
                <a:gd name="T27" fmla="*/ 6 h 532"/>
                <a:gd name="T28" fmla="*/ 103 w 4304"/>
                <a:gd name="T29" fmla="*/ 17 h 532"/>
                <a:gd name="T30" fmla="*/ 118 w 4304"/>
                <a:gd name="T31" fmla="*/ 17 h 532"/>
                <a:gd name="T32" fmla="*/ 146 w 4304"/>
                <a:gd name="T33" fmla="*/ 17 h 532"/>
                <a:gd name="T34" fmla="*/ 151 w 4304"/>
                <a:gd name="T35" fmla="*/ 4 h 532"/>
                <a:gd name="T36" fmla="*/ 149 w 4304"/>
                <a:gd name="T37" fmla="*/ 5 h 532"/>
                <a:gd name="T38" fmla="*/ 148 w 4304"/>
                <a:gd name="T39" fmla="*/ 15 h 532"/>
                <a:gd name="T40" fmla="*/ 171 w 4304"/>
                <a:gd name="T41" fmla="*/ 10 h 532"/>
                <a:gd name="T42" fmla="*/ 173 w 4304"/>
                <a:gd name="T43" fmla="*/ 5 h 532"/>
                <a:gd name="T44" fmla="*/ 173 w 4304"/>
                <a:gd name="T45" fmla="*/ 10 h 532"/>
                <a:gd name="T46" fmla="*/ 164 w 4304"/>
                <a:gd name="T47" fmla="*/ 11 h 532"/>
                <a:gd name="T48" fmla="*/ 184 w 4304"/>
                <a:gd name="T49" fmla="*/ 10 h 532"/>
                <a:gd name="T50" fmla="*/ 191 w 4304"/>
                <a:gd name="T51" fmla="*/ 13 h 532"/>
                <a:gd name="T52" fmla="*/ 203 w 4304"/>
                <a:gd name="T53" fmla="*/ 9 h 532"/>
                <a:gd name="T54" fmla="*/ 194 w 4304"/>
                <a:gd name="T55" fmla="*/ 5 h 532"/>
                <a:gd name="T56" fmla="*/ 202 w 4304"/>
                <a:gd name="T57" fmla="*/ 12 h 532"/>
                <a:gd name="T58" fmla="*/ 222 w 4304"/>
                <a:gd name="T59" fmla="*/ 14 h 532"/>
                <a:gd name="T60" fmla="*/ 221 w 4304"/>
                <a:gd name="T61" fmla="*/ 4 h 532"/>
                <a:gd name="T62" fmla="*/ 221 w 4304"/>
                <a:gd name="T63" fmla="*/ 6 h 532"/>
                <a:gd name="T64" fmla="*/ 223 w 4304"/>
                <a:gd name="T65" fmla="*/ 17 h 532"/>
                <a:gd name="T66" fmla="*/ 238 w 4304"/>
                <a:gd name="T67" fmla="*/ 17 h 532"/>
                <a:gd name="T68" fmla="*/ 262 w 4304"/>
                <a:gd name="T69" fmla="*/ 3 h 532"/>
                <a:gd name="T70" fmla="*/ 269 w 4304"/>
                <a:gd name="T71" fmla="*/ 17 h 532"/>
                <a:gd name="T72" fmla="*/ 31 w 4304"/>
                <a:gd name="T73" fmla="*/ 33 h 532"/>
                <a:gd name="T74" fmla="*/ 43 w 4304"/>
                <a:gd name="T75" fmla="*/ 33 h 532"/>
                <a:gd name="T76" fmla="*/ 51 w 4304"/>
                <a:gd name="T77" fmla="*/ 26 h 532"/>
                <a:gd name="T78" fmla="*/ 65 w 4304"/>
                <a:gd name="T79" fmla="*/ 33 h 532"/>
                <a:gd name="T80" fmla="*/ 66 w 4304"/>
                <a:gd name="T81" fmla="*/ 31 h 532"/>
                <a:gd name="T82" fmla="*/ 71 w 4304"/>
                <a:gd name="T83" fmla="*/ 25 h 532"/>
                <a:gd name="T84" fmla="*/ 82 w 4304"/>
                <a:gd name="T85" fmla="*/ 23 h 532"/>
                <a:gd name="T86" fmla="*/ 85 w 4304"/>
                <a:gd name="T87" fmla="*/ 21 h 532"/>
                <a:gd name="T88" fmla="*/ 98 w 4304"/>
                <a:gd name="T89" fmla="*/ 33 h 532"/>
                <a:gd name="T90" fmla="*/ 113 w 4304"/>
                <a:gd name="T91" fmla="*/ 24 h 532"/>
                <a:gd name="T92" fmla="*/ 137 w 4304"/>
                <a:gd name="T93" fmla="*/ 22 h 532"/>
                <a:gd name="T94" fmla="*/ 136 w 4304"/>
                <a:gd name="T95" fmla="*/ 31 h 532"/>
                <a:gd name="T96" fmla="*/ 147 w 4304"/>
                <a:gd name="T97" fmla="*/ 24 h 532"/>
                <a:gd name="T98" fmla="*/ 163 w 4304"/>
                <a:gd name="T99" fmla="*/ 22 h 532"/>
                <a:gd name="T100" fmla="*/ 163 w 4304"/>
                <a:gd name="T101" fmla="*/ 24 h 532"/>
                <a:gd name="T102" fmla="*/ 160 w 4304"/>
                <a:gd name="T103" fmla="*/ 33 h 532"/>
                <a:gd name="T104" fmla="*/ 170 w 4304"/>
                <a:gd name="T105" fmla="*/ 27 h 532"/>
                <a:gd name="T106" fmla="*/ 185 w 4304"/>
                <a:gd name="T107" fmla="*/ 21 h 532"/>
                <a:gd name="T108" fmla="*/ 197 w 4304"/>
                <a:gd name="T109" fmla="*/ 33 h 532"/>
                <a:gd name="T110" fmla="*/ 191 w 4304"/>
                <a:gd name="T111" fmla="*/ 29 h 532"/>
                <a:gd name="T112" fmla="*/ 204 w 4304"/>
                <a:gd name="T113" fmla="*/ 22 h 532"/>
                <a:gd name="T114" fmla="*/ 204 w 4304"/>
                <a:gd name="T115" fmla="*/ 27 h 532"/>
                <a:gd name="T116" fmla="*/ 223 w 4304"/>
                <a:gd name="T117" fmla="*/ 22 h 532"/>
                <a:gd name="T118" fmla="*/ 224 w 4304"/>
                <a:gd name="T119" fmla="*/ 24 h 532"/>
                <a:gd name="T120" fmla="*/ 220 w 4304"/>
                <a:gd name="T121" fmla="*/ 33 h 532"/>
                <a:gd name="T122" fmla="*/ 232 w 4304"/>
                <a:gd name="T123" fmla="*/ 3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5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35 w 1529"/>
                <a:gd name="T1" fmla="*/ 36 h 1275"/>
                <a:gd name="T2" fmla="*/ 53 w 1529"/>
                <a:gd name="T3" fmla="*/ 36 h 1275"/>
                <a:gd name="T4" fmla="*/ 53 w 1529"/>
                <a:gd name="T5" fmla="*/ 27 h 1275"/>
                <a:gd name="T6" fmla="*/ 26 w 1529"/>
                <a:gd name="T7" fmla="*/ 27 h 1275"/>
                <a:gd name="T8" fmla="*/ 26 w 1529"/>
                <a:gd name="T9" fmla="*/ 54 h 1275"/>
                <a:gd name="T10" fmla="*/ 70 w 1529"/>
                <a:gd name="T11" fmla="*/ 54 h 1275"/>
                <a:gd name="T12" fmla="*/ 70 w 1529"/>
                <a:gd name="T13" fmla="*/ 9 h 1275"/>
                <a:gd name="T14" fmla="*/ 8 w 1529"/>
                <a:gd name="T15" fmla="*/ 9 h 1275"/>
                <a:gd name="T16" fmla="*/ 8 w 1529"/>
                <a:gd name="T17" fmla="*/ 72 h 1275"/>
                <a:gd name="T18" fmla="*/ 86 w 1529"/>
                <a:gd name="T19" fmla="*/ 72 h 1275"/>
                <a:gd name="T20" fmla="*/ 86 w 1529"/>
                <a:gd name="T21" fmla="*/ 1 h 1275"/>
                <a:gd name="T22" fmla="*/ 95 w 1529"/>
                <a:gd name="T23" fmla="*/ 1 h 1275"/>
                <a:gd name="T24" fmla="*/ 95 w 1529"/>
                <a:gd name="T25" fmla="*/ 80 h 1275"/>
                <a:gd name="T26" fmla="*/ 0 w 1529"/>
                <a:gd name="T27" fmla="*/ 80 h 1275"/>
                <a:gd name="T28" fmla="*/ 0 w 1529"/>
                <a:gd name="T29" fmla="*/ 80 h 1275"/>
                <a:gd name="T30" fmla="*/ 0 w 1529"/>
                <a:gd name="T31" fmla="*/ 0 h 1275"/>
                <a:gd name="T32" fmla="*/ 79 w 1529"/>
                <a:gd name="T33" fmla="*/ 0 h 1275"/>
                <a:gd name="T34" fmla="*/ 79 w 1529"/>
                <a:gd name="T35" fmla="*/ 4 h 1275"/>
                <a:gd name="T36" fmla="*/ 79 w 1529"/>
                <a:gd name="T37" fmla="*/ 8 h 1275"/>
                <a:gd name="T38" fmla="*/ 79 w 1529"/>
                <a:gd name="T39" fmla="*/ 12 h 1275"/>
                <a:gd name="T40" fmla="*/ 79 w 1529"/>
                <a:gd name="T41" fmla="*/ 16 h 1275"/>
                <a:gd name="T42" fmla="*/ 79 w 1529"/>
                <a:gd name="T43" fmla="*/ 20 h 1275"/>
                <a:gd name="T44" fmla="*/ 79 w 1529"/>
                <a:gd name="T45" fmla="*/ 24 h 1275"/>
                <a:gd name="T46" fmla="*/ 79 w 1529"/>
                <a:gd name="T47" fmla="*/ 28 h 1275"/>
                <a:gd name="T48" fmla="*/ 79 w 1529"/>
                <a:gd name="T49" fmla="*/ 32 h 1275"/>
                <a:gd name="T50" fmla="*/ 79 w 1529"/>
                <a:gd name="T51" fmla="*/ 35 h 1275"/>
                <a:gd name="T52" fmla="*/ 79 w 1529"/>
                <a:gd name="T53" fmla="*/ 39 h 1275"/>
                <a:gd name="T54" fmla="*/ 79 w 1529"/>
                <a:gd name="T55" fmla="*/ 43 h 1275"/>
                <a:gd name="T56" fmla="*/ 79 w 1529"/>
                <a:gd name="T57" fmla="*/ 47 h 1275"/>
                <a:gd name="T58" fmla="*/ 79 w 1529"/>
                <a:gd name="T59" fmla="*/ 51 h 1275"/>
                <a:gd name="T60" fmla="*/ 79 w 1529"/>
                <a:gd name="T61" fmla="*/ 55 h 1275"/>
                <a:gd name="T62" fmla="*/ 79 w 1529"/>
                <a:gd name="T63" fmla="*/ 59 h 1275"/>
                <a:gd name="T64" fmla="*/ 79 w 1529"/>
                <a:gd name="T65" fmla="*/ 63 h 1275"/>
                <a:gd name="T66" fmla="*/ 75 w 1529"/>
                <a:gd name="T67" fmla="*/ 63 h 1275"/>
                <a:gd name="T68" fmla="*/ 71 w 1529"/>
                <a:gd name="T69" fmla="*/ 63 h 1275"/>
                <a:gd name="T70" fmla="*/ 67 w 1529"/>
                <a:gd name="T71" fmla="*/ 63 h 1275"/>
                <a:gd name="T72" fmla="*/ 64 w 1529"/>
                <a:gd name="T73" fmla="*/ 63 h 1275"/>
                <a:gd name="T74" fmla="*/ 60 w 1529"/>
                <a:gd name="T75" fmla="*/ 63 h 1275"/>
                <a:gd name="T76" fmla="*/ 56 w 1529"/>
                <a:gd name="T77" fmla="*/ 63 h 1275"/>
                <a:gd name="T78" fmla="*/ 52 w 1529"/>
                <a:gd name="T79" fmla="*/ 63 h 1275"/>
                <a:gd name="T80" fmla="*/ 48 w 1529"/>
                <a:gd name="T81" fmla="*/ 63 h 1275"/>
                <a:gd name="T82" fmla="*/ 44 w 1529"/>
                <a:gd name="T83" fmla="*/ 63 h 1275"/>
                <a:gd name="T84" fmla="*/ 40 w 1529"/>
                <a:gd name="T85" fmla="*/ 63 h 1275"/>
                <a:gd name="T86" fmla="*/ 37 w 1529"/>
                <a:gd name="T87" fmla="*/ 63 h 1275"/>
                <a:gd name="T88" fmla="*/ 33 w 1529"/>
                <a:gd name="T89" fmla="*/ 63 h 1275"/>
                <a:gd name="T90" fmla="*/ 29 w 1529"/>
                <a:gd name="T91" fmla="*/ 63 h 1275"/>
                <a:gd name="T92" fmla="*/ 25 w 1529"/>
                <a:gd name="T93" fmla="*/ 63 h 1275"/>
                <a:gd name="T94" fmla="*/ 21 w 1529"/>
                <a:gd name="T95" fmla="*/ 63 h 1275"/>
                <a:gd name="T96" fmla="*/ 17 w 1529"/>
                <a:gd name="T97" fmla="*/ 63 h 1275"/>
                <a:gd name="T98" fmla="*/ 17 w 1529"/>
                <a:gd name="T99" fmla="*/ 57 h 1275"/>
                <a:gd name="T100" fmla="*/ 17 w 1529"/>
                <a:gd name="T101" fmla="*/ 51 h 1275"/>
                <a:gd name="T102" fmla="*/ 17 w 1529"/>
                <a:gd name="T103" fmla="*/ 46 h 1275"/>
                <a:gd name="T104" fmla="*/ 17 w 1529"/>
                <a:gd name="T105" fmla="*/ 40 h 1275"/>
                <a:gd name="T106" fmla="*/ 17 w 1529"/>
                <a:gd name="T107" fmla="*/ 35 h 1275"/>
                <a:gd name="T108" fmla="*/ 17 w 1529"/>
                <a:gd name="T109" fmla="*/ 29 h 1275"/>
                <a:gd name="T110" fmla="*/ 17 w 1529"/>
                <a:gd name="T111" fmla="*/ 23 h 1275"/>
                <a:gd name="T112" fmla="*/ 17 w 1529"/>
                <a:gd name="T113" fmla="*/ 18 h 1275"/>
                <a:gd name="T114" fmla="*/ 61 w 1529"/>
                <a:gd name="T115" fmla="*/ 18 h 1275"/>
                <a:gd name="T116" fmla="*/ 61 w 1529"/>
                <a:gd name="T117" fmla="*/ 45 h 1275"/>
                <a:gd name="T118" fmla="*/ 35 w 1529"/>
                <a:gd name="T119" fmla="*/ 45 h 1275"/>
                <a:gd name="T120" fmla="*/ 35 w 1529"/>
                <a:gd name="T121" fmla="*/ 36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6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61 w 2467"/>
                <a:gd name="T1" fmla="*/ 5 h 262"/>
                <a:gd name="T2" fmla="*/ 59 w 2467"/>
                <a:gd name="T3" fmla="*/ 3 h 262"/>
                <a:gd name="T4" fmla="*/ 61 w 2467"/>
                <a:gd name="T5" fmla="*/ 13 h 262"/>
                <a:gd name="T6" fmla="*/ 46 w 2467"/>
                <a:gd name="T7" fmla="*/ 13 h 262"/>
                <a:gd name="T8" fmla="*/ 41 w 2467"/>
                <a:gd name="T9" fmla="*/ 10 h 262"/>
                <a:gd name="T10" fmla="*/ 42 w 2467"/>
                <a:gd name="T11" fmla="*/ 10 h 262"/>
                <a:gd name="T12" fmla="*/ 39 w 2467"/>
                <a:gd name="T13" fmla="*/ 4 h 262"/>
                <a:gd name="T14" fmla="*/ 43 w 2467"/>
                <a:gd name="T15" fmla="*/ 5 h 262"/>
                <a:gd name="T16" fmla="*/ 43 w 2467"/>
                <a:gd name="T17" fmla="*/ 7 h 262"/>
                <a:gd name="T18" fmla="*/ 42 w 2467"/>
                <a:gd name="T19" fmla="*/ 13 h 262"/>
                <a:gd name="T20" fmla="*/ 33 w 2467"/>
                <a:gd name="T21" fmla="*/ 1 h 262"/>
                <a:gd name="T22" fmla="*/ 35 w 2467"/>
                <a:gd name="T23" fmla="*/ 11 h 262"/>
                <a:gd name="T24" fmla="*/ 31 w 2467"/>
                <a:gd name="T25" fmla="*/ 5 h 262"/>
                <a:gd name="T26" fmla="*/ 37 w 2467"/>
                <a:gd name="T27" fmla="*/ 4 h 262"/>
                <a:gd name="T28" fmla="*/ 33 w 2467"/>
                <a:gd name="T29" fmla="*/ 6 h 262"/>
                <a:gd name="T30" fmla="*/ 37 w 2467"/>
                <a:gd name="T31" fmla="*/ 12 h 262"/>
                <a:gd name="T32" fmla="*/ 28 w 2467"/>
                <a:gd name="T33" fmla="*/ 3 h 262"/>
                <a:gd name="T34" fmla="*/ 24 w 2467"/>
                <a:gd name="T35" fmla="*/ 14 h 262"/>
                <a:gd name="T36" fmla="*/ 21 w 2467"/>
                <a:gd name="T37" fmla="*/ 13 h 262"/>
                <a:gd name="T38" fmla="*/ 1 w 2467"/>
                <a:gd name="T39" fmla="*/ 11 h 262"/>
                <a:gd name="T40" fmla="*/ 5 w 2467"/>
                <a:gd name="T41" fmla="*/ 6 h 262"/>
                <a:gd name="T42" fmla="*/ 1 w 2467"/>
                <a:gd name="T43" fmla="*/ 5 h 262"/>
                <a:gd name="T44" fmla="*/ 7 w 2467"/>
                <a:gd name="T45" fmla="*/ 4 h 262"/>
                <a:gd name="T46" fmla="*/ 3 w 2467"/>
                <a:gd name="T47" fmla="*/ 10 h 262"/>
                <a:gd name="T48" fmla="*/ 5 w 2467"/>
                <a:gd name="T49" fmla="*/ 8 h 262"/>
                <a:gd name="T50" fmla="*/ 147 w 2467"/>
                <a:gd name="T51" fmla="*/ 11 h 262"/>
                <a:gd name="T52" fmla="*/ 152 w 2467"/>
                <a:gd name="T53" fmla="*/ 5 h 262"/>
                <a:gd name="T54" fmla="*/ 147 w 2467"/>
                <a:gd name="T55" fmla="*/ 5 h 262"/>
                <a:gd name="T56" fmla="*/ 154 w 2467"/>
                <a:gd name="T57" fmla="*/ 5 h 262"/>
                <a:gd name="T58" fmla="*/ 150 w 2467"/>
                <a:gd name="T59" fmla="*/ 10 h 262"/>
                <a:gd name="T60" fmla="*/ 143 w 2467"/>
                <a:gd name="T61" fmla="*/ 13 h 262"/>
                <a:gd name="T62" fmla="*/ 139 w 2467"/>
                <a:gd name="T63" fmla="*/ 11 h 262"/>
                <a:gd name="T64" fmla="*/ 135 w 2467"/>
                <a:gd name="T65" fmla="*/ 4 h 262"/>
                <a:gd name="T66" fmla="*/ 141 w 2467"/>
                <a:gd name="T67" fmla="*/ 11 h 262"/>
                <a:gd name="T68" fmla="*/ 126 w 2467"/>
                <a:gd name="T69" fmla="*/ 1 h 262"/>
                <a:gd name="T70" fmla="*/ 120 w 2467"/>
                <a:gd name="T71" fmla="*/ 2 h 262"/>
                <a:gd name="T72" fmla="*/ 122 w 2467"/>
                <a:gd name="T73" fmla="*/ 11 h 262"/>
                <a:gd name="T74" fmla="*/ 118 w 2467"/>
                <a:gd name="T75" fmla="*/ 6 h 262"/>
                <a:gd name="T76" fmla="*/ 124 w 2467"/>
                <a:gd name="T77" fmla="*/ 4 h 262"/>
                <a:gd name="T78" fmla="*/ 120 w 2467"/>
                <a:gd name="T79" fmla="*/ 5 h 262"/>
                <a:gd name="T80" fmla="*/ 124 w 2467"/>
                <a:gd name="T81" fmla="*/ 12 h 262"/>
                <a:gd name="T82" fmla="*/ 118 w 2467"/>
                <a:gd name="T83" fmla="*/ 10 h 262"/>
                <a:gd name="T84" fmla="*/ 105 w 2467"/>
                <a:gd name="T85" fmla="*/ 13 h 262"/>
                <a:gd name="T86" fmla="*/ 108 w 2467"/>
                <a:gd name="T87" fmla="*/ 7 h 262"/>
                <a:gd name="T88" fmla="*/ 107 w 2467"/>
                <a:gd name="T89" fmla="*/ 6 h 262"/>
                <a:gd name="T90" fmla="*/ 110 w 2467"/>
                <a:gd name="T91" fmla="*/ 3 h 262"/>
                <a:gd name="T92" fmla="*/ 108 w 2467"/>
                <a:gd name="T93" fmla="*/ 9 h 262"/>
                <a:gd name="T94" fmla="*/ 108 w 2467"/>
                <a:gd name="T95" fmla="*/ 11 h 262"/>
                <a:gd name="T96" fmla="*/ 101 w 2467"/>
                <a:gd name="T97" fmla="*/ 3 h 262"/>
                <a:gd name="T98" fmla="*/ 99 w 2467"/>
                <a:gd name="T99" fmla="*/ 5 h 262"/>
                <a:gd name="T100" fmla="*/ 94 w 2467"/>
                <a:gd name="T101" fmla="*/ 3 h 262"/>
                <a:gd name="T102" fmla="*/ 84 w 2467"/>
                <a:gd name="T103" fmla="*/ 10 h 262"/>
                <a:gd name="T104" fmla="*/ 86 w 2467"/>
                <a:gd name="T105" fmla="*/ 5 h 262"/>
                <a:gd name="T106" fmla="*/ 86 w 2467"/>
                <a:gd name="T107" fmla="*/ 3 h 262"/>
                <a:gd name="T108" fmla="*/ 85 w 2467"/>
                <a:gd name="T109" fmla="*/ 13 h 262"/>
                <a:gd name="T110" fmla="*/ 77 w 2467"/>
                <a:gd name="T111" fmla="*/ 11 h 262"/>
                <a:gd name="T112" fmla="*/ 76 w 2467"/>
                <a:gd name="T113" fmla="*/ 5 h 262"/>
                <a:gd name="T114" fmla="*/ 79 w 2467"/>
                <a:gd name="T115" fmla="*/ 3 h 262"/>
                <a:gd name="T116" fmla="*/ 78 w 2467"/>
                <a:gd name="T117" fmla="*/ 13 h 262"/>
                <a:gd name="T118" fmla="*/ 68 w 2467"/>
                <a:gd name="T119" fmla="*/ 13 h 262"/>
                <a:gd name="T120" fmla="*/ 66 w 2467"/>
                <a:gd name="T121" fmla="*/ 4 h 262"/>
                <a:gd name="T122" fmla="*/ 68 w 2467"/>
                <a:gd name="T123" fmla="*/ 10 h 262"/>
                <a:gd name="T124" fmla="*/ 69 w 2467"/>
                <a:gd name="T125" fmla="*/ 6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7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23 w 2131"/>
                <a:gd name="T1" fmla="*/ 3 h 263"/>
                <a:gd name="T2" fmla="*/ 126 w 2131"/>
                <a:gd name="T3" fmla="*/ 4 h 263"/>
                <a:gd name="T4" fmla="*/ 123 w 2131"/>
                <a:gd name="T5" fmla="*/ 5 h 263"/>
                <a:gd name="T6" fmla="*/ 115 w 2131"/>
                <a:gd name="T7" fmla="*/ 13 h 263"/>
                <a:gd name="T8" fmla="*/ 111 w 2131"/>
                <a:gd name="T9" fmla="*/ 10 h 263"/>
                <a:gd name="T10" fmla="*/ 116 w 2131"/>
                <a:gd name="T11" fmla="*/ 6 h 263"/>
                <a:gd name="T12" fmla="*/ 114 w 2131"/>
                <a:gd name="T13" fmla="*/ 6 h 263"/>
                <a:gd name="T14" fmla="*/ 115 w 2131"/>
                <a:gd name="T15" fmla="*/ 3 h 263"/>
                <a:gd name="T16" fmla="*/ 119 w 2131"/>
                <a:gd name="T17" fmla="*/ 12 h 263"/>
                <a:gd name="T18" fmla="*/ 114 w 2131"/>
                <a:gd name="T19" fmla="*/ 11 h 263"/>
                <a:gd name="T20" fmla="*/ 116 w 2131"/>
                <a:gd name="T21" fmla="*/ 8 h 263"/>
                <a:gd name="T22" fmla="*/ 103 w 2131"/>
                <a:gd name="T23" fmla="*/ 13 h 263"/>
                <a:gd name="T24" fmla="*/ 93 w 2131"/>
                <a:gd name="T25" fmla="*/ 3 h 263"/>
                <a:gd name="T26" fmla="*/ 96 w 2131"/>
                <a:gd name="T27" fmla="*/ 4 h 263"/>
                <a:gd name="T28" fmla="*/ 93 w 2131"/>
                <a:gd name="T29" fmla="*/ 5 h 263"/>
                <a:gd name="T30" fmla="*/ 84 w 2131"/>
                <a:gd name="T31" fmla="*/ 13 h 263"/>
                <a:gd name="T32" fmla="*/ 82 w 2131"/>
                <a:gd name="T33" fmla="*/ 4 h 263"/>
                <a:gd name="T34" fmla="*/ 86 w 2131"/>
                <a:gd name="T35" fmla="*/ 13 h 263"/>
                <a:gd name="T36" fmla="*/ 86 w 2131"/>
                <a:gd name="T37" fmla="*/ 11 h 263"/>
                <a:gd name="T38" fmla="*/ 85 w 2131"/>
                <a:gd name="T39" fmla="*/ 5 h 263"/>
                <a:gd name="T40" fmla="*/ 77 w 2131"/>
                <a:gd name="T41" fmla="*/ 11 h 263"/>
                <a:gd name="T42" fmla="*/ 76 w 2131"/>
                <a:gd name="T43" fmla="*/ 6 h 263"/>
                <a:gd name="T44" fmla="*/ 78 w 2131"/>
                <a:gd name="T45" fmla="*/ 3 h 263"/>
                <a:gd name="T46" fmla="*/ 78 w 2131"/>
                <a:gd name="T47" fmla="*/ 13 h 263"/>
                <a:gd name="T48" fmla="*/ 67 w 2131"/>
                <a:gd name="T49" fmla="*/ 10 h 263"/>
                <a:gd name="T50" fmla="*/ 69 w 2131"/>
                <a:gd name="T51" fmla="*/ 6 h 263"/>
                <a:gd name="T52" fmla="*/ 65 w 2131"/>
                <a:gd name="T53" fmla="*/ 3 h 263"/>
                <a:gd name="T54" fmla="*/ 71 w 2131"/>
                <a:gd name="T55" fmla="*/ 3 h 263"/>
                <a:gd name="T56" fmla="*/ 70 w 2131"/>
                <a:gd name="T57" fmla="*/ 13 h 263"/>
                <a:gd name="T58" fmla="*/ 54 w 2131"/>
                <a:gd name="T59" fmla="*/ 13 h 263"/>
                <a:gd name="T60" fmla="*/ 50 w 2131"/>
                <a:gd name="T61" fmla="*/ 10 h 263"/>
                <a:gd name="T62" fmla="*/ 55 w 2131"/>
                <a:gd name="T63" fmla="*/ 6 h 263"/>
                <a:gd name="T64" fmla="*/ 53 w 2131"/>
                <a:gd name="T65" fmla="*/ 6 h 263"/>
                <a:gd name="T66" fmla="*/ 54 w 2131"/>
                <a:gd name="T67" fmla="*/ 3 h 263"/>
                <a:gd name="T68" fmla="*/ 58 w 2131"/>
                <a:gd name="T69" fmla="*/ 12 h 263"/>
                <a:gd name="T70" fmla="*/ 53 w 2131"/>
                <a:gd name="T71" fmla="*/ 11 h 263"/>
                <a:gd name="T72" fmla="*/ 55 w 2131"/>
                <a:gd name="T73" fmla="*/ 8 h 263"/>
                <a:gd name="T74" fmla="*/ 41 w 2131"/>
                <a:gd name="T75" fmla="*/ 10 h 263"/>
                <a:gd name="T76" fmla="*/ 39 w 2131"/>
                <a:gd name="T77" fmla="*/ 6 h 263"/>
                <a:gd name="T78" fmla="*/ 41 w 2131"/>
                <a:gd name="T79" fmla="*/ 3 h 263"/>
                <a:gd name="T80" fmla="*/ 43 w 2131"/>
                <a:gd name="T81" fmla="*/ 12 h 263"/>
                <a:gd name="T82" fmla="*/ 39 w 2131"/>
                <a:gd name="T83" fmla="*/ 13 h 263"/>
                <a:gd name="T84" fmla="*/ 31 w 2131"/>
                <a:gd name="T85" fmla="*/ 5 h 263"/>
                <a:gd name="T86" fmla="*/ 32 w 2131"/>
                <a:gd name="T87" fmla="*/ 11 h 263"/>
                <a:gd name="T88" fmla="*/ 34 w 2131"/>
                <a:gd name="T89" fmla="*/ 13 h 263"/>
                <a:gd name="T90" fmla="*/ 28 w 2131"/>
                <a:gd name="T91" fmla="*/ 10 h 263"/>
                <a:gd name="T92" fmla="*/ 33 w 2131"/>
                <a:gd name="T93" fmla="*/ 3 h 263"/>
                <a:gd name="T94" fmla="*/ 23 w 2131"/>
                <a:gd name="T95" fmla="*/ 2 h 263"/>
                <a:gd name="T96" fmla="*/ 27 w 2131"/>
                <a:gd name="T97" fmla="*/ 13 h 263"/>
                <a:gd name="T98" fmla="*/ 14 w 2131"/>
                <a:gd name="T99" fmla="*/ 13 h 263"/>
                <a:gd name="T100" fmla="*/ 17 w 2131"/>
                <a:gd name="T101" fmla="*/ 11 h 263"/>
                <a:gd name="T102" fmla="*/ 9 w 2131"/>
                <a:gd name="T103" fmla="*/ 13 h 263"/>
                <a:gd name="T104" fmla="*/ 5 w 2131"/>
                <a:gd name="T105" fmla="*/ 11 h 263"/>
                <a:gd name="T106" fmla="*/ 1 w 2131"/>
                <a:gd name="T107" fmla="*/ 7 h 263"/>
                <a:gd name="T108" fmla="*/ 3 w 2131"/>
                <a:gd name="T109" fmla="*/ 3 h 263"/>
                <a:gd name="T110" fmla="*/ 5 w 2131"/>
                <a:gd name="T111" fmla="*/ 6 h 263"/>
                <a:gd name="T112" fmla="*/ 3 w 2131"/>
                <a:gd name="T113" fmla="*/ 6 h 263"/>
                <a:gd name="T114" fmla="*/ 7 w 2131"/>
                <a:gd name="T115" fmla="*/ 12 h 263"/>
                <a:gd name="T116" fmla="*/ 1 w 2131"/>
                <a:gd name="T117" fmla="*/ 11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8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60 w 2582"/>
                <a:gd name="T1" fmla="*/ 15 h 254"/>
                <a:gd name="T2" fmla="*/ 151 w 2582"/>
                <a:gd name="T3" fmla="*/ 14 h 254"/>
                <a:gd name="T4" fmla="*/ 154 w 2582"/>
                <a:gd name="T5" fmla="*/ 4 h 254"/>
                <a:gd name="T6" fmla="*/ 142 w 2582"/>
                <a:gd name="T7" fmla="*/ 13 h 254"/>
                <a:gd name="T8" fmla="*/ 146 w 2582"/>
                <a:gd name="T9" fmla="*/ 5 h 254"/>
                <a:gd name="T10" fmla="*/ 145 w 2582"/>
                <a:gd name="T11" fmla="*/ 12 h 254"/>
                <a:gd name="T12" fmla="*/ 144 w 2582"/>
                <a:gd name="T13" fmla="*/ 7 h 254"/>
                <a:gd name="T14" fmla="*/ 137 w 2582"/>
                <a:gd name="T15" fmla="*/ 6 h 254"/>
                <a:gd name="T16" fmla="*/ 137 w 2582"/>
                <a:gd name="T17" fmla="*/ 4 h 254"/>
                <a:gd name="T18" fmla="*/ 137 w 2582"/>
                <a:gd name="T19" fmla="*/ 14 h 254"/>
                <a:gd name="T20" fmla="*/ 130 w 2582"/>
                <a:gd name="T21" fmla="*/ 4 h 254"/>
                <a:gd name="T22" fmla="*/ 126 w 2582"/>
                <a:gd name="T23" fmla="*/ 7 h 254"/>
                <a:gd name="T24" fmla="*/ 118 w 2582"/>
                <a:gd name="T25" fmla="*/ 14 h 254"/>
                <a:gd name="T26" fmla="*/ 119 w 2582"/>
                <a:gd name="T27" fmla="*/ 4 h 254"/>
                <a:gd name="T28" fmla="*/ 119 w 2582"/>
                <a:gd name="T29" fmla="*/ 6 h 254"/>
                <a:gd name="T30" fmla="*/ 119 w 2582"/>
                <a:gd name="T31" fmla="*/ 12 h 254"/>
                <a:gd name="T32" fmla="*/ 111 w 2582"/>
                <a:gd name="T33" fmla="*/ 12 h 254"/>
                <a:gd name="T34" fmla="*/ 110 w 2582"/>
                <a:gd name="T35" fmla="*/ 7 h 254"/>
                <a:gd name="T36" fmla="*/ 113 w 2582"/>
                <a:gd name="T37" fmla="*/ 5 h 254"/>
                <a:gd name="T38" fmla="*/ 110 w 2582"/>
                <a:gd name="T39" fmla="*/ 14 h 254"/>
                <a:gd name="T40" fmla="*/ 102 w 2582"/>
                <a:gd name="T41" fmla="*/ 12 h 254"/>
                <a:gd name="T42" fmla="*/ 99 w 2582"/>
                <a:gd name="T43" fmla="*/ 5 h 254"/>
                <a:gd name="T44" fmla="*/ 105 w 2582"/>
                <a:gd name="T45" fmla="*/ 13 h 254"/>
                <a:gd name="T46" fmla="*/ 88 w 2582"/>
                <a:gd name="T47" fmla="*/ 14 h 254"/>
                <a:gd name="T48" fmla="*/ 84 w 2582"/>
                <a:gd name="T49" fmla="*/ 9 h 254"/>
                <a:gd name="T50" fmla="*/ 88 w 2582"/>
                <a:gd name="T51" fmla="*/ 6 h 254"/>
                <a:gd name="T52" fmla="*/ 87 w 2582"/>
                <a:gd name="T53" fmla="*/ 4 h 254"/>
                <a:gd name="T54" fmla="*/ 89 w 2582"/>
                <a:gd name="T55" fmla="*/ 14 h 254"/>
                <a:gd name="T56" fmla="*/ 88 w 2582"/>
                <a:gd name="T57" fmla="*/ 12 h 254"/>
                <a:gd name="T58" fmla="*/ 75 w 2582"/>
                <a:gd name="T59" fmla="*/ 12 h 254"/>
                <a:gd name="T60" fmla="*/ 75 w 2582"/>
                <a:gd name="T61" fmla="*/ 7 h 254"/>
                <a:gd name="T62" fmla="*/ 79 w 2582"/>
                <a:gd name="T63" fmla="*/ 6 h 254"/>
                <a:gd name="T64" fmla="*/ 72 w 2582"/>
                <a:gd name="T65" fmla="*/ 12 h 254"/>
                <a:gd name="T66" fmla="*/ 62 w 2582"/>
                <a:gd name="T67" fmla="*/ 1 h 254"/>
                <a:gd name="T68" fmla="*/ 59 w 2582"/>
                <a:gd name="T69" fmla="*/ 12 h 254"/>
                <a:gd name="T70" fmla="*/ 55 w 2582"/>
                <a:gd name="T71" fmla="*/ 7 h 254"/>
                <a:gd name="T72" fmla="*/ 61 w 2582"/>
                <a:gd name="T73" fmla="*/ 5 h 254"/>
                <a:gd name="T74" fmla="*/ 57 w 2582"/>
                <a:gd name="T75" fmla="*/ 7 h 254"/>
                <a:gd name="T76" fmla="*/ 60 w 2582"/>
                <a:gd name="T77" fmla="*/ 14 h 254"/>
                <a:gd name="T78" fmla="*/ 45 w 2582"/>
                <a:gd name="T79" fmla="*/ 14 h 254"/>
                <a:gd name="T80" fmla="*/ 42 w 2582"/>
                <a:gd name="T81" fmla="*/ 4 h 254"/>
                <a:gd name="T82" fmla="*/ 40 w 2582"/>
                <a:gd name="T83" fmla="*/ 7 h 254"/>
                <a:gd name="T84" fmla="*/ 28 w 2582"/>
                <a:gd name="T85" fmla="*/ 13 h 254"/>
                <a:gd name="T86" fmla="*/ 33 w 2582"/>
                <a:gd name="T87" fmla="*/ 5 h 254"/>
                <a:gd name="T88" fmla="*/ 33 w 2582"/>
                <a:gd name="T89" fmla="*/ 11 h 254"/>
                <a:gd name="T90" fmla="*/ 31 w 2582"/>
                <a:gd name="T91" fmla="*/ 7 h 254"/>
                <a:gd name="T92" fmla="*/ 22 w 2582"/>
                <a:gd name="T93" fmla="*/ 7 h 254"/>
                <a:gd name="T94" fmla="*/ 27 w 2582"/>
                <a:gd name="T95" fmla="*/ 12 h 254"/>
                <a:gd name="T96" fmla="*/ 20 w 2582"/>
                <a:gd name="T97" fmla="*/ 11 h 254"/>
                <a:gd name="T98" fmla="*/ 26 w 2582"/>
                <a:gd name="T99" fmla="*/ 5 h 254"/>
                <a:gd name="T100" fmla="*/ 18 w 2582"/>
                <a:gd name="T101" fmla="*/ 5 h 254"/>
                <a:gd name="T102" fmla="*/ 18 w 2582"/>
                <a:gd name="T103" fmla="*/ 8 h 254"/>
                <a:gd name="T104" fmla="*/ 12 w 2582"/>
                <a:gd name="T105" fmla="*/ 12 h 254"/>
                <a:gd name="T106" fmla="*/ 10 w 2582"/>
                <a:gd name="T107" fmla="*/ 6 h 254"/>
                <a:gd name="T108" fmla="*/ 5 w 2582"/>
                <a:gd name="T109" fmla="*/ 12 h 254"/>
                <a:gd name="T110" fmla="*/ 1 w 2582"/>
                <a:gd name="T111" fmla="*/ 6 h 254"/>
                <a:gd name="T112" fmla="*/ 6 w 2582"/>
                <a:gd name="T113" fmla="*/ 2 h 254"/>
                <a:gd name="T114" fmla="*/ 5 w 2582"/>
                <a:gd name="T115" fmla="*/ 3 h 254"/>
                <a:gd name="T116" fmla="*/ 6 w 2582"/>
                <a:gd name="T117" fmla="*/ 8 h 254"/>
                <a:gd name="T118" fmla="*/ 5 w 2582"/>
                <a:gd name="T119" fmla="*/ 14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29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0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31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2 w 4312"/>
                <a:gd name="T1" fmla="*/ 5 h 228"/>
                <a:gd name="T2" fmla="*/ 19 w 4312"/>
                <a:gd name="T3" fmla="*/ 9 h 228"/>
                <a:gd name="T4" fmla="*/ 18 w 4312"/>
                <a:gd name="T5" fmla="*/ 5 h 228"/>
                <a:gd name="T6" fmla="*/ 17 w 4312"/>
                <a:gd name="T7" fmla="*/ 3 h 228"/>
                <a:gd name="T8" fmla="*/ 28 w 4312"/>
                <a:gd name="T9" fmla="*/ 10 h 228"/>
                <a:gd name="T10" fmla="*/ 28 w 4312"/>
                <a:gd name="T11" fmla="*/ 6 h 228"/>
                <a:gd name="T12" fmla="*/ 26 w 4312"/>
                <a:gd name="T13" fmla="*/ 11 h 228"/>
                <a:gd name="T14" fmla="*/ 41 w 4312"/>
                <a:gd name="T15" fmla="*/ 4 h 228"/>
                <a:gd name="T16" fmla="*/ 40 w 4312"/>
                <a:gd name="T17" fmla="*/ 10 h 228"/>
                <a:gd name="T18" fmla="*/ 48 w 4312"/>
                <a:gd name="T19" fmla="*/ 6 h 228"/>
                <a:gd name="T20" fmla="*/ 47 w 4312"/>
                <a:gd name="T21" fmla="*/ 4 h 228"/>
                <a:gd name="T22" fmla="*/ 61 w 4312"/>
                <a:gd name="T23" fmla="*/ 5 h 228"/>
                <a:gd name="T24" fmla="*/ 60 w 4312"/>
                <a:gd name="T25" fmla="*/ 10 h 228"/>
                <a:gd name="T26" fmla="*/ 67 w 4312"/>
                <a:gd name="T27" fmla="*/ 7 h 228"/>
                <a:gd name="T28" fmla="*/ 69 w 4312"/>
                <a:gd name="T29" fmla="*/ 5 h 228"/>
                <a:gd name="T30" fmla="*/ 73 w 4312"/>
                <a:gd name="T31" fmla="*/ 8 h 228"/>
                <a:gd name="T32" fmla="*/ 78 w 4312"/>
                <a:gd name="T33" fmla="*/ 11 h 228"/>
                <a:gd name="T34" fmla="*/ 82 w 4312"/>
                <a:gd name="T35" fmla="*/ 11 h 228"/>
                <a:gd name="T36" fmla="*/ 81 w 4312"/>
                <a:gd name="T37" fmla="*/ 7 h 228"/>
                <a:gd name="T38" fmla="*/ 97 w 4312"/>
                <a:gd name="T39" fmla="*/ 7 h 228"/>
                <a:gd name="T40" fmla="*/ 95 w 4312"/>
                <a:gd name="T41" fmla="*/ 9 h 228"/>
                <a:gd name="T42" fmla="*/ 96 w 4312"/>
                <a:gd name="T43" fmla="*/ 4 h 228"/>
                <a:gd name="T44" fmla="*/ 98 w 4312"/>
                <a:gd name="T45" fmla="*/ 5 h 228"/>
                <a:gd name="T46" fmla="*/ 100 w 4312"/>
                <a:gd name="T47" fmla="*/ 11 h 228"/>
                <a:gd name="T48" fmla="*/ 101 w 4312"/>
                <a:gd name="T49" fmla="*/ 6 h 228"/>
                <a:gd name="T50" fmla="*/ 103 w 4312"/>
                <a:gd name="T51" fmla="*/ 2 h 228"/>
                <a:gd name="T52" fmla="*/ 112 w 4312"/>
                <a:gd name="T53" fmla="*/ 10 h 228"/>
                <a:gd name="T54" fmla="*/ 132 w 4312"/>
                <a:gd name="T55" fmla="*/ 7 h 228"/>
                <a:gd name="T56" fmla="*/ 130 w 4312"/>
                <a:gd name="T57" fmla="*/ 9 h 228"/>
                <a:gd name="T58" fmla="*/ 131 w 4312"/>
                <a:gd name="T59" fmla="*/ 4 h 228"/>
                <a:gd name="T60" fmla="*/ 133 w 4312"/>
                <a:gd name="T61" fmla="*/ 5 h 228"/>
                <a:gd name="T62" fmla="*/ 138 w 4312"/>
                <a:gd name="T63" fmla="*/ 7 h 228"/>
                <a:gd name="T64" fmla="*/ 143 w 4312"/>
                <a:gd name="T65" fmla="*/ 10 h 228"/>
                <a:gd name="T66" fmla="*/ 144 w 4312"/>
                <a:gd name="T67" fmla="*/ 12 h 228"/>
                <a:gd name="T68" fmla="*/ 154 w 4312"/>
                <a:gd name="T69" fmla="*/ 9 h 228"/>
                <a:gd name="T70" fmla="*/ 157 w 4312"/>
                <a:gd name="T71" fmla="*/ 11 h 228"/>
                <a:gd name="T72" fmla="*/ 162 w 4312"/>
                <a:gd name="T73" fmla="*/ 8 h 228"/>
                <a:gd name="T74" fmla="*/ 173 w 4312"/>
                <a:gd name="T75" fmla="*/ 2 h 228"/>
                <a:gd name="T76" fmla="*/ 173 w 4312"/>
                <a:gd name="T77" fmla="*/ 10 h 228"/>
                <a:gd name="T78" fmla="*/ 183 w 4312"/>
                <a:gd name="T79" fmla="*/ 9 h 228"/>
                <a:gd name="T80" fmla="*/ 183 w 4312"/>
                <a:gd name="T81" fmla="*/ 5 h 228"/>
                <a:gd name="T82" fmla="*/ 188 w 4312"/>
                <a:gd name="T83" fmla="*/ 10 h 228"/>
                <a:gd name="T84" fmla="*/ 188 w 4312"/>
                <a:gd name="T85" fmla="*/ 7 h 228"/>
                <a:gd name="T86" fmla="*/ 186 w 4312"/>
                <a:gd name="T87" fmla="*/ 12 h 228"/>
                <a:gd name="T88" fmla="*/ 201 w 4312"/>
                <a:gd name="T89" fmla="*/ 10 h 228"/>
                <a:gd name="T90" fmla="*/ 200 w 4312"/>
                <a:gd name="T91" fmla="*/ 4 h 228"/>
                <a:gd name="T92" fmla="*/ 202 w 4312"/>
                <a:gd name="T93" fmla="*/ 2 h 228"/>
                <a:gd name="T94" fmla="*/ 214 w 4312"/>
                <a:gd name="T95" fmla="*/ 11 h 228"/>
                <a:gd name="T96" fmla="*/ 213 w 4312"/>
                <a:gd name="T97" fmla="*/ 5 h 228"/>
                <a:gd name="T98" fmla="*/ 219 w 4312"/>
                <a:gd name="T99" fmla="*/ 10 h 228"/>
                <a:gd name="T100" fmla="*/ 225 w 4312"/>
                <a:gd name="T101" fmla="*/ 7 h 228"/>
                <a:gd name="T102" fmla="*/ 226 w 4312"/>
                <a:gd name="T103" fmla="*/ 2 h 228"/>
                <a:gd name="T104" fmla="*/ 231 w 4312"/>
                <a:gd name="T105" fmla="*/ 11 h 228"/>
                <a:gd name="T106" fmla="*/ 233 w 4312"/>
                <a:gd name="T107" fmla="*/ 6 h 228"/>
                <a:gd name="T108" fmla="*/ 237 w 4312"/>
                <a:gd name="T109" fmla="*/ 14 h 228"/>
                <a:gd name="T110" fmla="*/ 245 w 4312"/>
                <a:gd name="T111" fmla="*/ 6 h 228"/>
                <a:gd name="T112" fmla="*/ 244 w 4312"/>
                <a:gd name="T113" fmla="*/ 10 h 228"/>
                <a:gd name="T114" fmla="*/ 263 w 4312"/>
                <a:gd name="T115" fmla="*/ 9 h 228"/>
                <a:gd name="T116" fmla="*/ 262 w 4312"/>
                <a:gd name="T117" fmla="*/ 5 h 228"/>
                <a:gd name="T118" fmla="*/ 267 w 4312"/>
                <a:gd name="T119" fmla="*/ 10 h 228"/>
                <a:gd name="T120" fmla="*/ 265 w 4312"/>
                <a:gd name="T121" fmla="*/ 6 h 228"/>
                <a:gd name="T122" fmla="*/ 267 w 4312"/>
                <a:gd name="T123" fmla="*/ 6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</p:grpSp>
      <p:sp>
        <p:nvSpPr>
          <p:cNvPr id="32" name="Podnadpis 2"/>
          <p:cNvSpPr txBox="1">
            <a:spLocks/>
          </p:cNvSpPr>
          <p:nvPr/>
        </p:nvSpPr>
        <p:spPr>
          <a:xfrm>
            <a:off x="468313" y="2420938"/>
            <a:ext cx="8207375" cy="4032250"/>
          </a:xfrm>
          <a:prstGeom prst="rect">
            <a:avLst/>
          </a:prstGeom>
        </p:spPr>
        <p:txBody>
          <a:bodyPr vert="horz" lIns="182880" tIns="0">
            <a:normAutofit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b="1" dirty="0" smtClean="0">
              <a:solidFill>
                <a:srgbClr val="758386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Jméno autora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Mgr.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Ladislav </a:t>
            </a:r>
            <a:r>
              <a:rPr lang="cs-CZ" sz="1800" dirty="0" err="1" smtClean="0">
                <a:solidFill>
                  <a:prstClr val="black"/>
                </a:solidFill>
                <a:latin typeface="Arial" charset="0"/>
              </a:rPr>
              <a:t>Kažimír</a:t>
            </a:r>
            <a:r>
              <a:rPr lang="cs-CZ" sz="1800" dirty="0" smtClean="0">
                <a:solidFill>
                  <a:prstClr val="black"/>
                </a:solidFill>
              </a:rPr>
              <a:t/>
            </a:r>
            <a:br>
              <a:rPr lang="cs-CZ" sz="1800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Datum vytvoření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07.02.2013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Číslo </a:t>
            </a:r>
            <a:r>
              <a:rPr lang="cs-CZ" sz="1800" b="1" dirty="0" err="1" smtClean="0">
                <a:solidFill>
                  <a:prstClr val="black"/>
                </a:solidFill>
                <a:latin typeface="Arial" charset="0"/>
              </a:rPr>
              <a:t>DUMu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VY_32_INOVACE_20_Ch_OB</a:t>
            </a: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endParaRPr lang="cs-CZ" sz="1800" b="1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Ročník</a:t>
            </a:r>
            <a:r>
              <a:rPr lang="cs-CZ" sz="1800" dirty="0" smtClean="0">
                <a:solidFill>
                  <a:prstClr val="black"/>
                </a:solidFill>
              </a:rPr>
              <a:t>: I.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>Vzdělávací oblast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Přírodovědné vzdělávání</a:t>
            </a:r>
            <a:endParaRPr lang="cs-CZ" sz="1800" dirty="0" smtClean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V</a:t>
            </a:r>
            <a:r>
              <a:rPr lang="cs-CZ" sz="1800" b="1" dirty="0" smtClean="0">
                <a:solidFill>
                  <a:prstClr val="black"/>
                </a:solidFill>
              </a:rPr>
              <a:t>zdělávací obor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</a:t>
            </a:r>
            <a:r>
              <a:rPr lang="cs-CZ" sz="1800" dirty="0" smtClean="0">
                <a:solidFill>
                  <a:prstClr val="black"/>
                </a:solidFill>
              </a:rPr>
              <a:t>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ematický okruh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Obecná chemie</a:t>
            </a: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  <a:latin typeface="Arial" charset="0"/>
              </a:rPr>
              <a:t>T</a:t>
            </a:r>
            <a:r>
              <a:rPr lang="cs-CZ" sz="1800" b="1" dirty="0" smtClean="0">
                <a:solidFill>
                  <a:prstClr val="black"/>
                </a:solidFill>
              </a:rPr>
              <a:t>éma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: </a:t>
            </a:r>
            <a:r>
              <a:rPr lang="cs-CZ" sz="1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Názvosloví - </a:t>
            </a:r>
            <a:r>
              <a:rPr lang="cs-CZ" sz="1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komplexní sloučeniny</a:t>
            </a:r>
            <a:endParaRPr lang="cs-CZ" sz="1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r>
              <a:rPr lang="cs-CZ" sz="1800" b="1" dirty="0" smtClean="0">
                <a:solidFill>
                  <a:prstClr val="black"/>
                </a:solidFill>
              </a:rPr>
              <a:t/>
            </a:r>
            <a:br>
              <a:rPr lang="cs-CZ" sz="1800" b="1" dirty="0" smtClean="0">
                <a:solidFill>
                  <a:prstClr val="black"/>
                </a:solidFill>
              </a:rPr>
            </a:br>
            <a:r>
              <a:rPr lang="cs-CZ" sz="1800" b="1" dirty="0" smtClean="0">
                <a:solidFill>
                  <a:prstClr val="black"/>
                </a:solidFill>
              </a:rPr>
              <a:t>Metodický list/anotace: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Prezentace slouží k úvodu a procvičení tématu „názvosloví </a:t>
            </a:r>
            <a:r>
              <a:rPr lang="cs-CZ" sz="1800" dirty="0" smtClean="0">
                <a:solidFill>
                  <a:prstClr val="black"/>
                </a:solidFill>
                <a:latin typeface="Arial" charset="0"/>
              </a:rPr>
              <a:t>komplexních sloučenin“, </a:t>
            </a:r>
            <a:r>
              <a:rPr lang="cs-CZ" sz="1800" dirty="0">
                <a:solidFill>
                  <a:prstClr val="black"/>
                </a:solidFill>
                <a:latin typeface="Arial" charset="0"/>
              </a:rPr>
              <a:t>popřípadě k zopakování. Cvičení mohou být využita k dílčímu zkoušení. Důraz kladen na křížové pravidlo, krácení a finální úprava vzorců.</a:t>
            </a: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 2"/>
              <a:buNone/>
              <a:defRPr/>
            </a:pPr>
            <a:r>
              <a:rPr lang="cs-CZ" sz="1800" dirty="0">
                <a:solidFill>
                  <a:prstClr val="black"/>
                </a:solidFill>
                <a:latin typeface="Arial" charset="0"/>
              </a:rPr>
              <a:t>Animace tvorby vzorců a názvů anorganických sloučenin slouží k názornějšímu pochopení mechanizmu jejich tvorby.</a:t>
            </a:r>
            <a:endParaRPr lang="cs-CZ" sz="1800" dirty="0">
              <a:solidFill>
                <a:prstClr val="black"/>
              </a:solidFill>
            </a:endParaRPr>
          </a:p>
          <a:p>
            <a:pPr marL="36513" indent="0">
              <a:lnSpc>
                <a:spcPct val="90000"/>
              </a:lnSpc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  <a:p>
            <a:pPr marL="36513" indent="0">
              <a:lnSpc>
                <a:spcPct val="90000"/>
              </a:lnSpc>
              <a:spcBef>
                <a:spcPct val="0"/>
              </a:spcBef>
              <a:buClr>
                <a:srgbClr val="0BD0D9"/>
              </a:buClr>
              <a:buFont typeface="Wingdings" pitchFamily="2" charset="2"/>
              <a:buNone/>
              <a:defRPr/>
            </a:pPr>
            <a:endParaRPr lang="cs-CZ" sz="1800" dirty="0" smtClean="0">
              <a:solidFill>
                <a:prstClr val="black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203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aoblený obdélník 19"/>
          <p:cNvSpPr/>
          <p:nvPr/>
        </p:nvSpPr>
        <p:spPr>
          <a:xfrm>
            <a:off x="0" y="620640"/>
            <a:ext cx="9144000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81359" y="836712"/>
            <a:ext cx="5381282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</a:t>
            </a:r>
          </a:p>
          <a:p>
            <a:r>
              <a:rPr lang="cs-CZ" dirty="0"/>
              <a:t>tvorba názvu ze vzorce –cvičení 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939654" y="1851016"/>
            <a:ext cx="68378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pentaammin-aquakobaltitý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915816" y="2588818"/>
            <a:ext cx="628562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bromid </a:t>
            </a:r>
            <a:r>
              <a:rPr lang="cs-CZ" sz="2500" b="1" dirty="0" err="1">
                <a:solidFill>
                  <a:srgbClr val="FF0000"/>
                </a:solidFill>
              </a:rPr>
              <a:t>hexaamminnikelnatý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934662" y="3278931"/>
            <a:ext cx="59787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tetraamminpalladnatý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37346" y="3974845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jodid </a:t>
            </a:r>
            <a:r>
              <a:rPr lang="cs-CZ" sz="2500" b="1" dirty="0" err="1">
                <a:solidFill>
                  <a:srgbClr val="FF0000"/>
                </a:solidFill>
              </a:rPr>
              <a:t>hexaamminměďnatý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29363" y="5350146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hexaaquachromitý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949949" y="6043354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hexaamminkobaltitý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-36512" y="1851017"/>
            <a:ext cx="38106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cs-CZ" sz="2500" b="1" dirty="0"/>
              <a:t>[Co(NH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5</a:t>
            </a:r>
            <a:r>
              <a:rPr lang="cs-CZ" sz="2500" b="1" dirty="0"/>
              <a:t>H</a:t>
            </a:r>
            <a:r>
              <a:rPr lang="cs-CZ" sz="2500" b="1" baseline="-25000" dirty="0"/>
              <a:t>2</a:t>
            </a:r>
            <a:r>
              <a:rPr lang="cs-CZ" sz="2500" b="1" dirty="0"/>
              <a:t>O]Cl</a:t>
            </a:r>
            <a:r>
              <a:rPr lang="cs-CZ" sz="2500" b="1" baseline="-25000" dirty="0"/>
              <a:t>3</a:t>
            </a:r>
            <a:endParaRPr lang="cs-CZ" sz="25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0" y="2532732"/>
            <a:ext cx="28438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/>
              <a:t>[</a:t>
            </a:r>
            <a:r>
              <a:rPr lang="cs-CZ" sz="2500" b="1" dirty="0"/>
              <a:t>Ni(NH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]Br</a:t>
            </a:r>
            <a:r>
              <a:rPr lang="cs-CZ" sz="2500" b="1" baseline="-250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0" y="3264477"/>
            <a:ext cx="2699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Pd</a:t>
            </a:r>
            <a:r>
              <a:rPr lang="cs-CZ" sz="2500" b="1" dirty="0"/>
              <a:t>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4</a:t>
            </a:r>
            <a:r>
              <a:rPr lang="cs-CZ" sz="2500" b="1" dirty="0"/>
              <a:t>]Cl</a:t>
            </a:r>
            <a:r>
              <a:rPr lang="cs-CZ" sz="2500" b="1" baseline="-250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35497" y="3974846"/>
            <a:ext cx="237626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Cu</a:t>
            </a:r>
            <a:r>
              <a:rPr lang="cs-CZ" sz="2500" b="1" dirty="0"/>
              <a:t>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]I</a:t>
            </a:r>
            <a:r>
              <a:rPr lang="cs-CZ" sz="2500" b="1" baseline="-250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5498" y="4661181"/>
            <a:ext cx="28803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Cr</a:t>
            </a:r>
            <a:r>
              <a:rPr lang="cs-CZ" sz="2500" b="1" dirty="0"/>
              <a:t>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5</a:t>
            </a:r>
            <a:r>
              <a:rPr lang="cs-CZ" sz="2500" b="1" dirty="0"/>
              <a:t>Cl]Cl</a:t>
            </a:r>
            <a:r>
              <a:rPr lang="cs-CZ" sz="2500" b="1" baseline="-25000" dirty="0"/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5498" y="6043354"/>
            <a:ext cx="280831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[Co(NH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]Cl</a:t>
            </a:r>
            <a:r>
              <a:rPr lang="cs-CZ" sz="2500" b="1" baseline="-25000" dirty="0"/>
              <a:t>3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5496" y="5350146"/>
            <a:ext cx="26642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Cr</a:t>
            </a:r>
            <a:r>
              <a:rPr lang="cs-CZ" sz="2500" b="1" dirty="0"/>
              <a:t>(H</a:t>
            </a:r>
            <a:r>
              <a:rPr lang="cs-CZ" sz="2500" b="1" baseline="-25000" dirty="0"/>
              <a:t>2</a:t>
            </a:r>
            <a:r>
              <a:rPr lang="cs-CZ" sz="2500" b="1" dirty="0"/>
              <a:t>O)</a:t>
            </a:r>
            <a:r>
              <a:rPr lang="cs-CZ" sz="2500" b="1" baseline="-25000" dirty="0"/>
              <a:t>6</a:t>
            </a:r>
            <a:r>
              <a:rPr lang="cs-CZ" sz="2500" b="1" dirty="0"/>
              <a:t>]Cl</a:t>
            </a:r>
            <a:r>
              <a:rPr lang="cs-CZ" sz="2500" b="1" baseline="-25000" dirty="0"/>
              <a:t>3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2929362" y="4661180"/>
            <a:ext cx="64160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pentaammin-chlorochromitý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735335" y="3727463"/>
            <a:ext cx="1847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Šipka doprava se zářezem 18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28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Zaoblený obdélník 17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26148" y="825658"/>
            <a:ext cx="5291705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 </a:t>
            </a:r>
          </a:p>
          <a:p>
            <a:r>
              <a:rPr lang="cs-CZ" dirty="0"/>
              <a:t>tvorba vzorce z názvu –cvičení 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3469" y="1866405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tetrafluoroboritan</a:t>
            </a:r>
            <a:r>
              <a:rPr lang="cs-CZ" sz="2500" b="1" dirty="0"/>
              <a:t> draselný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9631" y="2604207"/>
            <a:ext cx="64023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tetrachloropalladnatan</a:t>
            </a:r>
            <a:r>
              <a:rPr lang="cs-CZ" sz="2500" b="1" dirty="0"/>
              <a:t> draselný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68478" y="3294320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tetrachlorozlatitan</a:t>
            </a:r>
            <a:r>
              <a:rPr lang="cs-CZ" sz="2500" b="1" dirty="0"/>
              <a:t> draselný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43281" y="3990234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tetrakyanozinečnatan</a:t>
            </a:r>
            <a:r>
              <a:rPr lang="cs-CZ" sz="2500" b="1" dirty="0"/>
              <a:t> draselný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70293" y="4682356"/>
            <a:ext cx="65619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tetrathiokyanatortuťnatan</a:t>
            </a:r>
            <a:r>
              <a:rPr lang="cs-CZ" sz="2500" b="1" dirty="0"/>
              <a:t> draselný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68480" y="5365534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tribromomanganatan</a:t>
            </a:r>
            <a:r>
              <a:rPr lang="cs-CZ" sz="2500" b="1" dirty="0"/>
              <a:t> </a:t>
            </a:r>
            <a:r>
              <a:rPr lang="cs-CZ" sz="2500" b="1" dirty="0" err="1"/>
              <a:t>cesný</a:t>
            </a:r>
            <a:endParaRPr lang="cs-CZ" sz="25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3469" y="6058743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bromid </a:t>
            </a:r>
            <a:r>
              <a:rPr lang="cs-CZ" sz="2500" b="1" dirty="0" err="1"/>
              <a:t>diamminrtuťnatý</a:t>
            </a:r>
            <a:endParaRPr lang="cs-CZ" sz="25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372200" y="1866405"/>
            <a:ext cx="20517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K[BF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6372200" y="2548120"/>
            <a:ext cx="20517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[PdCl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372200" y="3279865"/>
            <a:ext cx="205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K[AuCl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372200" y="3990234"/>
            <a:ext cx="25915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Zn</a:t>
            </a:r>
            <a:r>
              <a:rPr lang="cs-CZ" sz="2500" b="1" dirty="0">
                <a:solidFill>
                  <a:srgbClr val="FF0000"/>
                </a:solidFill>
              </a:rPr>
              <a:t>(CN)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372200" y="4676569"/>
            <a:ext cx="27720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Hg</a:t>
            </a:r>
            <a:r>
              <a:rPr lang="cs-CZ" sz="2500" b="1" dirty="0">
                <a:solidFill>
                  <a:srgbClr val="FF0000"/>
                </a:solidFill>
              </a:rPr>
              <a:t>(SCN)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6372200" y="6058742"/>
            <a:ext cx="31321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Hg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]Br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6372200" y="5365534"/>
            <a:ext cx="277208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Cs</a:t>
            </a:r>
            <a:r>
              <a:rPr lang="cs-CZ" sz="2500" b="1" dirty="0">
                <a:solidFill>
                  <a:srgbClr val="FF0000"/>
                </a:solidFill>
              </a:rPr>
              <a:t>[MnBr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20" name="Šipka doprava se zářezem 19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7477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979712" y="825658"/>
            <a:ext cx="5184576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 </a:t>
            </a:r>
          </a:p>
          <a:p>
            <a:r>
              <a:rPr lang="cs-CZ" dirty="0"/>
              <a:t>tvorba vzorce z názvu –cvičení 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73469" y="1866405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bromid </a:t>
            </a:r>
            <a:r>
              <a:rPr lang="cs-CZ" sz="2500" b="1" dirty="0" err="1"/>
              <a:t>hexaaquachromitý</a:t>
            </a:r>
            <a:endParaRPr lang="cs-CZ" sz="25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9631" y="2604207"/>
            <a:ext cx="640236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jodid </a:t>
            </a:r>
            <a:r>
              <a:rPr lang="cs-CZ" sz="2500" b="1" dirty="0" err="1"/>
              <a:t>hexaamminnikelnatý</a:t>
            </a:r>
            <a:endParaRPr lang="cs-CZ" sz="25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68478" y="3294320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chlorid </a:t>
            </a:r>
            <a:r>
              <a:rPr lang="cs-CZ" sz="2500" b="1" dirty="0" err="1"/>
              <a:t>hexaamminnikelnatý</a:t>
            </a:r>
            <a:endParaRPr lang="cs-CZ" sz="25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43281" y="3990234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dichlorid </a:t>
            </a:r>
            <a:r>
              <a:rPr lang="cs-CZ" sz="2500" b="1" dirty="0" err="1"/>
              <a:t>hexahydroxotetracínatý</a:t>
            </a:r>
            <a:endParaRPr lang="cs-CZ" sz="25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0293" y="4682356"/>
            <a:ext cx="656194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dusičnan </a:t>
            </a:r>
            <a:r>
              <a:rPr lang="cs-CZ" sz="2500" b="1" dirty="0" err="1"/>
              <a:t>hexaamminnikelnatý</a:t>
            </a:r>
            <a:endParaRPr lang="cs-CZ" sz="25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68480" y="5365534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chloristan </a:t>
            </a:r>
            <a:r>
              <a:rPr lang="cs-CZ" sz="2500" b="1" dirty="0" err="1"/>
              <a:t>tetraamminměďnatý</a:t>
            </a:r>
            <a:endParaRPr lang="cs-CZ" sz="25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173469" y="6058743"/>
            <a:ext cx="590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bromid </a:t>
            </a:r>
            <a:r>
              <a:rPr lang="cs-CZ" sz="2500" b="1" dirty="0" err="1"/>
              <a:t>diamminrtuťnatý</a:t>
            </a:r>
            <a:endParaRPr lang="cs-CZ" sz="25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940152" y="1866405"/>
            <a:ext cx="25915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Cr</a:t>
            </a:r>
            <a:r>
              <a:rPr lang="cs-CZ" sz="2500" b="1" dirty="0">
                <a:solidFill>
                  <a:srgbClr val="FF0000"/>
                </a:solidFill>
              </a:rPr>
              <a:t>(H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O)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]Br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5940152" y="2548120"/>
            <a:ext cx="2448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[Ni(NH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]I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3279865"/>
            <a:ext cx="25915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[Ni(NH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]Cl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940152" y="3990234"/>
            <a:ext cx="25915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[Sn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(OH)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]Cl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5940152" y="4676569"/>
            <a:ext cx="33123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[Ni(NH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](NO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940152" y="6058742"/>
            <a:ext cx="31321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Hg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]Br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5365534"/>
            <a:ext cx="331236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Cu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](ClO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" name="Šipka doprava se zářezem 17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2725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aoblený obdélník 19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35971" y="836712"/>
            <a:ext cx="5472058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</a:t>
            </a:r>
          </a:p>
          <a:p>
            <a:r>
              <a:rPr lang="cs-CZ" dirty="0"/>
              <a:t>tvorba názvu ze vzorce –cvičení II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710857" y="1851016"/>
            <a:ext cx="554166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trichlorokademnatan</a:t>
            </a:r>
            <a:r>
              <a:rPr lang="cs-CZ" sz="25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87019" y="2588818"/>
            <a:ext cx="5565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trichloromanganatan</a:t>
            </a:r>
            <a:r>
              <a:rPr lang="cs-CZ" sz="2500" b="1" dirty="0">
                <a:solidFill>
                  <a:srgbClr val="FF0000"/>
                </a:solidFill>
              </a:rPr>
              <a:t> rubidný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705865" y="3278931"/>
            <a:ext cx="55466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tetrakyanortuťnatan</a:t>
            </a:r>
            <a:r>
              <a:rPr lang="cs-CZ" sz="25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708549" y="3974845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jodid </a:t>
            </a:r>
            <a:r>
              <a:rPr lang="cs-CZ" sz="2500" b="1" dirty="0" err="1">
                <a:solidFill>
                  <a:srgbClr val="FF0000"/>
                </a:solidFill>
              </a:rPr>
              <a:t>hexaamminkobaltnatý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700566" y="5350146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hexaamminkobaltitý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721152" y="6043354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hexanitratoceričitan</a:t>
            </a:r>
            <a:r>
              <a:rPr lang="cs-CZ" sz="25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51565" y="1851017"/>
            <a:ext cx="28803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cs-CZ" sz="2500" b="1" dirty="0"/>
              <a:t>NH</a:t>
            </a:r>
            <a:r>
              <a:rPr lang="cs-CZ" sz="2500" b="1" baseline="-25000" dirty="0"/>
              <a:t>4</a:t>
            </a:r>
            <a:r>
              <a:rPr lang="cs-CZ" sz="2500" b="1" dirty="0"/>
              <a:t>[CdCl</a:t>
            </a:r>
            <a:r>
              <a:rPr lang="cs-CZ" sz="2500" b="1" baseline="-25000" dirty="0"/>
              <a:t>3</a:t>
            </a:r>
            <a:r>
              <a:rPr lang="cs-CZ" sz="2500" b="1" dirty="0"/>
              <a:t>]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88077" y="2532732"/>
            <a:ext cx="28438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Rb</a:t>
            </a:r>
            <a:r>
              <a:rPr lang="cs-CZ" sz="2500" b="1" dirty="0"/>
              <a:t>[MnCl</a:t>
            </a:r>
            <a:r>
              <a:rPr lang="cs-CZ" sz="2500" b="1" baseline="-25000" dirty="0"/>
              <a:t>3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8077" y="3264477"/>
            <a:ext cx="2699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K</a:t>
            </a:r>
            <a:r>
              <a:rPr lang="cs-CZ" sz="2500" b="1" baseline="-25000" dirty="0"/>
              <a:t>2</a:t>
            </a:r>
            <a:r>
              <a:rPr lang="cs-CZ" sz="2500" b="1" dirty="0"/>
              <a:t>[</a:t>
            </a:r>
            <a:r>
              <a:rPr lang="cs-CZ" sz="2500" b="1" dirty="0" err="1"/>
              <a:t>Hg</a:t>
            </a:r>
            <a:r>
              <a:rPr lang="cs-CZ" sz="2500" b="1" dirty="0"/>
              <a:t>(CN)</a:t>
            </a:r>
            <a:r>
              <a:rPr lang="cs-CZ" sz="2500" b="1" baseline="-25000" dirty="0"/>
              <a:t>4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23574" y="3974846"/>
            <a:ext cx="237626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[Co(NH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]I</a:t>
            </a:r>
            <a:r>
              <a:rPr lang="cs-CZ" sz="2500" b="1" baseline="-25000" dirty="0"/>
              <a:t>2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323575" y="4661181"/>
            <a:ext cx="28803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Cr</a:t>
            </a:r>
            <a:r>
              <a:rPr lang="cs-CZ" sz="2500" b="1" dirty="0"/>
              <a:t>(H</a:t>
            </a:r>
            <a:r>
              <a:rPr lang="cs-CZ" sz="2500" b="1" baseline="-25000" dirty="0"/>
              <a:t>2</a:t>
            </a:r>
            <a:r>
              <a:rPr lang="cs-CZ" sz="2500" b="1" dirty="0"/>
              <a:t>O)</a:t>
            </a:r>
            <a:r>
              <a:rPr lang="cs-CZ" sz="2500" b="1" baseline="-25000" dirty="0"/>
              <a:t>6</a:t>
            </a:r>
            <a:r>
              <a:rPr lang="cs-CZ" sz="2500" b="1" dirty="0"/>
              <a:t>]Cl</a:t>
            </a:r>
            <a:r>
              <a:rPr lang="cs-CZ" sz="2500" b="1" baseline="-25000" dirty="0"/>
              <a:t>3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323574" y="6043354"/>
            <a:ext cx="31683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(NH</a:t>
            </a:r>
            <a:r>
              <a:rPr lang="cs-CZ" sz="2500" b="1" baseline="-25000" dirty="0"/>
              <a:t>4</a:t>
            </a:r>
            <a:r>
              <a:rPr lang="cs-CZ" sz="2500" b="1" dirty="0"/>
              <a:t>)</a:t>
            </a:r>
            <a:r>
              <a:rPr lang="cs-CZ" sz="2500" b="1" baseline="-25000" dirty="0"/>
              <a:t>2</a:t>
            </a:r>
            <a:r>
              <a:rPr lang="cs-CZ" sz="2500" b="1" dirty="0"/>
              <a:t>[</a:t>
            </a:r>
            <a:r>
              <a:rPr lang="cs-CZ" sz="2500" b="1" dirty="0" err="1"/>
              <a:t>Ce</a:t>
            </a:r>
            <a:r>
              <a:rPr lang="cs-CZ" sz="2500" b="1" dirty="0"/>
              <a:t>(NO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23573" y="5350146"/>
            <a:ext cx="26642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[Co(NH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]Cl</a:t>
            </a:r>
            <a:r>
              <a:rPr lang="cs-CZ" sz="2500" b="1" baseline="-25000" dirty="0"/>
              <a:t>3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3700565" y="4661180"/>
            <a:ext cx="55519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hexaaquachromitý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735335" y="3727463"/>
            <a:ext cx="1847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Šipka doprava se zářezem 18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18309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aoblený obdélník 19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35971" y="836712"/>
            <a:ext cx="5472058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</a:t>
            </a:r>
          </a:p>
          <a:p>
            <a:r>
              <a:rPr lang="cs-CZ" dirty="0"/>
              <a:t>tvorba názvu ze vzorce –cvičení II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638849" y="1851016"/>
            <a:ext cx="554166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hexanitrokobaltitan</a:t>
            </a:r>
            <a:r>
              <a:rPr lang="cs-CZ" sz="25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615011" y="2588818"/>
            <a:ext cx="556550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chlorid </a:t>
            </a:r>
            <a:r>
              <a:rPr lang="cs-CZ" sz="2500" b="1" dirty="0" err="1">
                <a:solidFill>
                  <a:srgbClr val="FF0000"/>
                </a:solidFill>
              </a:rPr>
              <a:t>diamminrtuťnatý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633857" y="3278931"/>
            <a:ext cx="55466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jodid </a:t>
            </a:r>
            <a:r>
              <a:rPr lang="cs-CZ" sz="2500" b="1" dirty="0" err="1">
                <a:solidFill>
                  <a:srgbClr val="FF0000"/>
                </a:solidFill>
              </a:rPr>
              <a:t>hexaamminnikelnatý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636541" y="3974845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tetrachloropalladnatan</a:t>
            </a:r>
            <a:r>
              <a:rPr lang="cs-CZ" sz="25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628558" y="5350146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tetrakyanonikelnatan</a:t>
            </a:r>
            <a:r>
              <a:rPr lang="cs-CZ" sz="25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649144" y="6043354"/>
            <a:ext cx="5400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trichloromanganatan</a:t>
            </a:r>
            <a:r>
              <a:rPr lang="cs-CZ" sz="25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79557" y="1851017"/>
            <a:ext cx="288032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cs-CZ" sz="2500" b="1" dirty="0"/>
              <a:t>K</a:t>
            </a:r>
            <a:r>
              <a:rPr lang="cs-CZ" sz="2500" b="1" baseline="-25000" dirty="0"/>
              <a:t>3</a:t>
            </a:r>
            <a:r>
              <a:rPr lang="cs-CZ" sz="2500" b="1" dirty="0"/>
              <a:t>[Co(NO</a:t>
            </a:r>
            <a:r>
              <a:rPr lang="cs-CZ" sz="2500" b="1" baseline="-25000" dirty="0"/>
              <a:t>2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16069" y="2532732"/>
            <a:ext cx="284380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</a:t>
            </a:r>
            <a:r>
              <a:rPr lang="cs-CZ" sz="2500" b="1" dirty="0" err="1"/>
              <a:t>Hg</a:t>
            </a:r>
            <a:r>
              <a:rPr lang="cs-CZ" sz="2500" b="1" dirty="0"/>
              <a:t>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2</a:t>
            </a:r>
            <a:r>
              <a:rPr lang="cs-CZ" sz="2500" b="1" dirty="0"/>
              <a:t>]Cl</a:t>
            </a:r>
            <a:r>
              <a:rPr lang="cs-CZ" sz="2500" b="1" baseline="-25000" dirty="0"/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216069" y="3264477"/>
            <a:ext cx="26997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[Ni(NH</a:t>
            </a:r>
            <a:r>
              <a:rPr lang="cs-CZ" sz="2500" b="1" baseline="-25000" dirty="0"/>
              <a:t>3</a:t>
            </a:r>
            <a:r>
              <a:rPr lang="cs-CZ" sz="2500" b="1" dirty="0"/>
              <a:t>)</a:t>
            </a:r>
            <a:r>
              <a:rPr lang="cs-CZ" sz="2500" b="1" baseline="-25000" dirty="0"/>
              <a:t>6</a:t>
            </a:r>
            <a:r>
              <a:rPr lang="cs-CZ" sz="2500" b="1" dirty="0"/>
              <a:t>]I</a:t>
            </a:r>
            <a:r>
              <a:rPr lang="cs-CZ" sz="2500" b="1" baseline="-25000" dirty="0"/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66" y="3974846"/>
            <a:ext cx="288031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(NH</a:t>
            </a:r>
            <a:r>
              <a:rPr lang="cs-CZ" sz="2500" b="1" baseline="-25000" dirty="0"/>
              <a:t>4</a:t>
            </a:r>
            <a:r>
              <a:rPr lang="cs-CZ" sz="2500" b="1" dirty="0"/>
              <a:t>)</a:t>
            </a:r>
            <a:r>
              <a:rPr lang="cs-CZ" sz="2500" b="1" baseline="-25000" dirty="0"/>
              <a:t>2</a:t>
            </a:r>
            <a:r>
              <a:rPr lang="cs-CZ" sz="2500" b="1" dirty="0"/>
              <a:t>[PdCl</a:t>
            </a:r>
            <a:r>
              <a:rPr lang="cs-CZ" sz="2500" b="1" baseline="-25000" dirty="0"/>
              <a:t>4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251567" y="4661181"/>
            <a:ext cx="28803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K</a:t>
            </a:r>
            <a:r>
              <a:rPr lang="cs-CZ" sz="2500" b="1" baseline="-25000" dirty="0"/>
              <a:t>2</a:t>
            </a:r>
            <a:r>
              <a:rPr lang="cs-CZ" sz="2500" b="1" dirty="0"/>
              <a:t>[PtCl</a:t>
            </a:r>
            <a:r>
              <a:rPr lang="cs-CZ" sz="2500" b="1" baseline="-25000" dirty="0"/>
              <a:t>4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1566" y="6043354"/>
            <a:ext cx="316835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NH</a:t>
            </a:r>
            <a:r>
              <a:rPr lang="cs-CZ" sz="2500" b="1" baseline="-25000" dirty="0"/>
              <a:t>4</a:t>
            </a:r>
            <a:r>
              <a:rPr lang="cs-CZ" sz="2500" b="1" dirty="0"/>
              <a:t>[MnCl</a:t>
            </a:r>
            <a:r>
              <a:rPr lang="cs-CZ" sz="2500" b="1" baseline="-25000" dirty="0"/>
              <a:t>3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251565" y="5350146"/>
            <a:ext cx="26642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K</a:t>
            </a:r>
            <a:r>
              <a:rPr lang="cs-CZ" sz="2500" b="1" baseline="-25000" dirty="0"/>
              <a:t>2</a:t>
            </a:r>
            <a:r>
              <a:rPr lang="cs-CZ" sz="2500" b="1" dirty="0"/>
              <a:t>[Ni(CN)</a:t>
            </a:r>
            <a:r>
              <a:rPr lang="cs-CZ" sz="2500" b="1" baseline="-25000" dirty="0"/>
              <a:t>4</a:t>
            </a:r>
            <a:r>
              <a:rPr lang="cs-CZ" sz="2500" b="1" dirty="0"/>
              <a:t>]</a:t>
            </a:r>
            <a:endParaRPr lang="cs-CZ" sz="2500" b="1" baseline="-25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628557" y="4661180"/>
            <a:ext cx="555195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>
                <a:solidFill>
                  <a:srgbClr val="FF0000"/>
                </a:solidFill>
              </a:rPr>
              <a:t>tetrachloroplatnatan</a:t>
            </a:r>
            <a:r>
              <a:rPr lang="cs-CZ" sz="25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951404" y="3727463"/>
            <a:ext cx="1847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25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25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Šipka doprava se zářezem 18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3838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-11313" y="620640"/>
            <a:ext cx="9155313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89916" y="825658"/>
            <a:ext cx="5364168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KOORDINAČNÍ SLOUČENINY </a:t>
            </a:r>
          </a:p>
          <a:p>
            <a:r>
              <a:rPr lang="cs-CZ" sz="2400" dirty="0"/>
              <a:t>tvorba vzorce z názvu –cvičení II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-6324" y="1628800"/>
            <a:ext cx="59089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jodid </a:t>
            </a:r>
            <a:r>
              <a:rPr lang="cs-CZ" sz="2500" b="1" dirty="0" err="1"/>
              <a:t>diamminrtuťnatý</a:t>
            </a:r>
            <a:endParaRPr lang="cs-CZ" sz="25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-30161" y="2366602"/>
            <a:ext cx="64077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tetrafluoroboritan</a:t>
            </a:r>
            <a:r>
              <a:rPr lang="cs-CZ" sz="2500" b="1" dirty="0"/>
              <a:t> sodný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-36512" y="3056715"/>
            <a:ext cx="6569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chlorid </a:t>
            </a:r>
            <a:r>
              <a:rPr lang="cs-CZ" sz="2500" b="1" dirty="0" err="1"/>
              <a:t>pentaammin-chlorochromitý</a:t>
            </a:r>
            <a:endParaRPr lang="cs-CZ" sz="25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-36512" y="3752629"/>
            <a:ext cx="59089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chloro-trioxochroman</a:t>
            </a:r>
            <a:r>
              <a:rPr lang="cs-CZ" sz="2500" b="1" dirty="0"/>
              <a:t> draselný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-36512" y="4444751"/>
            <a:ext cx="65674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chlorid </a:t>
            </a:r>
            <a:r>
              <a:rPr lang="cs-CZ" sz="2500" b="1" dirty="0" err="1"/>
              <a:t>pentaammin-aquakobaltitý</a:t>
            </a:r>
            <a:endParaRPr lang="cs-CZ" sz="25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-11313" y="5127929"/>
            <a:ext cx="64555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tetrathiokyanatortuťnatan</a:t>
            </a:r>
            <a:r>
              <a:rPr lang="cs-CZ" sz="2500" b="1" dirty="0"/>
              <a:t> draselný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-6324" y="5821138"/>
            <a:ext cx="7062827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diammin-tetranitrokobaltitan</a:t>
            </a:r>
            <a:r>
              <a:rPr lang="cs-CZ" sz="2500" b="1" dirty="0"/>
              <a:t> draselný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084168" y="1650381"/>
            <a:ext cx="244960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Hg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]I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084169" y="2332096"/>
            <a:ext cx="205345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Na[BF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84169" y="3063841"/>
            <a:ext cx="27744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Cr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5</a:t>
            </a:r>
            <a:r>
              <a:rPr lang="cs-CZ" sz="2500" b="1" dirty="0">
                <a:solidFill>
                  <a:srgbClr val="FF0000"/>
                </a:solidFill>
              </a:rPr>
              <a:t>Cl]Cl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084169" y="3774210"/>
            <a:ext cx="25937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K[CrClO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084168" y="4460545"/>
            <a:ext cx="335097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[Co(NH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5</a:t>
            </a:r>
            <a:r>
              <a:rPr lang="cs-CZ" sz="2500" b="1" dirty="0">
                <a:solidFill>
                  <a:srgbClr val="FF0000"/>
                </a:solidFill>
              </a:rPr>
              <a:t>H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O]Cl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5843200" y="6298192"/>
            <a:ext cx="334814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K[Co(NH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(NO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084169" y="5149510"/>
            <a:ext cx="27744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Hg</a:t>
            </a:r>
            <a:r>
              <a:rPr lang="cs-CZ" sz="2500" b="1" dirty="0">
                <a:solidFill>
                  <a:srgbClr val="FF0000"/>
                </a:solidFill>
              </a:rPr>
              <a:t>(SCN)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Šipka doprava se zářezem 17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06227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Zaoblený obdélník 18"/>
          <p:cNvSpPr/>
          <p:nvPr/>
        </p:nvSpPr>
        <p:spPr>
          <a:xfrm>
            <a:off x="0" y="620640"/>
            <a:ext cx="9144000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89916" y="825658"/>
            <a:ext cx="5364168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sz="2400" dirty="0"/>
              <a:t>KOORDINAČNÍ SLOUČENINY </a:t>
            </a:r>
          </a:p>
          <a:p>
            <a:r>
              <a:rPr lang="cs-CZ" sz="2400" dirty="0"/>
              <a:t>tvorba vzorce z názvu –cvičení II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5684" y="1628800"/>
            <a:ext cx="59089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chlorid </a:t>
            </a:r>
            <a:r>
              <a:rPr lang="cs-CZ" sz="2500" b="1" dirty="0" err="1"/>
              <a:t>hexaamminzinečnatý</a:t>
            </a:r>
            <a:endParaRPr lang="cs-CZ" sz="25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41847" y="2366602"/>
            <a:ext cx="64077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d</a:t>
            </a:r>
            <a:r>
              <a:rPr lang="cs-CZ" sz="2500" b="1" dirty="0" err="1" smtClean="0"/>
              <a:t>ihydrát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trijodolavnatanu</a:t>
            </a:r>
            <a:r>
              <a:rPr lang="cs-CZ" sz="2500" b="1" dirty="0" smtClean="0"/>
              <a:t> draselného</a:t>
            </a:r>
            <a:endParaRPr lang="cs-CZ" sz="25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5496" y="3056715"/>
            <a:ext cx="656930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/>
              <a:t>dusičnan </a:t>
            </a:r>
            <a:r>
              <a:rPr lang="cs-CZ" sz="2500" b="1" dirty="0" err="1" smtClean="0"/>
              <a:t>hexaamminnikelnatý</a:t>
            </a:r>
            <a:endParaRPr lang="cs-CZ" sz="25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35496" y="3752629"/>
            <a:ext cx="59089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/>
              <a:t>chlorid </a:t>
            </a:r>
            <a:r>
              <a:rPr lang="cs-CZ" sz="2500" b="1" dirty="0" err="1"/>
              <a:t>hexaamminkobaltnatý</a:t>
            </a:r>
            <a:endParaRPr lang="cs-CZ" sz="25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5496" y="4444751"/>
            <a:ext cx="656749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hexachloropoloničitan</a:t>
            </a:r>
            <a:r>
              <a:rPr lang="cs-CZ" sz="2500" b="1" dirty="0"/>
              <a:t> </a:t>
            </a:r>
            <a:r>
              <a:rPr lang="cs-CZ" sz="2500" b="1" dirty="0" smtClean="0"/>
              <a:t>amonný</a:t>
            </a:r>
            <a:endParaRPr lang="cs-CZ" sz="25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60695" y="5127929"/>
            <a:ext cx="645552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 smtClean="0"/>
              <a:t>hexachloroolovičitan</a:t>
            </a:r>
            <a:r>
              <a:rPr lang="cs-CZ" sz="2500" b="1" dirty="0" smtClean="0"/>
              <a:t> draselný</a:t>
            </a:r>
            <a:endParaRPr lang="cs-CZ" sz="25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5684" y="5821138"/>
            <a:ext cx="832274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/>
              <a:t>h</a:t>
            </a:r>
            <a:r>
              <a:rPr lang="cs-CZ" sz="2500" b="1" dirty="0" err="1" smtClean="0"/>
              <a:t>exahydrát</a:t>
            </a:r>
            <a:r>
              <a:rPr lang="cs-CZ" sz="2500" b="1" dirty="0" smtClean="0"/>
              <a:t> </a:t>
            </a:r>
            <a:r>
              <a:rPr lang="cs-CZ" sz="2500" b="1" dirty="0" err="1" smtClean="0"/>
              <a:t>hexafluorokřemičitanu</a:t>
            </a:r>
            <a:r>
              <a:rPr lang="cs-CZ" sz="2500" b="1" dirty="0" smtClean="0"/>
              <a:t> zinečnatého</a:t>
            </a:r>
            <a:endParaRPr lang="cs-CZ" sz="25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265334" y="1650381"/>
            <a:ext cx="259374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</a:t>
            </a:r>
            <a:r>
              <a:rPr lang="cs-CZ" sz="2500" b="1" dirty="0" err="1">
                <a:solidFill>
                  <a:srgbClr val="FF0000"/>
                </a:solidFill>
              </a:rPr>
              <a:t>Zn</a:t>
            </a:r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]Cl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266835" y="2359806"/>
            <a:ext cx="25922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FF0000"/>
                </a:solidFill>
              </a:rPr>
              <a:t>K[PbI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2500" b="1" dirty="0" smtClean="0">
                <a:solidFill>
                  <a:srgbClr val="FF0000"/>
                </a:solidFill>
              </a:rPr>
              <a:t>] . 2H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500" b="1" dirty="0" smtClean="0">
                <a:solidFill>
                  <a:srgbClr val="FF0000"/>
                </a:solidFill>
              </a:rPr>
              <a:t>O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940152" y="3063841"/>
            <a:ext cx="324035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smtClean="0">
                <a:solidFill>
                  <a:srgbClr val="FF0000"/>
                </a:solidFill>
              </a:rPr>
              <a:t>[Ni(NH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2500" b="1" dirty="0" smtClean="0">
                <a:solidFill>
                  <a:srgbClr val="FF0000"/>
                </a:solidFill>
              </a:rPr>
              <a:t>)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6</a:t>
            </a:r>
            <a:r>
              <a:rPr lang="cs-CZ" sz="2500" b="1" dirty="0" smtClean="0">
                <a:solidFill>
                  <a:srgbClr val="FF0000"/>
                </a:solidFill>
              </a:rPr>
              <a:t>](NO3)2</a:t>
            </a:r>
            <a:endParaRPr lang="cs-CZ" sz="25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6265335" y="3774210"/>
            <a:ext cx="259374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[Co(NH</a:t>
            </a:r>
            <a:r>
              <a:rPr lang="cs-CZ" sz="2500" b="1" baseline="-25000" dirty="0">
                <a:solidFill>
                  <a:srgbClr val="FF0000"/>
                </a:solidFill>
              </a:rPr>
              <a:t>3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]Cl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228184" y="4460545"/>
            <a:ext cx="2630893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(NH</a:t>
            </a:r>
            <a:r>
              <a:rPr lang="cs-CZ" sz="2500" b="1" baseline="-25000" dirty="0">
                <a:solidFill>
                  <a:srgbClr val="FF0000"/>
                </a:solidFill>
              </a:rPr>
              <a:t>4</a:t>
            </a:r>
            <a:r>
              <a:rPr lang="cs-CZ" sz="2500" b="1" dirty="0">
                <a:solidFill>
                  <a:srgbClr val="FF0000"/>
                </a:solidFill>
              </a:rPr>
              <a:t>)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[PoCl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843200" y="6298192"/>
            <a:ext cx="297727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 err="1" smtClean="0">
                <a:solidFill>
                  <a:srgbClr val="FF0000"/>
                </a:solidFill>
              </a:rPr>
              <a:t>Zn</a:t>
            </a:r>
            <a:r>
              <a:rPr lang="cs-CZ" sz="2500" b="1" dirty="0" smtClean="0">
                <a:solidFill>
                  <a:srgbClr val="FF0000"/>
                </a:solidFill>
              </a:rPr>
              <a:t>[SiF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6</a:t>
            </a:r>
            <a:r>
              <a:rPr lang="cs-CZ" sz="2500" b="1" dirty="0" smtClean="0">
                <a:solidFill>
                  <a:srgbClr val="FF0000"/>
                </a:solidFill>
              </a:rPr>
              <a:t>] . 6H</a:t>
            </a:r>
            <a:r>
              <a:rPr lang="cs-CZ" sz="2500" b="1" baseline="-25000" dirty="0" smtClean="0">
                <a:solidFill>
                  <a:srgbClr val="FF0000"/>
                </a:solidFill>
              </a:rPr>
              <a:t>2</a:t>
            </a:r>
            <a:r>
              <a:rPr lang="cs-CZ" sz="2500" b="1" dirty="0" smtClean="0">
                <a:solidFill>
                  <a:srgbClr val="FF0000"/>
                </a:solidFill>
              </a:rPr>
              <a:t>O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6228671" y="5149510"/>
            <a:ext cx="263040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dirty="0">
                <a:solidFill>
                  <a:srgbClr val="FF0000"/>
                </a:solidFill>
              </a:rPr>
              <a:t>K</a:t>
            </a:r>
            <a:r>
              <a:rPr lang="cs-CZ" sz="2500" b="1" baseline="-25000" dirty="0">
                <a:solidFill>
                  <a:srgbClr val="FF0000"/>
                </a:solidFill>
              </a:rPr>
              <a:t>2</a:t>
            </a:r>
            <a:r>
              <a:rPr lang="cs-CZ" sz="2500" b="1" dirty="0">
                <a:solidFill>
                  <a:srgbClr val="FF0000"/>
                </a:solidFill>
              </a:rPr>
              <a:t>[PbCl</a:t>
            </a:r>
            <a:r>
              <a:rPr lang="cs-CZ" sz="2500" b="1" baseline="-25000" dirty="0">
                <a:solidFill>
                  <a:srgbClr val="FF0000"/>
                </a:solidFill>
              </a:rPr>
              <a:t>6</a:t>
            </a:r>
            <a:r>
              <a:rPr lang="cs-CZ" sz="2500" b="1" dirty="0">
                <a:solidFill>
                  <a:srgbClr val="FF0000"/>
                </a:solidFill>
              </a:rPr>
              <a:t>]</a:t>
            </a:r>
            <a:endParaRPr lang="cs-CZ" sz="25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Šipka doprava se zářezem 17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8222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36725" y="1412776"/>
            <a:ext cx="7875748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ctr"/>
            <a:r>
              <a:rPr lang="cs-CZ" sz="1200" dirty="0" smtClean="0"/>
              <a:t>Dušek </a:t>
            </a:r>
            <a:r>
              <a:rPr lang="cs-CZ" sz="1200" dirty="0"/>
              <a:t>B.; </a:t>
            </a:r>
            <a:r>
              <a:rPr lang="cs-CZ" sz="1200" dirty="0" err="1"/>
              <a:t>Flemr</a:t>
            </a:r>
            <a:r>
              <a:rPr lang="cs-CZ" sz="1200" dirty="0"/>
              <a:t> </a:t>
            </a:r>
            <a:r>
              <a:rPr lang="cs-CZ" sz="1200" dirty="0" smtClean="0"/>
              <a:t>V.            Chemie </a:t>
            </a:r>
            <a:r>
              <a:rPr lang="cs-CZ" sz="1200" dirty="0"/>
              <a:t>pro gymnázia I. (Obecná a anorganická</a:t>
            </a:r>
            <a:r>
              <a:rPr lang="cs-CZ" sz="1200" dirty="0" smtClean="0"/>
              <a:t>), SPN 2007,</a:t>
            </a:r>
            <a:r>
              <a:rPr lang="cs-CZ" sz="1200" dirty="0"/>
              <a:t> </a:t>
            </a:r>
            <a:r>
              <a:rPr lang="cs-CZ" sz="1200" dirty="0" smtClean="0"/>
              <a:t>ISBN:80-7235-369-1</a:t>
            </a:r>
            <a:endParaRPr lang="cs-CZ" sz="1200" dirty="0"/>
          </a:p>
          <a:p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3" name="TextovéPole 2"/>
          <p:cNvSpPr txBox="1"/>
          <p:nvPr/>
        </p:nvSpPr>
        <p:spPr>
          <a:xfrm>
            <a:off x="1680332" y="908720"/>
            <a:ext cx="18184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>
                <a:solidFill>
                  <a:srgbClr val="FF0000"/>
                </a:solidFill>
              </a:rPr>
              <a:t>Literatura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36725" y="1724908"/>
            <a:ext cx="6291572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cs-CZ" sz="1200" dirty="0" smtClean="0"/>
              <a:t>Vacík J. a kolektiv              Přehled středoškolské chemie, SPN 1995, </a:t>
            </a:r>
            <a:r>
              <a:rPr lang="cs-CZ" sz="1200" dirty="0">
                <a:solidFill>
                  <a:prstClr val="black"/>
                </a:solidFill>
              </a:rPr>
              <a:t>ISBN: </a:t>
            </a:r>
            <a:r>
              <a:rPr lang="cs-CZ" sz="1200" dirty="0" smtClean="0">
                <a:solidFill>
                  <a:prstClr val="black"/>
                </a:solidFill>
              </a:rPr>
              <a:t>80-85937-08-5</a:t>
            </a:r>
            <a:endParaRPr lang="cs-CZ" sz="1200" dirty="0">
              <a:solidFill>
                <a:prstClr val="black"/>
              </a:solidFill>
            </a:endParaRPr>
          </a:p>
          <a:p>
            <a:endParaRPr lang="cs-CZ" sz="1200" dirty="0"/>
          </a:p>
        </p:txBody>
      </p:sp>
      <p:sp>
        <p:nvSpPr>
          <p:cNvPr id="5" name="Obdélník 4"/>
          <p:cNvSpPr/>
          <p:nvPr/>
        </p:nvSpPr>
        <p:spPr>
          <a:xfrm>
            <a:off x="636725" y="2059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 smtClean="0"/>
              <a:t>Kotlík B., Růžičková K.    Chemie </a:t>
            </a:r>
            <a:r>
              <a:rPr lang="cs-CZ" sz="1200" dirty="0"/>
              <a:t>I. v kostce pro střední </a:t>
            </a:r>
            <a:r>
              <a:rPr lang="cs-CZ" sz="1200" dirty="0" smtClean="0"/>
              <a:t>školy, Fragment 2002, </a:t>
            </a:r>
            <a:r>
              <a:rPr lang="cs-CZ" sz="1200" dirty="0"/>
              <a:t>ISBN: 80-7200-337-2</a:t>
            </a:r>
            <a:r>
              <a:rPr lang="cs-CZ" sz="1200" dirty="0" smtClean="0"/>
              <a:t> 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631527" y="2347547"/>
            <a:ext cx="7110536" cy="28800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dirty="0"/>
              <a:t>Blažek, J</a:t>
            </a:r>
            <a:r>
              <a:rPr lang="cs-CZ" sz="1200" dirty="0" smtClean="0"/>
              <a:t>., Melichar</a:t>
            </a:r>
            <a:r>
              <a:rPr lang="cs-CZ" sz="1200" dirty="0"/>
              <a:t>, </a:t>
            </a:r>
            <a:r>
              <a:rPr lang="cs-CZ" sz="1200" dirty="0" smtClean="0"/>
              <a:t>M.   Přehled </a:t>
            </a:r>
            <a:r>
              <a:rPr lang="cs-CZ" sz="1200" dirty="0"/>
              <a:t>chemického názvosloví. Praha: SPN, </a:t>
            </a:r>
            <a:r>
              <a:rPr lang="cs-CZ" sz="1200" dirty="0" smtClean="0"/>
              <a:t>1986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98729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hlinkClick r:id="rId3" action="ppaction://hlinksldjump"/>
          </p:cNvPr>
          <p:cNvSpPr txBox="1">
            <a:spLocks/>
          </p:cNvSpPr>
          <p:nvPr/>
        </p:nvSpPr>
        <p:spPr>
          <a:xfrm>
            <a:off x="894478" y="3429000"/>
            <a:ext cx="7344816" cy="18002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komplexní sloučeniny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215516" y="1484784"/>
            <a:ext cx="8496944" cy="1368152"/>
          </a:xfrm>
          <a:solidFill>
            <a:schemeClr val="bg2">
              <a:lumMod val="40000"/>
              <a:lumOff val="6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anchor="ctr">
            <a:normAutofit/>
          </a:bodyPr>
          <a:lstStyle/>
          <a:p>
            <a:pPr algn="ctr"/>
            <a:r>
              <a:rPr lang="cs-CZ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Chemické názvosloví</a:t>
            </a: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   </a:t>
            </a:r>
            <a:endParaRPr lang="cs-CZ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6" name="Nadpis 1">
            <a:hlinkClick r:id="rId4" action="ppaction://hlinksldjump"/>
          </p:cNvPr>
          <p:cNvSpPr txBox="1">
            <a:spLocks/>
          </p:cNvSpPr>
          <p:nvPr/>
        </p:nvSpPr>
        <p:spPr>
          <a:xfrm>
            <a:off x="503912" y="5877272"/>
            <a:ext cx="3348000" cy="82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Cvičení   I</a:t>
            </a:r>
            <a:endParaRPr lang="cs-CZ" sz="4000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  <p:sp>
        <p:nvSpPr>
          <p:cNvPr id="7" name="Nadpis 1">
            <a:hlinkClick r:id="rId5" action="ppaction://hlinksldjump"/>
          </p:cNvPr>
          <p:cNvSpPr txBox="1">
            <a:spLocks/>
          </p:cNvSpPr>
          <p:nvPr/>
        </p:nvSpPr>
        <p:spPr>
          <a:xfrm>
            <a:off x="4823528" y="5877272"/>
            <a:ext cx="3744000" cy="8280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softEdge rad="63500"/>
          </a:effectLst>
        </p:spPr>
        <p:txBody>
          <a:bodyPr vert="horz" lIns="0" tIns="0" rIns="18288" bIns="0" anchor="ctr">
            <a:normAutofit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4000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Cvičení</a:t>
            </a:r>
            <a:r>
              <a:rPr lang="cs-CZ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  </a:t>
            </a:r>
            <a:r>
              <a:rPr lang="cs-CZ" sz="4000" cap="all" dirty="0" smtClean="0">
                <a:ln w="6350">
                  <a:solidFill>
                    <a:schemeClr val="tx1"/>
                  </a:solidFill>
                </a:ln>
                <a:solidFill>
                  <a:srgbClr val="EC1CEC"/>
                </a:solidFill>
              </a:rPr>
              <a:t>II</a:t>
            </a:r>
            <a:endParaRPr lang="cs-CZ" sz="4000" cap="all" dirty="0">
              <a:ln w="6350">
                <a:solidFill>
                  <a:schemeClr val="tx1"/>
                </a:solidFill>
              </a:ln>
              <a:solidFill>
                <a:srgbClr val="EC1CE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0715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aoblený obdélník 11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560" y="1783251"/>
            <a:ext cx="5383205" cy="461665"/>
          </a:xfrm>
          <a:prstGeom prst="rect">
            <a:avLst/>
          </a:prstGeom>
          <a:solidFill>
            <a:srgbClr val="B9ED11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r>
              <a:rPr lang="cs-CZ" sz="2400" b="1" dirty="0"/>
              <a:t>Koordinační částice a sloučeniny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51541" y="2968478"/>
            <a:ext cx="74168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Molekuly </a:t>
            </a:r>
            <a:r>
              <a:rPr lang="cs-CZ" sz="2200" b="1" dirty="0"/>
              <a:t>(ionty) – k centrálnímu atomu je přiřazeno několik atomových </a:t>
            </a:r>
            <a:r>
              <a:rPr lang="cs-CZ" sz="2200" b="1" dirty="0" smtClean="0"/>
              <a:t>skupin (ligandů).</a:t>
            </a:r>
            <a:endParaRPr lang="cs-CZ" sz="2200" b="1" dirty="0"/>
          </a:p>
        </p:txBody>
      </p:sp>
      <p:sp>
        <p:nvSpPr>
          <p:cNvPr id="5" name="Obdélník 4"/>
          <p:cNvSpPr/>
          <p:nvPr/>
        </p:nvSpPr>
        <p:spPr>
          <a:xfrm>
            <a:off x="611560" y="2391572"/>
            <a:ext cx="6264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Koordinační (komplexotvorné) </a:t>
            </a:r>
            <a:r>
              <a:rPr lang="cs-CZ" sz="2400" b="1" dirty="0" smtClean="0"/>
              <a:t>částice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276355" y="5724887"/>
            <a:ext cx="876014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Všechny </a:t>
            </a:r>
            <a:r>
              <a:rPr lang="cs-CZ" sz="2200" b="1" dirty="0"/>
              <a:t>ligandy umístěné v hranatých závorkách jsou vázány na centrální atom </a:t>
            </a:r>
            <a:r>
              <a:rPr lang="cs-CZ" sz="2200" b="1" dirty="0" smtClean="0"/>
              <a:t>koordinační vazbou ( </a:t>
            </a:r>
            <a:r>
              <a:rPr lang="cs-CZ" sz="2200" b="1" dirty="0"/>
              <a:t>tvoří </a:t>
            </a:r>
            <a:r>
              <a:rPr lang="cs-CZ" sz="2200" b="1" dirty="0" smtClean="0"/>
              <a:t>vnitřní </a:t>
            </a:r>
            <a:r>
              <a:rPr lang="cs-CZ" sz="2200" b="1" dirty="0"/>
              <a:t>koordinační </a:t>
            </a:r>
            <a:r>
              <a:rPr lang="cs-CZ" sz="2200" b="1" dirty="0" smtClean="0"/>
              <a:t>sféru).</a:t>
            </a:r>
            <a:endParaRPr lang="cs-CZ" sz="2200" b="1" dirty="0"/>
          </a:p>
        </p:txBody>
      </p:sp>
      <p:sp>
        <p:nvSpPr>
          <p:cNvPr id="7" name="Obdélník 6"/>
          <p:cNvSpPr/>
          <p:nvPr/>
        </p:nvSpPr>
        <p:spPr>
          <a:xfrm>
            <a:off x="611560" y="3861048"/>
            <a:ext cx="1476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Ligandy</a:t>
            </a:r>
          </a:p>
        </p:txBody>
      </p:sp>
      <p:sp>
        <p:nvSpPr>
          <p:cNvPr id="8" name="Obdélník 7"/>
          <p:cNvSpPr/>
          <p:nvPr/>
        </p:nvSpPr>
        <p:spPr>
          <a:xfrm>
            <a:off x="251541" y="4458345"/>
            <a:ext cx="79208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200" b="1" dirty="0" smtClean="0"/>
              <a:t> Počet </a:t>
            </a:r>
            <a:r>
              <a:rPr lang="cs-CZ" sz="2200" b="1" dirty="0"/>
              <a:t>jednovazných ligandů připojených k centrálnímu atomu udává koordinační číslo </a:t>
            </a:r>
            <a:r>
              <a:rPr lang="cs-CZ" sz="2200" b="1" dirty="0" smtClean="0"/>
              <a:t>atomu.</a:t>
            </a:r>
            <a:endParaRPr lang="cs-CZ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277189" y="5248382"/>
            <a:ext cx="73911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[</a:t>
            </a:r>
            <a:r>
              <a:rPr lang="cs-CZ" sz="2200" b="1" dirty="0" err="1" smtClean="0"/>
              <a:t>Hg</a:t>
            </a:r>
            <a:r>
              <a:rPr lang="cs-CZ" sz="2200" b="1" dirty="0" smtClean="0"/>
              <a:t>(CN)</a:t>
            </a:r>
            <a:r>
              <a:rPr lang="cs-CZ" sz="2200" b="1" baseline="-25000" dirty="0" smtClean="0"/>
              <a:t>4</a:t>
            </a:r>
            <a:r>
              <a:rPr lang="cs-CZ" sz="2200" b="1" dirty="0" smtClean="0"/>
              <a:t>]</a:t>
            </a:r>
            <a:r>
              <a:rPr lang="cs-CZ" sz="2200" b="1" baseline="-25000" dirty="0" smtClean="0"/>
              <a:t>2</a:t>
            </a:r>
            <a:r>
              <a:rPr lang="cs-CZ" sz="2200" b="1" dirty="0" smtClean="0"/>
              <a:t>- </a:t>
            </a:r>
            <a:r>
              <a:rPr lang="cs-CZ" sz="2200" b="1" dirty="0"/>
              <a:t>= </a:t>
            </a:r>
            <a:r>
              <a:rPr lang="cs-CZ" sz="2200" b="1" dirty="0" err="1" smtClean="0"/>
              <a:t>tetrakyanortuťnatan</a:t>
            </a:r>
            <a:r>
              <a:rPr lang="cs-CZ" sz="2200" b="1" dirty="0" smtClean="0"/>
              <a:t> </a:t>
            </a:r>
            <a:r>
              <a:rPr lang="cs-CZ" sz="2200" b="1" dirty="0"/>
              <a:t>[</a:t>
            </a:r>
            <a:r>
              <a:rPr lang="cs-CZ" sz="2200" b="1" dirty="0" err="1"/>
              <a:t>ový</a:t>
            </a:r>
            <a:r>
              <a:rPr lang="cs-CZ" sz="2200" b="1" dirty="0"/>
              <a:t> </a:t>
            </a:r>
            <a:r>
              <a:rPr lang="cs-CZ" sz="2200" b="1" dirty="0" smtClean="0"/>
              <a:t>aniont]</a:t>
            </a:r>
            <a:endParaRPr lang="cs-CZ" sz="2200" b="1" dirty="0"/>
          </a:p>
        </p:txBody>
      </p:sp>
      <p:sp>
        <p:nvSpPr>
          <p:cNvPr id="10" name="Šipka doprava se zářezem 9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2853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" grpId="0" animBg="1"/>
      <p:bldP spid="3" grpId="0" animBg="1"/>
      <p:bldP spid="4" grpId="0"/>
      <p:bldP spid="5" grpId="0" animBg="1"/>
      <p:bldP spid="6" grpId="0"/>
      <p:bldP spid="7" grpId="0" animBg="1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Zaoblený obdélník 49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188253" y="2731567"/>
            <a:ext cx="80854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Centrální </a:t>
            </a:r>
            <a:r>
              <a:rPr lang="cs-CZ" sz="2200" b="1" dirty="0"/>
              <a:t>atomy tvoří hlavně atomy přechodných prvků ( </a:t>
            </a:r>
            <a:r>
              <a:rPr lang="cs-CZ" sz="2200" b="1" dirty="0" err="1"/>
              <a:t>Pt</a:t>
            </a:r>
            <a:r>
              <a:rPr lang="cs-CZ" sz="2200" b="1" baseline="30000" dirty="0" err="1"/>
              <a:t>II,IV</a:t>
            </a:r>
            <a:r>
              <a:rPr lang="cs-CZ" sz="2200" b="1" dirty="0"/>
              <a:t>, </a:t>
            </a:r>
            <a:r>
              <a:rPr lang="cs-CZ" sz="2200" b="1" dirty="0" err="1"/>
              <a:t>Co</a:t>
            </a:r>
            <a:r>
              <a:rPr lang="cs-CZ" sz="2200" b="1" baseline="30000" dirty="0" err="1"/>
              <a:t>III</a:t>
            </a:r>
            <a:r>
              <a:rPr lang="cs-CZ" sz="2200" b="1" dirty="0"/>
              <a:t>, </a:t>
            </a:r>
            <a:r>
              <a:rPr lang="cs-CZ" sz="2200" b="1" dirty="0" err="1"/>
              <a:t>Cr</a:t>
            </a:r>
            <a:r>
              <a:rPr lang="cs-CZ" sz="2200" b="1" baseline="30000" dirty="0" err="1"/>
              <a:t>III</a:t>
            </a:r>
            <a:r>
              <a:rPr lang="cs-CZ" sz="2200" b="1" dirty="0"/>
              <a:t>, </a:t>
            </a:r>
            <a:r>
              <a:rPr lang="cs-CZ" sz="2200" b="1" dirty="0" err="1" smtClean="0"/>
              <a:t>Ni</a:t>
            </a:r>
            <a:r>
              <a:rPr lang="cs-CZ" sz="2200" b="1" baseline="30000" dirty="0" err="1" smtClean="0"/>
              <a:t>II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Hg</a:t>
            </a:r>
            <a:r>
              <a:rPr lang="cs-CZ" sz="2200" b="1" baseline="30000" dirty="0" err="1" smtClean="0"/>
              <a:t>II</a:t>
            </a:r>
            <a:r>
              <a:rPr lang="cs-CZ" sz="2200" b="1" dirty="0"/>
              <a:t> , </a:t>
            </a:r>
            <a:r>
              <a:rPr lang="cs-CZ" sz="2200" b="1" dirty="0" err="1" smtClean="0"/>
              <a:t>Ag</a:t>
            </a:r>
            <a:r>
              <a:rPr lang="cs-CZ" sz="2200" b="1" baseline="30000" dirty="0" err="1" smtClean="0"/>
              <a:t>II</a:t>
            </a:r>
            <a:r>
              <a:rPr lang="cs-CZ" sz="2200" b="1" baseline="30000" dirty="0" smtClean="0"/>
              <a:t> </a:t>
            </a:r>
            <a:r>
              <a:rPr lang="cs-CZ" sz="2200" b="1" dirty="0" smtClean="0"/>
              <a:t>…).</a:t>
            </a:r>
            <a:endParaRPr lang="cs-CZ" sz="2200" b="1" dirty="0"/>
          </a:p>
        </p:txBody>
      </p:sp>
      <p:sp>
        <p:nvSpPr>
          <p:cNvPr id="4" name="Obdélník 3"/>
          <p:cNvSpPr/>
          <p:nvPr/>
        </p:nvSpPr>
        <p:spPr>
          <a:xfrm>
            <a:off x="898660" y="1556792"/>
            <a:ext cx="5832000" cy="461665"/>
          </a:xfrm>
          <a:prstGeom prst="rect">
            <a:avLst/>
          </a:prstGeom>
          <a:solidFill>
            <a:srgbClr val="B9ED11"/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>
            <a:spAutoFit/>
          </a:bodyPr>
          <a:lstStyle/>
          <a:p>
            <a:r>
              <a:rPr lang="cs-CZ" sz="2400" b="1" dirty="0"/>
              <a:t>Komplexy (koordinační sloučeniny)</a:t>
            </a:r>
          </a:p>
        </p:txBody>
      </p:sp>
      <p:sp>
        <p:nvSpPr>
          <p:cNvPr id="5" name="Obdélník 4"/>
          <p:cNvSpPr/>
          <p:nvPr/>
        </p:nvSpPr>
        <p:spPr>
          <a:xfrm>
            <a:off x="179512" y="2090465"/>
            <a:ext cx="979308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Sloučeniny</a:t>
            </a:r>
            <a:r>
              <a:rPr lang="cs-CZ" sz="2200" b="1" dirty="0"/>
              <a:t>, které obsahují jednu nebo více </a:t>
            </a:r>
            <a:r>
              <a:rPr lang="cs-CZ" sz="2200" b="1" dirty="0" smtClean="0"/>
              <a:t>koordinačních</a:t>
            </a:r>
          </a:p>
          <a:p>
            <a:r>
              <a:rPr lang="cs-CZ" sz="2200" b="1" dirty="0"/>
              <a:t> </a:t>
            </a:r>
            <a:r>
              <a:rPr lang="cs-CZ" sz="2200" b="1" dirty="0" smtClean="0"/>
              <a:t>    částic.</a:t>
            </a:r>
            <a:endParaRPr lang="cs-CZ" sz="2200" b="1" dirty="0"/>
          </a:p>
        </p:txBody>
      </p:sp>
      <p:sp>
        <p:nvSpPr>
          <p:cNvPr id="11" name="Obdélník 10"/>
          <p:cNvSpPr/>
          <p:nvPr/>
        </p:nvSpPr>
        <p:spPr>
          <a:xfrm>
            <a:off x="215816" y="3625842"/>
            <a:ext cx="2700000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Neutrální </a:t>
            </a:r>
            <a:r>
              <a:rPr lang="cs-CZ" sz="2400" b="1" dirty="0" err="1"/>
              <a:t>ligant</a:t>
            </a:r>
            <a:endParaRPr lang="cs-CZ" sz="24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9512" y="4077072"/>
            <a:ext cx="1296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Vzorec</a:t>
            </a:r>
            <a:endParaRPr lang="cs-CZ" sz="24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1403648" y="4077072"/>
            <a:ext cx="115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Název</a:t>
            </a:r>
            <a:endParaRPr lang="cs-CZ" sz="2400" b="1" dirty="0"/>
          </a:p>
        </p:txBody>
      </p:sp>
      <p:sp>
        <p:nvSpPr>
          <p:cNvPr id="14" name="Obdélník 13"/>
          <p:cNvSpPr/>
          <p:nvPr/>
        </p:nvSpPr>
        <p:spPr>
          <a:xfrm>
            <a:off x="3419872" y="3627749"/>
            <a:ext cx="5544616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r>
              <a:rPr lang="cs-CZ" sz="2400" b="1" dirty="0"/>
              <a:t>Aniontový </a:t>
            </a:r>
            <a:r>
              <a:rPr lang="cs-CZ" sz="2400" b="1" dirty="0" err="1"/>
              <a:t>ligant</a:t>
            </a:r>
            <a:r>
              <a:rPr lang="cs-CZ" sz="2400" b="1" dirty="0"/>
              <a:t> - končí na „o“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395536" y="4509072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H2O</a:t>
            </a:r>
            <a:endParaRPr lang="cs-CZ" sz="24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90783" y="497073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NH3</a:t>
            </a:r>
            <a:endParaRPr lang="cs-CZ" sz="2400" b="1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386020" y="590050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C</a:t>
            </a:r>
            <a:r>
              <a:rPr lang="cs-CZ" sz="2400" b="1" dirty="0" smtClean="0"/>
              <a:t>O</a:t>
            </a:r>
            <a:endParaRPr lang="cs-CZ" sz="24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395536" y="543935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NO</a:t>
            </a:r>
            <a:endParaRPr lang="cs-CZ" sz="2400" b="1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1403648" y="4509071"/>
            <a:ext cx="12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agua</a:t>
            </a:r>
            <a:endParaRPr lang="cs-CZ" sz="2400" b="1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1403648" y="4971308"/>
            <a:ext cx="135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ammin</a:t>
            </a:r>
            <a:endParaRPr lang="cs-CZ" sz="2400" b="1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1403648" y="5439351"/>
            <a:ext cx="151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nitrosyl</a:t>
            </a:r>
            <a:endParaRPr lang="cs-CZ" sz="2400" b="1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1403648" y="5899817"/>
            <a:ext cx="1642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karbonyl</a:t>
            </a:r>
            <a:endParaRPr lang="cs-CZ" sz="2400" b="1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3347864" y="4077072"/>
            <a:ext cx="1296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Vzorec</a:t>
            </a:r>
            <a:endParaRPr lang="cs-CZ" sz="2400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4558622" y="4077072"/>
            <a:ext cx="115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Název</a:t>
            </a:r>
            <a:endParaRPr lang="cs-CZ" sz="2400" b="1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3563888" y="4509072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Cl</a:t>
            </a:r>
            <a:r>
              <a:rPr lang="cs-CZ" sz="2400" b="1" baseline="30000" dirty="0" smtClean="0"/>
              <a:t>-I</a:t>
            </a:r>
            <a:endParaRPr lang="cs-CZ" sz="2400" b="1" baseline="30000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3559134" y="4970736"/>
            <a:ext cx="97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H</a:t>
            </a:r>
            <a:r>
              <a:rPr lang="cs-CZ" sz="2400" b="1" baseline="30000" dirty="0"/>
              <a:t>-I</a:t>
            </a:r>
          </a:p>
          <a:p>
            <a:endParaRPr lang="cs-CZ" sz="2400" b="1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3554372" y="590050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S</a:t>
            </a:r>
            <a:r>
              <a:rPr lang="cs-CZ" sz="2400" b="1" baseline="30000" dirty="0"/>
              <a:t>-II</a:t>
            </a:r>
          </a:p>
        </p:txBody>
      </p:sp>
      <p:sp>
        <p:nvSpPr>
          <p:cNvPr id="30" name="TextovéPole 29"/>
          <p:cNvSpPr txBox="1"/>
          <p:nvPr/>
        </p:nvSpPr>
        <p:spPr>
          <a:xfrm>
            <a:off x="3563888" y="543935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O</a:t>
            </a:r>
            <a:r>
              <a:rPr lang="cs-CZ" sz="2400" b="1" baseline="30000" dirty="0" smtClean="0"/>
              <a:t>-I</a:t>
            </a:r>
            <a:r>
              <a:rPr lang="cs-CZ" sz="2400" b="1" baseline="30000" dirty="0"/>
              <a:t>I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4558622" y="4509071"/>
            <a:ext cx="12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chloro</a:t>
            </a:r>
            <a:endParaRPr lang="cs-CZ" sz="2400" b="1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558622" y="4971308"/>
            <a:ext cx="151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hydrido</a:t>
            </a:r>
            <a:endParaRPr lang="cs-CZ" sz="2400" b="1" dirty="0"/>
          </a:p>
        </p:txBody>
      </p:sp>
      <p:sp>
        <p:nvSpPr>
          <p:cNvPr id="33" name="TextovéPole 32"/>
          <p:cNvSpPr txBox="1"/>
          <p:nvPr/>
        </p:nvSpPr>
        <p:spPr>
          <a:xfrm>
            <a:off x="4558622" y="5439351"/>
            <a:ext cx="151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oxo</a:t>
            </a:r>
            <a:endParaRPr lang="cs-CZ" sz="2400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558622" y="5899817"/>
            <a:ext cx="1642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thio</a:t>
            </a:r>
            <a:endParaRPr lang="cs-CZ" sz="2400" b="1" dirty="0"/>
          </a:p>
        </p:txBody>
      </p:sp>
      <p:sp>
        <p:nvSpPr>
          <p:cNvPr id="35" name="TextovéPole 34"/>
          <p:cNvSpPr txBox="1"/>
          <p:nvPr/>
        </p:nvSpPr>
        <p:spPr>
          <a:xfrm>
            <a:off x="5940152" y="4077072"/>
            <a:ext cx="1296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Vzorec</a:t>
            </a:r>
            <a:endParaRPr lang="cs-CZ" sz="2400" b="1" dirty="0"/>
          </a:p>
        </p:txBody>
      </p:sp>
      <p:sp>
        <p:nvSpPr>
          <p:cNvPr id="36" name="TextovéPole 35"/>
          <p:cNvSpPr txBox="1"/>
          <p:nvPr/>
        </p:nvSpPr>
        <p:spPr>
          <a:xfrm>
            <a:off x="7150910" y="4077072"/>
            <a:ext cx="115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Název</a:t>
            </a:r>
            <a:endParaRPr lang="cs-CZ" sz="2400" b="1" dirty="0"/>
          </a:p>
        </p:txBody>
      </p:sp>
      <p:sp>
        <p:nvSpPr>
          <p:cNvPr id="37" name="TextovéPole 36"/>
          <p:cNvSpPr txBox="1"/>
          <p:nvPr/>
        </p:nvSpPr>
        <p:spPr>
          <a:xfrm>
            <a:off x="6156176" y="4509072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</a:t>
            </a:r>
            <a:r>
              <a:rPr lang="cs-CZ" sz="2400" b="1" baseline="-25000" dirty="0"/>
              <a:t>2</a:t>
            </a:r>
            <a:r>
              <a:rPr lang="cs-CZ" sz="2400" b="1" baseline="30000" dirty="0"/>
              <a:t>-I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151423" y="4970737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NO</a:t>
            </a:r>
            <a:r>
              <a:rPr lang="cs-CZ" sz="2400" b="1" baseline="-25000" dirty="0"/>
              <a:t>3</a:t>
            </a:r>
            <a:r>
              <a:rPr lang="cs-CZ" sz="2400" b="1" baseline="30000" dirty="0"/>
              <a:t>-I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6146660" y="5900506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CN</a:t>
            </a:r>
            <a:r>
              <a:rPr lang="cs-CZ" sz="2400" b="1" baseline="30000" dirty="0" smtClean="0"/>
              <a:t>-I</a:t>
            </a:r>
            <a:endParaRPr lang="cs-CZ" sz="2400" b="1" baseline="30000" dirty="0"/>
          </a:p>
        </p:txBody>
      </p:sp>
      <p:sp>
        <p:nvSpPr>
          <p:cNvPr id="40" name="TextovéPole 39"/>
          <p:cNvSpPr txBox="1"/>
          <p:nvPr/>
        </p:nvSpPr>
        <p:spPr>
          <a:xfrm>
            <a:off x="6156176" y="543935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NH</a:t>
            </a:r>
            <a:r>
              <a:rPr lang="cs-CZ" sz="2400" b="1" baseline="-25000" dirty="0" smtClean="0"/>
              <a:t>2</a:t>
            </a:r>
            <a:r>
              <a:rPr lang="cs-CZ" sz="2400" b="1" baseline="30000" dirty="0" smtClean="0"/>
              <a:t>-I</a:t>
            </a:r>
            <a:endParaRPr lang="cs-CZ" sz="2400" b="1" baseline="3000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7150910" y="4509071"/>
            <a:ext cx="151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nitro</a:t>
            </a:r>
          </a:p>
        </p:txBody>
      </p:sp>
      <p:sp>
        <p:nvSpPr>
          <p:cNvPr id="42" name="TextovéPole 41"/>
          <p:cNvSpPr txBox="1"/>
          <p:nvPr/>
        </p:nvSpPr>
        <p:spPr>
          <a:xfrm>
            <a:off x="7150910" y="4971308"/>
            <a:ext cx="135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nitrato</a:t>
            </a:r>
            <a:endParaRPr lang="cs-CZ" sz="2400" b="1" dirty="0"/>
          </a:p>
        </p:txBody>
      </p:sp>
      <p:sp>
        <p:nvSpPr>
          <p:cNvPr id="43" name="TextovéPole 42"/>
          <p:cNvSpPr txBox="1"/>
          <p:nvPr/>
        </p:nvSpPr>
        <p:spPr>
          <a:xfrm>
            <a:off x="7150910" y="5439351"/>
            <a:ext cx="1512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amido</a:t>
            </a:r>
            <a:endParaRPr lang="cs-CZ" sz="2400" b="1" dirty="0"/>
          </a:p>
        </p:txBody>
      </p:sp>
      <p:sp>
        <p:nvSpPr>
          <p:cNvPr id="44" name="TextovéPole 43"/>
          <p:cNvSpPr txBox="1"/>
          <p:nvPr/>
        </p:nvSpPr>
        <p:spPr>
          <a:xfrm>
            <a:off x="7150910" y="5899817"/>
            <a:ext cx="1642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kyano</a:t>
            </a:r>
            <a:endParaRPr lang="cs-CZ" sz="2400" b="1" dirty="0"/>
          </a:p>
        </p:txBody>
      </p:sp>
      <p:sp>
        <p:nvSpPr>
          <p:cNvPr id="45" name="TextovéPole 44"/>
          <p:cNvSpPr txBox="1"/>
          <p:nvPr/>
        </p:nvSpPr>
        <p:spPr>
          <a:xfrm>
            <a:off x="3554372" y="636441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OH</a:t>
            </a:r>
            <a:r>
              <a:rPr lang="cs-CZ" sz="2400" b="1" baseline="30000" dirty="0"/>
              <a:t>-I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4558622" y="6363722"/>
            <a:ext cx="1642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/>
              <a:t>hydroxo</a:t>
            </a:r>
            <a:endParaRPr lang="cs-CZ" sz="2400" b="1" dirty="0"/>
          </a:p>
        </p:txBody>
      </p:sp>
      <p:sp>
        <p:nvSpPr>
          <p:cNvPr id="47" name="TextovéPole 46"/>
          <p:cNvSpPr txBox="1"/>
          <p:nvPr/>
        </p:nvSpPr>
        <p:spPr>
          <a:xfrm>
            <a:off x="6146660" y="6364411"/>
            <a:ext cx="10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SCN</a:t>
            </a:r>
            <a:r>
              <a:rPr lang="cs-CZ" sz="2400" b="1" baseline="30000" dirty="0" smtClean="0"/>
              <a:t>-I</a:t>
            </a:r>
            <a:endParaRPr lang="cs-CZ" sz="2400" b="1" baseline="30000" dirty="0"/>
          </a:p>
        </p:txBody>
      </p:sp>
      <p:sp>
        <p:nvSpPr>
          <p:cNvPr id="48" name="TextovéPole 47"/>
          <p:cNvSpPr txBox="1"/>
          <p:nvPr/>
        </p:nvSpPr>
        <p:spPr>
          <a:xfrm>
            <a:off x="7150910" y="6363722"/>
            <a:ext cx="1786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thiokyano</a:t>
            </a:r>
            <a:endParaRPr lang="cs-CZ" sz="2400" b="1" dirty="0"/>
          </a:p>
        </p:txBody>
      </p:sp>
      <p:sp>
        <p:nvSpPr>
          <p:cNvPr id="49" name="Šipka doprava se zářezem 48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91603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7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" grpId="0" animBg="1"/>
      <p:bldP spid="3" grpId="0"/>
      <p:bldP spid="4" grpId="0" animBg="1"/>
      <p:bldP spid="5" grpId="0"/>
      <p:bldP spid="11" grpId="0" animBg="1"/>
      <p:bldP spid="12" grpId="0"/>
      <p:bldP spid="13" grpId="0"/>
      <p:bldP spid="14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0" y="620640"/>
            <a:ext cx="9144000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8" name="Obdélník 7"/>
          <p:cNvSpPr/>
          <p:nvPr/>
        </p:nvSpPr>
        <p:spPr>
          <a:xfrm>
            <a:off x="1259633" y="1783251"/>
            <a:ext cx="1388522" cy="523220"/>
          </a:xfrm>
          <a:prstGeom prst="rect">
            <a:avLst/>
          </a:prstGeom>
          <a:solidFill>
            <a:srgbClr val="FFFF66"/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none">
            <a:spAutoFit/>
          </a:bodyPr>
          <a:lstStyle/>
          <a:p>
            <a:r>
              <a:rPr lang="cs-CZ" sz="2800" b="1" dirty="0" smtClean="0"/>
              <a:t>Název </a:t>
            </a:r>
            <a:endParaRPr lang="cs-CZ" sz="2800" dirty="0"/>
          </a:p>
        </p:txBody>
      </p:sp>
      <p:sp>
        <p:nvSpPr>
          <p:cNvPr id="9" name="Obdélník 8"/>
          <p:cNvSpPr/>
          <p:nvPr/>
        </p:nvSpPr>
        <p:spPr>
          <a:xfrm>
            <a:off x="-36512" y="4293096"/>
            <a:ext cx="9112559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Kladný </a:t>
            </a:r>
            <a:r>
              <a:rPr lang="cs-CZ" sz="2200" b="1" dirty="0"/>
              <a:t>oxidační stupeň centrálního atomu se vyjadřuje pomocí </a:t>
            </a:r>
            <a:r>
              <a:rPr lang="cs-CZ" sz="2200" b="1" dirty="0" smtClean="0"/>
              <a:t>koncovek   </a:t>
            </a:r>
            <a:r>
              <a:rPr lang="cs-CZ" sz="2200" b="1" dirty="0">
                <a:solidFill>
                  <a:srgbClr val="FF0000"/>
                </a:solidFill>
              </a:rPr>
              <a:t> - </a:t>
            </a:r>
            <a:r>
              <a:rPr lang="cs-CZ" sz="2200" b="1" dirty="0" smtClean="0"/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ný, - </a:t>
            </a:r>
            <a:r>
              <a:rPr lang="cs-CZ" sz="2200" b="1" dirty="0" err="1" smtClean="0">
                <a:solidFill>
                  <a:srgbClr val="FF0000"/>
                </a:solidFill>
              </a:rPr>
              <a:t>natý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smtClean="0"/>
              <a:t>…  </a:t>
            </a:r>
            <a:endParaRPr lang="cs-CZ" sz="2200" b="1" dirty="0"/>
          </a:p>
        </p:txBody>
      </p:sp>
      <p:sp>
        <p:nvSpPr>
          <p:cNvPr id="10" name="Obdélník 9"/>
          <p:cNvSpPr/>
          <p:nvPr/>
        </p:nvSpPr>
        <p:spPr>
          <a:xfrm>
            <a:off x="-36512" y="2361277"/>
            <a:ext cx="957706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Symbol </a:t>
            </a:r>
            <a:r>
              <a:rPr lang="cs-CZ" sz="2200" b="1" dirty="0"/>
              <a:t>centrálního atomu, za ním jsou ligandy v abecedním pořadí; při dvou a </a:t>
            </a:r>
            <a:r>
              <a:rPr lang="cs-CZ" sz="2200" b="1" dirty="0" smtClean="0"/>
              <a:t>více atomech </a:t>
            </a:r>
            <a:r>
              <a:rPr lang="cs-CZ" sz="2200" b="1" dirty="0"/>
              <a:t>(skupinách) se používají </a:t>
            </a:r>
            <a:r>
              <a:rPr lang="cs-CZ" sz="2200" b="1" dirty="0" smtClean="0"/>
              <a:t>závorky.</a:t>
            </a:r>
            <a:endParaRPr lang="cs-CZ" sz="1000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0" y="3369389"/>
            <a:ext cx="92160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300" b="1" dirty="0" smtClean="0"/>
              <a:t>[</a:t>
            </a:r>
            <a:r>
              <a:rPr lang="cs-CZ" sz="2300" b="1" dirty="0" err="1"/>
              <a:t>Ag</a:t>
            </a:r>
            <a:r>
              <a:rPr lang="cs-CZ" sz="2300" b="1" baseline="30000" dirty="0" err="1"/>
              <a:t>I</a:t>
            </a:r>
            <a:r>
              <a:rPr lang="cs-CZ" sz="2300" b="1" dirty="0"/>
              <a:t>(NH</a:t>
            </a:r>
            <a:r>
              <a:rPr lang="cs-CZ" sz="2300" b="1" baseline="-25000" dirty="0"/>
              <a:t>3</a:t>
            </a:r>
            <a:r>
              <a:rPr lang="cs-CZ" sz="2300" b="1" dirty="0"/>
              <a:t>)</a:t>
            </a:r>
            <a:r>
              <a:rPr lang="cs-CZ" sz="2300" b="1" baseline="-25000" dirty="0"/>
              <a:t>2</a:t>
            </a:r>
            <a:r>
              <a:rPr lang="cs-CZ" sz="2300" b="1" dirty="0"/>
              <a:t>]Cl </a:t>
            </a:r>
            <a:r>
              <a:rPr lang="cs-CZ" sz="2300" b="1" baseline="30000" dirty="0"/>
              <a:t>–I</a:t>
            </a:r>
            <a:r>
              <a:rPr lang="cs-CZ" sz="2300" b="1" dirty="0"/>
              <a:t>               </a:t>
            </a:r>
            <a:r>
              <a:rPr lang="cs-CZ" sz="2300" b="1" dirty="0" smtClean="0">
                <a:solidFill>
                  <a:srgbClr val="FF0000"/>
                </a:solidFill>
              </a:rPr>
              <a:t>chlorid </a:t>
            </a:r>
            <a:r>
              <a:rPr lang="cs-CZ" sz="2300" b="1" dirty="0">
                <a:solidFill>
                  <a:srgbClr val="FF0000"/>
                </a:solidFill>
              </a:rPr>
              <a:t>diaminostříbrný </a:t>
            </a:r>
            <a:endParaRPr lang="cs-CZ" sz="2300" b="1" dirty="0" smtClean="0">
              <a:solidFill>
                <a:srgbClr val="FF0000"/>
              </a:solidFill>
            </a:endParaRPr>
          </a:p>
          <a:p>
            <a:r>
              <a:rPr lang="pt-BR" sz="2300" b="1" dirty="0" smtClean="0"/>
              <a:t>[</a:t>
            </a:r>
            <a:r>
              <a:rPr lang="pt-BR" sz="2300" b="1" dirty="0"/>
              <a:t>Co</a:t>
            </a:r>
            <a:r>
              <a:rPr lang="cs-CZ" sz="2300" b="1" baseline="30000" dirty="0" smtClean="0"/>
              <a:t>III</a:t>
            </a:r>
            <a:r>
              <a:rPr lang="pt-BR" sz="2300" b="1" dirty="0" smtClean="0"/>
              <a:t>(NH</a:t>
            </a:r>
            <a:r>
              <a:rPr lang="pt-BR" sz="2300" b="1" baseline="-25000" dirty="0" smtClean="0"/>
              <a:t>3</a:t>
            </a:r>
            <a:r>
              <a:rPr lang="pt-BR" sz="2300" b="1" dirty="0" smtClean="0"/>
              <a:t>)</a:t>
            </a:r>
            <a:r>
              <a:rPr lang="pt-BR" sz="2300" b="1" baseline="-25000" dirty="0" smtClean="0"/>
              <a:t>5</a:t>
            </a:r>
            <a:r>
              <a:rPr lang="pt-BR" sz="2300" b="1" dirty="0" smtClean="0"/>
              <a:t>(H</a:t>
            </a:r>
            <a:r>
              <a:rPr lang="pt-BR" sz="2300" b="1" baseline="-25000" dirty="0" smtClean="0"/>
              <a:t>2</a:t>
            </a:r>
            <a:r>
              <a:rPr lang="pt-BR" sz="2300" b="1" dirty="0" smtClean="0"/>
              <a:t>O</a:t>
            </a:r>
            <a:r>
              <a:rPr lang="pt-BR" sz="2300" b="1" dirty="0"/>
              <a:t>)]</a:t>
            </a:r>
            <a:r>
              <a:rPr lang="pt-BR" sz="2300" b="1" dirty="0" smtClean="0"/>
              <a:t>Cl</a:t>
            </a:r>
            <a:r>
              <a:rPr lang="pt-BR" sz="2300" b="1" baseline="-25000" dirty="0" smtClean="0"/>
              <a:t>3</a:t>
            </a:r>
            <a:r>
              <a:rPr lang="cs-CZ" sz="2300" b="1" baseline="30000" dirty="0" smtClean="0"/>
              <a:t>-I </a:t>
            </a:r>
            <a:r>
              <a:rPr lang="pt-BR" sz="2300" b="1" dirty="0" smtClean="0">
                <a:solidFill>
                  <a:srgbClr val="FF0000"/>
                </a:solidFill>
              </a:rPr>
              <a:t>chlorid </a:t>
            </a:r>
            <a:r>
              <a:rPr lang="pt-BR" sz="2300" b="1" dirty="0">
                <a:solidFill>
                  <a:srgbClr val="FF0000"/>
                </a:solidFill>
              </a:rPr>
              <a:t>pentaamino – aqua </a:t>
            </a:r>
            <a:r>
              <a:rPr lang="pt-BR" sz="2300" b="1" dirty="0" smtClean="0">
                <a:solidFill>
                  <a:srgbClr val="FF0000"/>
                </a:solidFill>
              </a:rPr>
              <a:t>kobaltitý</a:t>
            </a:r>
            <a:endParaRPr lang="cs-CZ" sz="2300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-36512" y="5013176"/>
            <a:ext cx="911255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Záporný oxid. </a:t>
            </a:r>
            <a:r>
              <a:rPr lang="cs-CZ" sz="2200" b="1" dirty="0"/>
              <a:t>stupeň centrálního atomu se vyjadřuje koncovkou </a:t>
            </a:r>
            <a:r>
              <a:rPr lang="cs-CZ" sz="2200" b="1" dirty="0" smtClean="0"/>
              <a:t> </a:t>
            </a:r>
            <a:r>
              <a:rPr lang="cs-CZ" sz="2200" b="1" dirty="0" smtClean="0">
                <a:solidFill>
                  <a:srgbClr val="FF0000"/>
                </a:solidFill>
              </a:rPr>
              <a:t>–id</a:t>
            </a:r>
            <a:r>
              <a:rPr lang="cs-CZ" sz="2200" b="1" dirty="0" smtClean="0"/>
              <a:t>.</a:t>
            </a:r>
            <a:endParaRPr lang="cs-CZ" sz="22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-36512" y="5705380"/>
            <a:ext cx="918051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Počet </a:t>
            </a:r>
            <a:r>
              <a:rPr lang="cs-CZ" sz="2200" b="1" dirty="0"/>
              <a:t>centrálních atomů a ligandů se vyjadřuje (násobnými) číslovkovými </a:t>
            </a:r>
            <a:r>
              <a:rPr lang="cs-CZ" sz="2200" b="1" dirty="0" smtClean="0"/>
              <a:t>– předponami.                                   </a:t>
            </a:r>
            <a:r>
              <a:rPr lang="cs-CZ" sz="2200" b="1" dirty="0" err="1" smtClean="0">
                <a:solidFill>
                  <a:srgbClr val="002060"/>
                </a:solidFill>
              </a:rPr>
              <a:t>trisodný</a:t>
            </a:r>
            <a:endParaRPr lang="cs-CZ" sz="2200" b="1" dirty="0">
              <a:solidFill>
                <a:srgbClr val="002060"/>
              </a:solidFill>
            </a:endParaRPr>
          </a:p>
          <a:p>
            <a:r>
              <a:rPr lang="cs-CZ" sz="2200" b="1" dirty="0" smtClean="0"/>
              <a:t>    Na</a:t>
            </a:r>
            <a:r>
              <a:rPr lang="cs-CZ" sz="2200" b="1" baseline="-25000" dirty="0" smtClean="0"/>
              <a:t>3</a:t>
            </a:r>
            <a:r>
              <a:rPr lang="cs-CZ" sz="2200" b="1" dirty="0" smtClean="0"/>
              <a:t> </a:t>
            </a:r>
            <a:r>
              <a:rPr lang="cs-CZ" sz="2200" b="1" dirty="0"/>
              <a:t>[</a:t>
            </a:r>
            <a:r>
              <a:rPr lang="cs-CZ" sz="2200" b="1" dirty="0" err="1"/>
              <a:t>Ag</a:t>
            </a:r>
            <a:r>
              <a:rPr lang="cs-CZ" sz="2200" b="1" dirty="0"/>
              <a:t> (S</a:t>
            </a:r>
            <a:r>
              <a:rPr lang="cs-CZ" sz="2200" b="1" baseline="-25000" dirty="0"/>
              <a:t>2</a:t>
            </a:r>
            <a:r>
              <a:rPr lang="cs-CZ" sz="2200" b="1" dirty="0"/>
              <a:t>O</a:t>
            </a:r>
            <a:r>
              <a:rPr lang="cs-CZ" sz="2200" b="1" baseline="-25000" dirty="0"/>
              <a:t>3</a:t>
            </a:r>
            <a:r>
              <a:rPr lang="cs-CZ" sz="2200" b="1" dirty="0"/>
              <a:t>)</a:t>
            </a:r>
            <a:r>
              <a:rPr lang="cs-CZ" sz="2200" b="1" baseline="-25000" dirty="0"/>
              <a:t>2</a:t>
            </a:r>
            <a:r>
              <a:rPr lang="cs-CZ" sz="2200" b="1" dirty="0"/>
              <a:t>] = bis (</a:t>
            </a:r>
            <a:r>
              <a:rPr lang="cs-CZ" sz="2200" b="1" dirty="0" err="1"/>
              <a:t>thiosulfato</a:t>
            </a:r>
            <a:r>
              <a:rPr lang="cs-CZ" sz="2200" b="1" dirty="0"/>
              <a:t>)</a:t>
            </a:r>
            <a:r>
              <a:rPr lang="cs-CZ" sz="2200" b="1" dirty="0" err="1"/>
              <a:t>stříbrnan</a:t>
            </a:r>
            <a:r>
              <a:rPr lang="cs-CZ" sz="2200" b="1" dirty="0"/>
              <a:t> </a:t>
            </a:r>
            <a:r>
              <a:rPr lang="cs-CZ" sz="2200" b="1" dirty="0" smtClean="0"/>
              <a:t>– 3 – sodný</a:t>
            </a:r>
            <a:endParaRPr lang="cs-CZ" sz="2200" b="1" dirty="0"/>
          </a:p>
        </p:txBody>
      </p:sp>
      <p:sp>
        <p:nvSpPr>
          <p:cNvPr id="12" name="Šipka doprava se zářezem 11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566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" grpId="0" animBg="1"/>
      <p:bldP spid="8" grpId="0" animBg="1"/>
      <p:bldP spid="9" grpId="0"/>
      <p:bldP spid="10" grpId="0"/>
      <p:bldP spid="6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aoblený obdélník 10"/>
          <p:cNvSpPr/>
          <p:nvPr/>
        </p:nvSpPr>
        <p:spPr>
          <a:xfrm>
            <a:off x="0" y="620640"/>
            <a:ext cx="9144000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Obdélník 1"/>
          <p:cNvSpPr/>
          <p:nvPr/>
        </p:nvSpPr>
        <p:spPr>
          <a:xfrm>
            <a:off x="179512" y="3033813"/>
            <a:ext cx="84969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 Začíná-li </a:t>
            </a:r>
            <a:r>
              <a:rPr lang="cs-CZ" sz="2200" b="1" dirty="0"/>
              <a:t>více ligandů stejným písmenem, rozhoduje druhé (popř. třetí) </a:t>
            </a:r>
            <a:r>
              <a:rPr lang="cs-CZ" sz="2200" b="1" dirty="0" smtClean="0"/>
              <a:t>písmeno.</a:t>
            </a:r>
            <a:endParaRPr lang="cs-CZ" sz="2200" b="1" dirty="0"/>
          </a:p>
        </p:txBody>
      </p:sp>
      <p:sp>
        <p:nvSpPr>
          <p:cNvPr id="4" name="Obdélník 3"/>
          <p:cNvSpPr/>
          <p:nvPr/>
        </p:nvSpPr>
        <p:spPr>
          <a:xfrm>
            <a:off x="179512" y="1844824"/>
            <a:ext cx="871296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cs-CZ" sz="2200" b="1" dirty="0" smtClean="0"/>
              <a:t>Ligandy </a:t>
            </a:r>
            <a:r>
              <a:rPr lang="cs-CZ" sz="2200" b="1" dirty="0"/>
              <a:t>se uvádějí v abecedním pořadí, rozhodující je počáteční písmeno názvu (ne číslovková předpona</a:t>
            </a:r>
            <a:r>
              <a:rPr lang="cs-CZ" sz="2200" b="1" dirty="0" smtClean="0"/>
              <a:t>)</a:t>
            </a:r>
          </a:p>
          <a:p>
            <a:r>
              <a:rPr lang="cs-CZ" sz="2200" b="1" dirty="0"/>
              <a:t> </a:t>
            </a:r>
            <a:r>
              <a:rPr lang="cs-CZ" sz="2200" b="1" dirty="0" smtClean="0"/>
              <a:t>    </a:t>
            </a:r>
            <a:r>
              <a:rPr lang="cs-CZ" sz="2200" b="1" dirty="0"/>
              <a:t>názvy ligandů začínající „ch“ se řadí podle „c</a:t>
            </a:r>
            <a:r>
              <a:rPr lang="cs-CZ" sz="2200" b="1" dirty="0" smtClean="0"/>
              <a:t>“.</a:t>
            </a:r>
            <a:endParaRPr lang="cs-CZ" sz="22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7" name="Obdélník 6"/>
          <p:cNvSpPr/>
          <p:nvPr/>
        </p:nvSpPr>
        <p:spPr>
          <a:xfrm>
            <a:off x="197406" y="5683895"/>
            <a:ext cx="639081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200" b="1" dirty="0" smtClean="0"/>
              <a:t>anion </a:t>
            </a:r>
            <a:r>
              <a:rPr lang="cs-CZ" sz="2200" b="1" dirty="0"/>
              <a:t>sloučeniny = podstatné jméno, </a:t>
            </a:r>
            <a:endParaRPr lang="cs-CZ" sz="2200" b="1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sz="2200" b="1" dirty="0" smtClean="0"/>
              <a:t>kation </a:t>
            </a:r>
            <a:r>
              <a:rPr lang="cs-CZ" sz="2200" b="1" dirty="0"/>
              <a:t>sloučeniny = přídavné jméno</a:t>
            </a:r>
          </a:p>
        </p:txBody>
      </p:sp>
      <p:sp>
        <p:nvSpPr>
          <p:cNvPr id="8" name="Obdélník 7"/>
          <p:cNvSpPr/>
          <p:nvPr/>
        </p:nvSpPr>
        <p:spPr>
          <a:xfrm>
            <a:off x="197406" y="3803254"/>
            <a:ext cx="855105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z="2200" b="1" dirty="0" smtClean="0"/>
              <a:t>Obsahuje-li </a:t>
            </a:r>
            <a:r>
              <a:rPr lang="cs-CZ" sz="2200" b="1" dirty="0"/>
              <a:t>sloučenina různé ligandy, jejich názvy se oddělují pomlčkou (poslední ligand </a:t>
            </a:r>
            <a:r>
              <a:rPr lang="cs-CZ" sz="2200" b="1" dirty="0" smtClean="0"/>
              <a:t>se od </a:t>
            </a:r>
            <a:r>
              <a:rPr lang="cs-CZ" sz="2200" b="1" dirty="0"/>
              <a:t>názvu pomlčkou neodděluje</a:t>
            </a:r>
            <a:r>
              <a:rPr lang="cs-CZ" sz="2200" b="1" dirty="0" smtClean="0"/>
              <a:t>).</a:t>
            </a:r>
            <a:endParaRPr lang="cs-CZ" sz="2200" b="1" dirty="0"/>
          </a:p>
        </p:txBody>
      </p:sp>
      <p:sp>
        <p:nvSpPr>
          <p:cNvPr id="9" name="Obdélník 8"/>
          <p:cNvSpPr/>
          <p:nvPr/>
        </p:nvSpPr>
        <p:spPr>
          <a:xfrm>
            <a:off x="-72008" y="5014337"/>
            <a:ext cx="946854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 smtClean="0"/>
              <a:t>[Co(NH</a:t>
            </a:r>
            <a:r>
              <a:rPr lang="cs-CZ" sz="2200" b="1" baseline="-25000" dirty="0" smtClean="0"/>
              <a:t>3</a:t>
            </a:r>
            <a:r>
              <a:rPr lang="cs-CZ" sz="2200" b="1" dirty="0" smtClean="0"/>
              <a:t>)</a:t>
            </a:r>
            <a:r>
              <a:rPr lang="cs-CZ" sz="2200" b="1" baseline="-25000" dirty="0" smtClean="0"/>
              <a:t>3</a:t>
            </a:r>
            <a:r>
              <a:rPr lang="cs-CZ" sz="2200" b="1" dirty="0" smtClean="0"/>
              <a:t>(H</a:t>
            </a:r>
            <a:r>
              <a:rPr lang="cs-CZ" sz="2200" b="1" baseline="-25000" dirty="0" smtClean="0"/>
              <a:t>2</a:t>
            </a:r>
            <a:r>
              <a:rPr lang="cs-CZ" sz="2200" b="1" dirty="0" smtClean="0"/>
              <a:t>O)Cl</a:t>
            </a:r>
            <a:r>
              <a:rPr lang="cs-CZ" sz="2200" b="1" baseline="-25000" dirty="0" smtClean="0"/>
              <a:t>2</a:t>
            </a:r>
            <a:r>
              <a:rPr lang="cs-CZ" sz="2200" b="1" dirty="0" smtClean="0"/>
              <a:t>]</a:t>
            </a:r>
            <a:r>
              <a:rPr lang="cs-CZ" sz="2200" b="1" dirty="0" err="1" smtClean="0"/>
              <a:t>Cl</a:t>
            </a:r>
            <a:r>
              <a:rPr lang="cs-CZ" sz="2200" b="1" dirty="0" err="1" smtClean="0">
                <a:solidFill>
                  <a:srgbClr val="FF0000"/>
                </a:solidFill>
              </a:rPr>
              <a:t>chlorid</a:t>
            </a:r>
            <a:r>
              <a:rPr lang="cs-CZ" sz="2200" b="1" dirty="0" smtClean="0">
                <a:solidFill>
                  <a:srgbClr val="FF0000"/>
                </a:solidFill>
              </a:rPr>
              <a:t> </a:t>
            </a:r>
            <a:r>
              <a:rPr lang="cs-CZ" sz="2200" b="1" dirty="0" err="1" smtClean="0">
                <a:solidFill>
                  <a:srgbClr val="FF0000"/>
                </a:solidFill>
              </a:rPr>
              <a:t>triammin-aqua-dichlorokobaltitý</a:t>
            </a:r>
            <a:endParaRPr lang="cs-CZ" sz="2200" b="1" dirty="0">
              <a:solidFill>
                <a:srgbClr val="FF0000"/>
              </a:solidFill>
            </a:endParaRPr>
          </a:p>
        </p:txBody>
      </p:sp>
      <p:sp>
        <p:nvSpPr>
          <p:cNvPr id="10" name="Šipka doprava se zářezem 9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17542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" grpId="0"/>
      <p:bldP spid="4" grpId="0"/>
      <p:bldP spid="5" grpId="0" animBg="1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aoblený obdélník 30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560" y="1556792"/>
            <a:ext cx="5101982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Koordinační sloučenina má koordinační částici v kationtu</a:t>
            </a:r>
            <a:endParaRPr lang="cs-CZ" sz="24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179512" y="2348880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</a:t>
            </a:r>
            <a:r>
              <a:rPr lang="cs-CZ" sz="2000" b="1" dirty="0" smtClean="0"/>
              <a:t>odstatné jméno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68160" y="2348880"/>
            <a:ext cx="475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jednoduchého aniontu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667985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předpona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68160" y="2668850"/>
            <a:ext cx="572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ligandu s udáním jeho počtu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3007387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přídavné jméno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8160" y="3008252"/>
            <a:ext cx="572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centrálního atomu se zakončením podle jeho oxid. čísla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60" y="4065310"/>
            <a:ext cx="554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[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353502" y="4065309"/>
            <a:ext cx="50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]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971600" y="4065310"/>
            <a:ext cx="144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 smtClean="0">
                <a:solidFill>
                  <a:srgbClr val="FF0000"/>
                </a:solidFill>
              </a:rPr>
              <a:t>Ag</a:t>
            </a:r>
            <a:r>
              <a:rPr lang="cs-CZ" sz="6000" b="1" baseline="30000" dirty="0" err="1" smtClean="0">
                <a:solidFill>
                  <a:srgbClr val="FF0000"/>
                </a:solidFill>
              </a:rPr>
              <a:t>I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267745" y="4065308"/>
            <a:ext cx="2900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(NH</a:t>
            </a:r>
            <a:r>
              <a:rPr lang="cs-CZ" sz="6000" b="1" baseline="-25000" dirty="0" smtClean="0">
                <a:solidFill>
                  <a:srgbClr val="FF0000"/>
                </a:solidFill>
              </a:rPr>
              <a:t>3</a:t>
            </a:r>
            <a:r>
              <a:rPr lang="cs-CZ" sz="6000" b="1" baseline="30000" dirty="0" smtClean="0">
                <a:solidFill>
                  <a:srgbClr val="FF0000"/>
                </a:solidFill>
              </a:rPr>
              <a:t>0</a:t>
            </a:r>
            <a:r>
              <a:rPr lang="cs-CZ" sz="6000" b="1" dirty="0" smtClean="0">
                <a:solidFill>
                  <a:srgbClr val="FF0000"/>
                </a:solidFill>
              </a:rPr>
              <a:t>)</a:t>
            </a:r>
            <a:endParaRPr lang="cs-CZ" sz="60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6001574" y="4065310"/>
            <a:ext cx="15947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Cl</a:t>
            </a:r>
            <a:r>
              <a:rPr lang="cs-CZ" sz="6000" b="1" baseline="30000" dirty="0" smtClean="0">
                <a:solidFill>
                  <a:srgbClr val="FF0000"/>
                </a:solidFill>
              </a:rPr>
              <a:t>-I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713542" y="4065519"/>
            <a:ext cx="396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baseline="30000" dirty="0" smtClean="0">
                <a:solidFill>
                  <a:srgbClr val="FF0000"/>
                </a:solidFill>
              </a:rPr>
              <a:t>I</a:t>
            </a:r>
            <a:endParaRPr lang="cs-CZ" sz="60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07504" y="5517232"/>
            <a:ext cx="8968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33CC"/>
                </a:solidFill>
              </a:rPr>
              <a:t>podstatné </a:t>
            </a:r>
            <a:r>
              <a:rPr lang="cs-CZ" sz="2400" b="1" dirty="0">
                <a:solidFill>
                  <a:srgbClr val="3333CC"/>
                </a:solidFill>
              </a:rPr>
              <a:t>jméno     </a:t>
            </a:r>
            <a:r>
              <a:rPr lang="cs-CZ" sz="2400" b="1" dirty="0" smtClean="0">
                <a:solidFill>
                  <a:srgbClr val="3333CC"/>
                </a:solidFill>
              </a:rPr>
              <a:t>+     předpona     +     přídavné jméno</a:t>
            </a:r>
            <a:r>
              <a:rPr lang="cs-CZ" sz="2400" b="1" dirty="0" smtClean="0"/>
              <a:t> </a:t>
            </a:r>
            <a:endParaRPr lang="cs-CZ" sz="2400" b="1" dirty="0">
              <a:solidFill>
                <a:srgbClr val="3333CC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29632" y="3793603"/>
            <a:ext cx="1998152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centrální atom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023968" y="3793603"/>
            <a:ext cx="1260000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ligand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012160" y="5157192"/>
            <a:ext cx="2304000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jednoduchý anion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755576" y="5158335"/>
            <a:ext cx="4561922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 částice</a:t>
            </a:r>
          </a:p>
        </p:txBody>
      </p:sp>
      <p:sp>
        <p:nvSpPr>
          <p:cNvPr id="21" name="TextovéPole 20"/>
          <p:cNvSpPr txBox="1"/>
          <p:nvPr/>
        </p:nvSpPr>
        <p:spPr>
          <a:xfrm>
            <a:off x="5034235" y="4305290"/>
            <a:ext cx="468000" cy="82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683568" y="5877273"/>
            <a:ext cx="1332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chlorid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3851976" y="5877273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di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283968" y="5877273"/>
            <a:ext cx="133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ammin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40376" y="5877272"/>
            <a:ext cx="1116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stříbr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884368" y="5877272"/>
            <a:ext cx="5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ný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162328" y="6214436"/>
            <a:ext cx="67075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>
                <a:solidFill>
                  <a:srgbClr val="FF0000"/>
                </a:solidFill>
              </a:rPr>
              <a:t>c</a:t>
            </a:r>
            <a:r>
              <a:rPr lang="cs-CZ" sz="3600" b="1" dirty="0" smtClean="0">
                <a:solidFill>
                  <a:srgbClr val="FF0000"/>
                </a:solidFill>
              </a:rPr>
              <a:t>hlorid  </a:t>
            </a:r>
            <a:r>
              <a:rPr lang="cs-CZ" sz="3600" b="1" dirty="0" err="1" smtClean="0">
                <a:solidFill>
                  <a:srgbClr val="FF0000"/>
                </a:solidFill>
              </a:rPr>
              <a:t>diamminstříbrný</a:t>
            </a:r>
            <a:endParaRPr lang="cs-CZ" sz="36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>
            <a:off x="5598369" y="6142508"/>
            <a:ext cx="1283714" cy="0"/>
          </a:xfrm>
          <a:prstGeom prst="line">
            <a:avLst/>
          </a:prstGeom>
          <a:ln w="50800">
            <a:solidFill>
              <a:srgbClr val="DC070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Šipka doprava se zářezem 29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244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9ED11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9ED11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3" presetClass="emph" presetSubtype="6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64" dur="4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Zaoblený obdélník 30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259633" y="764704"/>
            <a:ext cx="6624735" cy="707886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40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Komplexní sloučeniny</a:t>
            </a:r>
          </a:p>
        </p:txBody>
      </p:sp>
      <p:sp>
        <p:nvSpPr>
          <p:cNvPr id="3" name="Obdélník 2"/>
          <p:cNvSpPr/>
          <p:nvPr/>
        </p:nvSpPr>
        <p:spPr>
          <a:xfrm>
            <a:off x="611560" y="1556792"/>
            <a:ext cx="5202184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innerShdw blurRad="114300">
              <a:prstClr val="black"/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>
            <a:spAutoFit/>
          </a:bodyPr>
          <a:lstStyle/>
          <a:p>
            <a:pPr algn="ctr"/>
            <a:r>
              <a:rPr lang="cs-CZ" sz="2400" b="1" dirty="0"/>
              <a:t>Koordinační sloučenina má koordinační částici v aniontu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79512" y="2636912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</a:t>
            </a:r>
            <a:r>
              <a:rPr lang="cs-CZ" sz="2000" b="1" dirty="0" smtClean="0"/>
              <a:t>odstatné jméno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68160" y="3244914"/>
            <a:ext cx="475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jednoduchého aniontu</a:t>
            </a:r>
            <a:endParaRPr lang="cs-CZ" sz="2000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2348880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předpona</a:t>
            </a:r>
            <a:endParaRPr lang="cs-CZ" sz="2000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68160" y="2349745"/>
            <a:ext cx="5724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ligandu s udáním jeho počtu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3244914"/>
            <a:ext cx="28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přídavné jméno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3168160" y="2636912"/>
            <a:ext cx="57243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n</a:t>
            </a:r>
            <a:r>
              <a:rPr lang="cs-CZ" sz="2000" b="1" dirty="0" smtClean="0"/>
              <a:t>ázev centrálního atomu se zakončením podle jeho oxid. čísla + </a:t>
            </a:r>
            <a:r>
              <a:rPr lang="cs-CZ" sz="2000" b="1" dirty="0" err="1" smtClean="0">
                <a:solidFill>
                  <a:srgbClr val="FF0000"/>
                </a:solidFill>
              </a:rPr>
              <a:t>an</a:t>
            </a:r>
            <a:endParaRPr lang="cs-CZ" sz="2000" b="1" dirty="0">
              <a:solidFill>
                <a:srgbClr val="FF0000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5832" y="4065310"/>
            <a:ext cx="50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[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7396704" y="4065309"/>
            <a:ext cx="50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solidFill>
                  <a:srgbClr val="FF0000"/>
                </a:solidFill>
              </a:rPr>
              <a:t>]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915816" y="4065310"/>
            <a:ext cx="1836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>
                <a:solidFill>
                  <a:srgbClr val="FF0000"/>
                </a:solidFill>
              </a:rPr>
              <a:t>Fe</a:t>
            </a:r>
            <a:r>
              <a:rPr lang="cs-CZ" sz="6000" b="1" baseline="30000" dirty="0" err="1">
                <a:solidFill>
                  <a:srgbClr val="FF0000"/>
                </a:solidFill>
              </a:rPr>
              <a:t>III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4571744" y="4065308"/>
            <a:ext cx="248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smtClean="0">
                <a:solidFill>
                  <a:srgbClr val="FF0000"/>
                </a:solidFill>
              </a:rPr>
              <a:t>(CN)</a:t>
            </a:r>
            <a:r>
              <a:rPr lang="cs-CZ" sz="6000" b="1" baseline="30000" dirty="0" smtClean="0">
                <a:solidFill>
                  <a:srgbClr val="FF0000"/>
                </a:solidFill>
              </a:rPr>
              <a:t>-</a:t>
            </a:r>
            <a:r>
              <a:rPr lang="cs-CZ" sz="6000" b="1" baseline="30000" dirty="0">
                <a:solidFill>
                  <a:srgbClr val="FF0000"/>
                </a:solidFill>
              </a:rPr>
              <a:t>I</a:t>
            </a:r>
            <a:endParaRPr lang="cs-CZ" sz="6000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881663" y="4065310"/>
            <a:ext cx="181812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dirty="0" err="1" smtClean="0">
                <a:solidFill>
                  <a:srgbClr val="FF0000"/>
                </a:solidFill>
              </a:rPr>
              <a:t>Fe</a:t>
            </a:r>
            <a:r>
              <a:rPr lang="cs-CZ" sz="6000" b="1" baseline="30000" dirty="0" err="1" smtClean="0">
                <a:solidFill>
                  <a:srgbClr val="FF0000"/>
                </a:solidFill>
              </a:rPr>
              <a:t>III</a:t>
            </a:r>
            <a:endParaRPr lang="cs-CZ" sz="6000" b="1" dirty="0">
              <a:solidFill>
                <a:srgbClr val="FF0000"/>
              </a:solidFill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7695066" y="4065519"/>
            <a:ext cx="108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b="1" baseline="30000" dirty="0" smtClean="0">
                <a:solidFill>
                  <a:srgbClr val="FF0000"/>
                </a:solidFill>
              </a:rPr>
              <a:t>-III</a:t>
            </a:r>
            <a:endParaRPr lang="cs-CZ" sz="6000" b="1" baseline="30000" dirty="0">
              <a:solidFill>
                <a:srgbClr val="FF000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07504" y="5517232"/>
            <a:ext cx="8968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3333CC"/>
                </a:solidFill>
              </a:rPr>
              <a:t>předpona     +     podstatné jméno     +     přídavné jméno</a:t>
            </a:r>
            <a:r>
              <a:rPr lang="cs-CZ" sz="2400" b="1" dirty="0" smtClean="0"/>
              <a:t> </a:t>
            </a:r>
            <a:endParaRPr lang="cs-CZ" sz="2400" b="1" dirty="0">
              <a:solidFill>
                <a:srgbClr val="3333CC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862032" y="3789040"/>
            <a:ext cx="1998000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centrální atom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5256216" y="3789040"/>
            <a:ext cx="1260000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ligand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95536" y="5075892"/>
            <a:ext cx="2520024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jednoduchý  kation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034414" y="5085184"/>
            <a:ext cx="4561922" cy="369332"/>
          </a:xfrm>
          <a:prstGeom prst="rect">
            <a:avLst/>
          </a:prstGeom>
          <a:solidFill>
            <a:srgbClr val="FFFF00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 částice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1115616" y="5877273"/>
            <a:ext cx="115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kyano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179568" y="5877273"/>
            <a:ext cx="93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hexa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3059832" y="5877273"/>
            <a:ext cx="12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železit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6840376" y="5877272"/>
            <a:ext cx="9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</a:rPr>
              <a:t>želez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7884368" y="5877272"/>
            <a:ext cx="61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itý</a:t>
            </a:r>
            <a:endParaRPr lang="cs-CZ" sz="2400" b="1" dirty="0">
              <a:solidFill>
                <a:srgbClr val="FF0000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1569728" y="6309320"/>
            <a:ext cx="608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>
                <a:solidFill>
                  <a:srgbClr val="FF0000"/>
                </a:solidFill>
              </a:rPr>
              <a:t>h</a:t>
            </a:r>
            <a:r>
              <a:rPr lang="cs-CZ" sz="3200" b="1" dirty="0" err="1" smtClean="0">
                <a:solidFill>
                  <a:srgbClr val="FF0000"/>
                </a:solidFill>
              </a:rPr>
              <a:t>exakyanoželezitan</a:t>
            </a:r>
            <a:r>
              <a:rPr lang="cs-CZ" sz="3200" b="1" dirty="0" smtClean="0"/>
              <a:t>  </a:t>
            </a:r>
            <a:r>
              <a:rPr lang="cs-CZ" sz="3200" b="1" dirty="0" smtClean="0">
                <a:solidFill>
                  <a:srgbClr val="FF0000"/>
                </a:solidFill>
              </a:rPr>
              <a:t>železitý</a:t>
            </a:r>
            <a:endParaRPr lang="cs-CZ" sz="3200" b="1" dirty="0">
              <a:solidFill>
                <a:srgbClr val="FF0000"/>
              </a:solidFill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4428048" y="5876294"/>
            <a:ext cx="57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>
                <a:solidFill>
                  <a:srgbClr val="FF0000"/>
                </a:solidFill>
              </a:rPr>
              <a:t>an</a:t>
            </a:r>
            <a:endParaRPr lang="cs-CZ" sz="2400" b="1" dirty="0">
              <a:solidFill>
                <a:srgbClr val="FF0000"/>
              </a:solidFill>
            </a:endParaRPr>
          </a:p>
        </p:txBody>
      </p:sp>
      <p:cxnSp>
        <p:nvCxnSpPr>
          <p:cNvPr id="29" name="Přímá spojnice 28"/>
          <p:cNvCxnSpPr/>
          <p:nvPr/>
        </p:nvCxnSpPr>
        <p:spPr>
          <a:xfrm flipV="1">
            <a:off x="2231740" y="6136064"/>
            <a:ext cx="828092" cy="1"/>
          </a:xfrm>
          <a:prstGeom prst="line">
            <a:avLst/>
          </a:prstGeom>
          <a:ln w="50800">
            <a:solidFill>
              <a:srgbClr val="DC070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bdélník 31"/>
          <p:cNvSpPr/>
          <p:nvPr/>
        </p:nvSpPr>
        <p:spPr>
          <a:xfrm flipH="1">
            <a:off x="7092280" y="4036973"/>
            <a:ext cx="360000" cy="1044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6000" b="1" baseline="-25000" dirty="0">
                <a:solidFill>
                  <a:srgbClr val="FF0000"/>
                </a:solidFill>
              </a:rPr>
              <a:t>6</a:t>
            </a:r>
            <a:endParaRPr lang="cs-CZ" sz="6000" dirty="0"/>
          </a:p>
        </p:txBody>
      </p:sp>
      <p:sp>
        <p:nvSpPr>
          <p:cNvPr id="30" name="Šipka doprava se zářezem 29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14727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6000"/>
                            </p:stCondLst>
                            <p:childTnLst>
                              <p:par>
                                <p:cTn id="94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9ED11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9ED11"/>
                                      </p:to>
                                    </p:animClr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000"/>
                            </p:stCondLst>
                            <p:childTnLst>
                              <p:par>
                                <p:cTn id="170" presetID="3" presetClass="emph" presetSubtype="6" autoRev="1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animClr clrSpc="hsl" dir="cw">
                                      <p:cBhvr override="childStyle">
                                        <p:cTn id="171" dur="4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" grpId="0" animBg="1"/>
      <p:bldP spid="3" grpId="0" animBg="1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 animBg="1"/>
      <p:bldP spid="18" grpId="0" animBg="1"/>
      <p:bldP spid="19" grpId="0" animBg="1"/>
      <p:bldP spid="20" grpId="0" animBg="1"/>
      <p:bldP spid="22" grpId="0"/>
      <p:bldP spid="23" grpId="0"/>
      <p:bldP spid="24" grpId="0"/>
      <p:bldP spid="25" grpId="0"/>
      <p:bldP spid="26" grpId="0"/>
      <p:bldP spid="27" grpId="0"/>
      <p:bldP spid="27" grpId="1"/>
      <p:bldP spid="28" grpId="0"/>
      <p:bldP spid="3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aoblený obdélník 19"/>
          <p:cNvSpPr/>
          <p:nvPr/>
        </p:nvSpPr>
        <p:spPr>
          <a:xfrm>
            <a:off x="71754" y="620640"/>
            <a:ext cx="9000492" cy="6207744"/>
          </a:xfrm>
          <a:prstGeom prst="roundRect">
            <a:avLst>
              <a:gd name="adj" fmla="val 5850"/>
            </a:avLst>
          </a:prstGeo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rightnessContrast contrast="2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  <a:scene3d>
            <a:camera prst="orthographicFront"/>
            <a:lightRig rig="threePt" dir="t"/>
          </a:scene3d>
          <a:sp3d>
            <a:bevelT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1853247" y="836712"/>
            <a:ext cx="5437506" cy="830997"/>
          </a:xfrm>
          <a:prstGeom prst="rect">
            <a:avLst/>
          </a:prstGeom>
          <a:blipFill>
            <a:blip r:embed="rId4"/>
            <a:tile tx="0" ty="0" sx="65000" sy="65000" flip="none" algn="tl"/>
          </a:blip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cs-CZ" dirty="0"/>
              <a:t>KOORDINAČNÍ SLOUČENINY</a:t>
            </a:r>
          </a:p>
          <a:p>
            <a:r>
              <a:rPr lang="cs-CZ" dirty="0"/>
              <a:t>tvorba názvu ze vzorce –cvičení I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2846716" y="1851016"/>
            <a:ext cx="683785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hexafluoroantimoničnan</a:t>
            </a:r>
            <a:r>
              <a:rPr lang="cs-CZ" sz="2900" b="1" dirty="0">
                <a:solidFill>
                  <a:srgbClr val="FF0000"/>
                </a:solidFill>
              </a:rPr>
              <a:t> sodný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2822878" y="2588818"/>
            <a:ext cx="62856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hexafluorohlinitan</a:t>
            </a:r>
            <a:r>
              <a:rPr lang="cs-CZ" sz="29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841724" y="3278931"/>
            <a:ext cx="72028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tetrachloropalladnatan</a:t>
            </a:r>
            <a:r>
              <a:rPr lang="cs-CZ" sz="2900" b="1" dirty="0">
                <a:solidFill>
                  <a:srgbClr val="FF0000"/>
                </a:solidFill>
              </a:rPr>
              <a:t> amonný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816528" y="3974845"/>
            <a:ext cx="63274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tetrachlorozlatitan</a:t>
            </a:r>
            <a:r>
              <a:rPr lang="cs-CZ" sz="2900" b="1" dirty="0">
                <a:solidFill>
                  <a:srgbClr val="FF0000"/>
                </a:solidFill>
              </a:rPr>
              <a:t> </a:t>
            </a:r>
            <a:r>
              <a:rPr lang="cs-CZ" sz="2900" b="1" dirty="0" err="1">
                <a:solidFill>
                  <a:srgbClr val="FF0000"/>
                </a:solidFill>
              </a:rPr>
              <a:t>cesný</a:t>
            </a:r>
            <a:endParaRPr lang="cs-CZ" sz="2900" b="1" dirty="0">
              <a:solidFill>
                <a:srgbClr val="FF0000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808544" y="5350290"/>
            <a:ext cx="759610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tetrakyanortuťnatan</a:t>
            </a:r>
            <a:r>
              <a:rPr lang="cs-CZ" sz="29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846716" y="6043354"/>
            <a:ext cx="66938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tribromomanganatan</a:t>
            </a:r>
            <a:r>
              <a:rPr lang="cs-CZ" sz="2900" b="1" dirty="0">
                <a:solidFill>
                  <a:srgbClr val="FF0000"/>
                </a:solidFill>
              </a:rPr>
              <a:t> </a:t>
            </a:r>
            <a:r>
              <a:rPr lang="cs-CZ" sz="2900" b="1" dirty="0" err="1">
                <a:solidFill>
                  <a:srgbClr val="FF0000"/>
                </a:solidFill>
              </a:rPr>
              <a:t>cesný</a:t>
            </a:r>
            <a:endParaRPr lang="cs-CZ" sz="2900" b="1" dirty="0">
              <a:solidFill>
                <a:srgbClr val="FF000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1312" y="1851017"/>
            <a:ext cx="21544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cs-CZ" sz="2900" b="1" dirty="0"/>
              <a:t>Na[SbF</a:t>
            </a:r>
            <a:r>
              <a:rPr lang="cs-CZ" sz="2900" b="1" baseline="-25000" dirty="0"/>
              <a:t>6</a:t>
            </a:r>
            <a:r>
              <a:rPr lang="cs-CZ" sz="2900" b="1" dirty="0"/>
              <a:t>]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0" y="2532732"/>
            <a:ext cx="28438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/>
              <a:t>(NH</a:t>
            </a:r>
            <a:r>
              <a:rPr lang="cs-CZ" sz="2900" b="1" baseline="-25000" dirty="0"/>
              <a:t>4</a:t>
            </a:r>
            <a:r>
              <a:rPr lang="cs-CZ" sz="2900" b="1" dirty="0"/>
              <a:t>)</a:t>
            </a:r>
            <a:r>
              <a:rPr lang="cs-CZ" sz="2900" b="1" baseline="-25000" dirty="0"/>
              <a:t>3</a:t>
            </a:r>
            <a:r>
              <a:rPr lang="cs-CZ" sz="2900" b="1" dirty="0"/>
              <a:t>[AlF</a:t>
            </a:r>
            <a:r>
              <a:rPr lang="cs-CZ" sz="2900" b="1" baseline="-25000" dirty="0"/>
              <a:t>6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0" y="3264477"/>
            <a:ext cx="29878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/>
              <a:t>(NH</a:t>
            </a:r>
            <a:r>
              <a:rPr lang="cs-CZ" sz="2900" b="1" baseline="-25000" dirty="0"/>
              <a:t>4</a:t>
            </a:r>
            <a:r>
              <a:rPr lang="cs-CZ" sz="2900" b="1" dirty="0"/>
              <a:t>)</a:t>
            </a:r>
            <a:r>
              <a:rPr lang="cs-CZ" sz="2900" b="1" baseline="-25000" dirty="0"/>
              <a:t>2</a:t>
            </a:r>
            <a:r>
              <a:rPr lang="cs-CZ" sz="2900" b="1" dirty="0"/>
              <a:t>[PdCl</a:t>
            </a:r>
            <a:r>
              <a:rPr lang="cs-CZ" sz="2900" b="1" baseline="-25000" dirty="0"/>
              <a:t>4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35497" y="3974846"/>
            <a:ext cx="295232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/>
              <a:t>Cs</a:t>
            </a:r>
            <a:r>
              <a:rPr lang="cs-CZ" sz="2900" b="1" dirty="0"/>
              <a:t>[AuCl</a:t>
            </a:r>
            <a:r>
              <a:rPr lang="cs-CZ" sz="2900" b="1" baseline="-25000" dirty="0"/>
              <a:t>4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5498" y="4661181"/>
            <a:ext cx="295232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/>
              <a:t>K</a:t>
            </a:r>
            <a:r>
              <a:rPr lang="cs-CZ" sz="2900" b="1" baseline="-25000" dirty="0"/>
              <a:t>2</a:t>
            </a:r>
            <a:r>
              <a:rPr lang="cs-CZ" sz="2900" b="1" dirty="0"/>
              <a:t>[Ni(CN)</a:t>
            </a:r>
            <a:r>
              <a:rPr lang="cs-CZ" sz="2900" b="1" baseline="-25000" dirty="0"/>
              <a:t>4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5498" y="6043354"/>
            <a:ext cx="277304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/>
              <a:t>Cs</a:t>
            </a:r>
            <a:r>
              <a:rPr lang="cs-CZ" sz="2900" b="1" dirty="0"/>
              <a:t>[MnBr</a:t>
            </a:r>
            <a:r>
              <a:rPr lang="cs-CZ" sz="2900" b="1" baseline="-25000" dirty="0"/>
              <a:t>3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5496" y="5350146"/>
            <a:ext cx="309634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/>
              <a:t>K</a:t>
            </a:r>
            <a:r>
              <a:rPr lang="cs-CZ" sz="2900" b="1" baseline="-25000" dirty="0"/>
              <a:t>2</a:t>
            </a:r>
            <a:r>
              <a:rPr lang="cs-CZ" sz="2900" b="1" dirty="0"/>
              <a:t>[</a:t>
            </a:r>
            <a:r>
              <a:rPr lang="cs-CZ" sz="2900" b="1" dirty="0" err="1"/>
              <a:t>Hg</a:t>
            </a:r>
            <a:r>
              <a:rPr lang="cs-CZ" sz="2900" b="1" dirty="0"/>
              <a:t>(CN)</a:t>
            </a:r>
            <a:r>
              <a:rPr lang="cs-CZ" sz="2900" b="1" baseline="-25000" dirty="0"/>
              <a:t>4</a:t>
            </a:r>
            <a:r>
              <a:rPr lang="cs-CZ" sz="2900" b="1" dirty="0"/>
              <a:t>]</a:t>
            </a:r>
            <a:endParaRPr lang="cs-CZ" sz="2900" b="1" baseline="-250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808544" y="4661180"/>
            <a:ext cx="723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900" b="1" dirty="0" err="1">
                <a:solidFill>
                  <a:srgbClr val="FF0000"/>
                </a:solidFill>
              </a:rPr>
              <a:t>tetrakyanonikelnatan</a:t>
            </a:r>
            <a:r>
              <a:rPr lang="cs-CZ" sz="2900" b="1" dirty="0">
                <a:solidFill>
                  <a:srgbClr val="FF0000"/>
                </a:solidFill>
              </a:rPr>
              <a:t> draselný</a:t>
            </a: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735335" y="3650518"/>
            <a:ext cx="18473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cs-CZ" sz="29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cs-CZ" sz="29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Šipka doprava se zářezem 18">
            <a:hlinkClick r:id="rId5" action="ppaction://hlinksldjump"/>
          </p:cNvPr>
          <p:cNvSpPr/>
          <p:nvPr/>
        </p:nvSpPr>
        <p:spPr>
          <a:xfrm rot="16200000">
            <a:off x="8532443" y="188640"/>
            <a:ext cx="432000" cy="432000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4280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" grpId="0" animBg="1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1354</TotalTime>
  <Words>890</Words>
  <Application>Microsoft Office PowerPoint</Application>
  <PresentationFormat>Předvádění na obrazovce (4:3)</PresentationFormat>
  <Paragraphs>274</Paragraphs>
  <Slides>17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Tok</vt:lpstr>
      <vt:lpstr>1_Tok</vt:lpstr>
      <vt:lpstr>2_Tok</vt:lpstr>
      <vt:lpstr>Prezentace aplikace PowerPoint</vt:lpstr>
      <vt:lpstr>Chemické názvosloví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Názvosloví komplexní sloučeniny</dc:title>
  <dc:creator>Lenovo</dc:creator>
  <cp:lastModifiedBy>Lenovo</cp:lastModifiedBy>
  <cp:revision>143</cp:revision>
  <dcterms:created xsi:type="dcterms:W3CDTF">2013-01-17T10:37:52Z</dcterms:created>
  <dcterms:modified xsi:type="dcterms:W3CDTF">2013-05-24T06:05:29Z</dcterms:modified>
</cp:coreProperties>
</file>