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72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3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2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13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2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88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6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4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65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9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2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aoblený obdélník 28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26.04.2013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VY_32_INOVACE_20_Ch_ACH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Mangan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manganu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</a:t>
            </a:r>
            <a:r>
              <a:rPr lang="cs-CZ" sz="1800" dirty="0" smtClean="0">
                <a:solidFill>
                  <a:prstClr val="black"/>
                </a:solidFill>
              </a:rPr>
              <a:t>výroba</a:t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dirty="0" smtClean="0">
                <a:solidFill>
                  <a:prstClr val="black"/>
                </a:solidFill>
              </a:rPr>
              <a:t>a </a:t>
            </a:r>
            <a:r>
              <a:rPr lang="cs-CZ" sz="1800" dirty="0">
                <a:solidFill>
                  <a:prstClr val="black"/>
                </a:solidFill>
              </a:rPr>
              <a:t>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MANGAN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FF0000"/>
                </a:solidFill>
              </a:rPr>
              <a:t>MANGANUM</a:t>
            </a:r>
            <a:endParaRPr lang="cs-CZ" sz="2300" b="1" cap="all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Mn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VII.B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584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54,9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1,54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18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</a:t>
            </a:r>
            <a:r>
              <a:rPr lang="cs-CZ" sz="1200" dirty="0"/>
              <a:t> </a:t>
            </a:r>
            <a:r>
              <a:rPr lang="cs-CZ" sz="1200" dirty="0" smtClean="0"/>
              <a:t>  TOMIHAHNDORF</a:t>
            </a:r>
            <a:r>
              <a:rPr lang="cs-CZ" sz="1200" dirty="0"/>
              <a:t>. </a:t>
            </a:r>
            <a:r>
              <a:rPr lang="cs-CZ" sz="1200" i="1" dirty="0"/>
              <a:t>Soubor: Mangan 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http://commons.wikimedia.org/wiki/File:Mangan_1.jpg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</a:t>
            </a:r>
            <a:r>
              <a:rPr lang="cs-CZ" sz="1200" dirty="0"/>
              <a:t> </a:t>
            </a:r>
            <a:r>
              <a:rPr lang="cs-CZ" sz="1200" dirty="0" smtClean="0"/>
              <a:t>  AUTOR </a:t>
            </a:r>
            <a:r>
              <a:rPr lang="cs-CZ" sz="1200" dirty="0"/>
              <a:t>NEUVEDEN. </a:t>
            </a:r>
            <a:r>
              <a:rPr lang="cs-CZ" sz="1200" i="1" dirty="0" err="1"/>
              <a:t>Soubor:Carl</a:t>
            </a:r>
            <a:r>
              <a:rPr lang="cs-CZ" sz="1200" i="1" dirty="0"/>
              <a:t> Wilhelm </a:t>
            </a:r>
            <a:r>
              <a:rPr lang="cs-CZ" sz="1200" i="1" dirty="0" err="1"/>
              <a:t>Scheele</a:t>
            </a:r>
            <a:r>
              <a:rPr lang="cs-CZ" sz="1200" i="1" dirty="0"/>
              <a:t> </a:t>
            </a:r>
            <a:r>
              <a:rPr lang="cs-CZ" sz="1200" i="1" dirty="0" err="1"/>
              <a:t>from</a:t>
            </a:r>
            <a:r>
              <a:rPr lang="cs-CZ" sz="1200" i="1" dirty="0"/>
              <a:t> Familj-Journalen1874.png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http://cs.wikipedia.org/wiki/Soubor:Carl_Wilhelm_Scheele_from_Familj-Journalen1874.png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</a:t>
            </a:r>
            <a:r>
              <a:rPr lang="cs-CZ" sz="1200" dirty="0"/>
              <a:t> </a:t>
            </a:r>
            <a:r>
              <a:rPr lang="cs-CZ" sz="1200" dirty="0" smtClean="0"/>
              <a:t>  ALCHEMIST-HP</a:t>
            </a:r>
            <a:r>
              <a:rPr lang="cs-CZ" sz="1200" dirty="0"/>
              <a:t>. </a:t>
            </a:r>
            <a:r>
              <a:rPr lang="cs-CZ" sz="1200" i="1" dirty="0"/>
              <a:t>Soubor: Mangan a elektrolytické 1cm3 cube.jpg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http://commons.wikimedia.org/wiki/File:Manganese_electrolytic_and_1cm3_cube.jpg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SNEK01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Endomembránový</a:t>
            </a:r>
            <a:r>
              <a:rPr lang="cs-CZ" sz="1200" i="1" dirty="0"/>
              <a:t> Schéma systému </a:t>
            </a:r>
            <a:r>
              <a:rPr lang="cs-CZ" sz="1200" i="1" dirty="0" err="1"/>
              <a:t>cs.svg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http://commons.wikimedia.org/wiki/File:Endomembrane_system_diagram_cs.svg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LADYOFHATS; SNEK01. </a:t>
            </a:r>
            <a:r>
              <a:rPr lang="cs-CZ" sz="1200" i="1" dirty="0"/>
              <a:t>Soubor: Animal mitochondrie diagram </a:t>
            </a:r>
            <a:r>
              <a:rPr lang="cs-CZ" sz="1200" i="1" dirty="0" err="1"/>
              <a:t>cs.svg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http://commons.wikimedia.org/wiki/File:Animal_mitochondrion_diagram_cs.svg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914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Obr.1 </a:t>
            </a:r>
            <a:r>
              <a:rPr lang="cs-CZ" sz="1200" b="1" dirty="0" smtClean="0">
                <a:solidFill>
                  <a:prstClr val="black"/>
                </a:solidFill>
              </a:rPr>
              <a:t>2  </a:t>
            </a:r>
            <a:r>
              <a:rPr lang="cs-CZ" sz="1200" dirty="0" smtClean="0"/>
              <a:t>ZANDER</a:t>
            </a:r>
            <a:r>
              <a:rPr lang="cs-CZ" sz="1200" dirty="0"/>
              <a:t>, Jonathan. </a:t>
            </a:r>
            <a:r>
              <a:rPr lang="cs-CZ" sz="1200" i="1" dirty="0"/>
              <a:t>Soubor: Minerální burel s dendrity Makro Digon3.jpg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http://commons.wikimedia.org/wiki/File:Pyrolusite_Mineral_with_Dendrite_Macro_Digon3.jpg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burel-204190.jpg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http://commons.wikimedia.org/wiki/File:Pyrolusite-204190.jpg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-36512" y="19880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</a:t>
            </a:r>
            <a:r>
              <a:rPr lang="cs-CZ" sz="1200" dirty="0" smtClean="0"/>
              <a:t>/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 </a:t>
            </a:r>
            <a:r>
              <a:rPr lang="cs-CZ" sz="1200" dirty="0"/>
              <a:t>MAYER,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-body-</a:t>
            </a:r>
            <a:r>
              <a:rPr lang="cs-CZ" sz="1200" i="1" dirty="0" err="1"/>
              <a:t>centered.svg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28.4.2013</a:t>
            </a:r>
            <a:r>
              <a:rPr lang="cs-CZ" sz="1200" dirty="0"/>
              <a:t>]. Dostupný na WWW: http://commons.wikimedia.org/wiki/File:Cubic-body-centered.svg</a:t>
            </a:r>
            <a:r>
              <a:rPr lang="cs-CZ" sz="1200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-36512" y="383317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hausmannit-120647.jpg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http://commons.wikimedia.org/wiki/File:Hausmannite-120647.jpg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</a:t>
            </a:r>
            <a:r>
              <a:rPr lang="cs-CZ" sz="1200" dirty="0"/>
              <a:t> </a:t>
            </a:r>
            <a:r>
              <a:rPr lang="cs-CZ" sz="1200" dirty="0" smtClean="0"/>
              <a:t>  LAVINSKY</a:t>
            </a:r>
            <a:r>
              <a:rPr lang="cs-CZ" sz="1200" dirty="0"/>
              <a:t>, Rob. </a:t>
            </a:r>
            <a:r>
              <a:rPr lang="cs-CZ" sz="1200" i="1" dirty="0"/>
              <a:t>Soubor: Rodochrozit-tmix07-118a.jpg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http://commons.wikimedia.org/wiki/File:Rhodochrosite-tmix07-118a.jpg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</a:t>
            </a:r>
            <a:r>
              <a:rPr lang="cs-CZ" sz="1200" dirty="0"/>
              <a:t> </a:t>
            </a:r>
            <a:r>
              <a:rPr lang="cs-CZ" sz="1200" dirty="0" smtClean="0"/>
              <a:t>  HUPPERICHS</a:t>
            </a:r>
            <a:r>
              <a:rPr lang="cs-CZ" sz="1200" dirty="0"/>
              <a:t>, Leon. </a:t>
            </a:r>
            <a:r>
              <a:rPr lang="cs-CZ" sz="1200" i="1" dirty="0"/>
              <a:t>Soubor: Hollandite-95021.jpg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http://commons.wikimedia.org/wiki/File:Hollandite-95021.jpg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braunit-195637.jpg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http://commons.wikimedia.org/wiki/File:Braunite-195637.jpg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/>
              <a:t>CHRIS 73. </a:t>
            </a:r>
            <a:r>
              <a:rPr lang="cs-CZ" sz="1200" i="1" dirty="0"/>
              <a:t>Soubor: ManganiteUSGOV.jpg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http://commons.wikimedia.org/wiki/File:ManganiteUSGOV.jpg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</a:t>
            </a:r>
            <a:r>
              <a:rPr lang="cs-CZ" sz="1200" dirty="0"/>
              <a:t> </a:t>
            </a:r>
            <a:r>
              <a:rPr lang="cs-CZ" sz="1200" dirty="0" smtClean="0"/>
              <a:t>  LAVINSKY</a:t>
            </a:r>
            <a:r>
              <a:rPr lang="cs-CZ" sz="1200" dirty="0"/>
              <a:t>, Rob. </a:t>
            </a:r>
            <a:r>
              <a:rPr lang="cs-CZ" sz="1200" i="1" dirty="0"/>
              <a:t>Soubor: Psilomelane-167850.jpg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commons.wikimedia.org/wiki/File:Psilomelane-167850.jpg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</a:t>
            </a:r>
            <a:r>
              <a:rPr lang="cs-CZ" sz="1200" dirty="0"/>
              <a:t> </a:t>
            </a:r>
            <a:r>
              <a:rPr lang="cs-CZ" sz="1200" dirty="0" smtClean="0"/>
              <a:t>  MATB1</a:t>
            </a:r>
            <a:r>
              <a:rPr lang="cs-CZ" sz="1200" dirty="0"/>
              <a:t>. </a:t>
            </a:r>
            <a:r>
              <a:rPr lang="cs-CZ" sz="1200" i="1" dirty="0"/>
              <a:t>Soubor: Psilomelane-dendrites.jpg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http://commons.wikimedia.org/wiki/File:Psilomelane-dendrites.jpg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74553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MCNEILL</a:t>
            </a:r>
            <a:r>
              <a:rPr lang="cs-CZ" sz="1200" dirty="0"/>
              <a:t>, </a:t>
            </a:r>
            <a:r>
              <a:rPr lang="cs-CZ" sz="1200" dirty="0" err="1"/>
              <a:t>Jeff</a:t>
            </a:r>
            <a:r>
              <a:rPr lang="cs-CZ" sz="1200" dirty="0"/>
              <a:t>. </a:t>
            </a:r>
            <a:r>
              <a:rPr lang="cs-CZ" sz="1200" i="1" dirty="0"/>
              <a:t>Soubor: Boeing 747-8 Zkušební Letadla v Assembly.jpg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http://commons.wikimedia.org/wiki/File:Boeing_747-8_Test_Planes_in_Assembly.jpg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3621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HYENA</a:t>
            </a:r>
            <a:r>
              <a:rPr lang="cs-CZ" sz="1200" dirty="0"/>
              <a:t>. </a:t>
            </a:r>
            <a:r>
              <a:rPr lang="cs-CZ" sz="1200" i="1" dirty="0"/>
              <a:t>Soubor: Plechovka.jpg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http://commons.wikimedia.org/wiki/File:Plechovka.jpg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1995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ARGALL</a:t>
            </a:r>
            <a:r>
              <a:rPr lang="cs-CZ" sz="1200" dirty="0"/>
              <a:t>, Matthew Paul. </a:t>
            </a:r>
            <a:r>
              <a:rPr lang="cs-CZ" sz="1200" i="1" dirty="0"/>
              <a:t>Soubor: </a:t>
            </a:r>
            <a:r>
              <a:rPr lang="cs-CZ" sz="1200" i="1" dirty="0" err="1"/>
              <a:t>Row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Pepsi Cans.jpg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http://commons.wikimedia.org/wiki/File:Row_of_Pepsi_Cans.jpg?uselang=da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2118" y="1988840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TextovéPole 2"/>
          <p:cNvSpPr txBox="1"/>
          <p:nvPr/>
        </p:nvSpPr>
        <p:spPr>
          <a:xfrm>
            <a:off x="1605725" y="1484784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2118" y="2300972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62118" y="2635611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27784" y="4293096"/>
            <a:ext cx="3888432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MANGAN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1774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6" y="980728"/>
            <a:ext cx="9178373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54,9380</a:t>
            </a:r>
          </a:p>
          <a:p>
            <a:pPr algn="r"/>
            <a:r>
              <a:rPr lang="cs-CZ" sz="4000" b="1" baseline="-25000" dirty="0" smtClean="0"/>
              <a:t>25</a:t>
            </a:r>
            <a:r>
              <a:rPr lang="cs-CZ" sz="4000" b="1" dirty="0" smtClean="0"/>
              <a:t>Mn</a:t>
            </a:r>
          </a:p>
          <a:p>
            <a:pPr algn="ctr"/>
            <a:r>
              <a:rPr lang="cs-CZ" dirty="0" smtClean="0"/>
              <a:t>MANGAN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Manganum</a:t>
            </a:r>
            <a:endParaRPr lang="cs-CZ" sz="1600" i="1" dirty="0" smtClean="0"/>
          </a:p>
          <a:p>
            <a:pPr algn="ctr"/>
            <a:r>
              <a:rPr lang="cs-CZ" dirty="0" smtClean="0"/>
              <a:t>1,54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333338" y="4293095"/>
            <a:ext cx="3697780" cy="2446532"/>
            <a:chOff x="5333338" y="4293095"/>
            <a:chExt cx="3697780" cy="2446532"/>
          </a:xfrm>
        </p:grpSpPr>
        <p:sp>
          <p:nvSpPr>
            <p:cNvPr id="12" name="Obdélník 11"/>
            <p:cNvSpPr/>
            <p:nvPr/>
          </p:nvSpPr>
          <p:spPr>
            <a:xfrm>
              <a:off x="5333338" y="6093296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Carl Wilhelm </a:t>
              </a:r>
              <a:endParaRPr lang="cs-CZ" b="1" dirty="0" smtClean="0"/>
            </a:p>
            <a:p>
              <a:r>
                <a:rPr lang="cs-CZ" b="1" dirty="0" err="1" smtClean="0"/>
                <a:t>Scheele</a:t>
              </a:r>
              <a:endParaRPr lang="cs-CZ" b="1" dirty="0"/>
            </a:p>
          </p:txBody>
        </p:sp>
        <p:pic>
          <p:nvPicPr>
            <p:cNvPr id="13" name="Obrázek 12" descr="File:CWScheele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4293095"/>
              <a:ext cx="1832004" cy="2446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Pole 13"/>
            <p:cNvSpPr txBox="1"/>
            <p:nvPr/>
          </p:nvSpPr>
          <p:spPr>
            <a:xfrm>
              <a:off x="8383046" y="430412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-13736"/>
            <a:ext cx="9144000" cy="6890716"/>
          </a:xfrm>
          <a:prstGeom prst="roundRect">
            <a:avLst>
              <a:gd name="adj" fmla="val 1149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33560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6289128" y="676396"/>
            <a:ext cx="1947664" cy="1616826"/>
            <a:chOff x="6540064" y="372014"/>
            <a:chExt cx="1947664" cy="1616826"/>
          </a:xfrm>
        </p:grpSpPr>
        <p:sp>
          <p:nvSpPr>
            <p:cNvPr id="26" name="TextovéPole 25"/>
            <p:cNvSpPr txBox="1"/>
            <p:nvPr/>
          </p:nvSpPr>
          <p:spPr>
            <a:xfrm>
              <a:off x="7839656" y="171184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64" y="372014"/>
              <a:ext cx="1371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5333860" y="4704067"/>
            <a:ext cx="3734499" cy="2153933"/>
            <a:chOff x="5333860" y="4704067"/>
            <a:chExt cx="3734499" cy="215393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860" y="4737852"/>
              <a:ext cx="3733991" cy="212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8420287" y="470406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921173" y="2513844"/>
            <a:ext cx="1983166" cy="1995077"/>
            <a:chOff x="6513270" y="3092308"/>
            <a:chExt cx="1983166" cy="19950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128" y="3126093"/>
              <a:ext cx="1938308" cy="196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6513270" y="3092308"/>
              <a:ext cx="795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635896" y="941282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497" y="1947830"/>
            <a:ext cx="597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stříbřitě bílý, </a:t>
            </a:r>
            <a:r>
              <a:rPr lang="cs-CZ" sz="2400" b="1" dirty="0" smtClean="0">
                <a:solidFill>
                  <a:schemeClr val="bg1"/>
                </a:solidFill>
              </a:rPr>
              <a:t>lesklý, křehký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496" y="2409495"/>
            <a:ext cx="693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značně tvrdý </a:t>
            </a:r>
            <a:r>
              <a:rPr lang="cs-CZ" sz="2400" b="1" dirty="0" smtClean="0">
                <a:solidFill>
                  <a:schemeClr val="bg1"/>
                </a:solidFill>
              </a:rPr>
              <a:t>kov - 6,1 </a:t>
            </a:r>
            <a:r>
              <a:rPr lang="cs-CZ" sz="2400" b="1" dirty="0" err="1" smtClean="0">
                <a:solidFill>
                  <a:schemeClr val="bg1"/>
                </a:solidFill>
              </a:rPr>
              <a:t>Mohsovy</a:t>
            </a:r>
            <a:r>
              <a:rPr lang="cs-CZ" sz="2400" b="1" dirty="0" smtClean="0">
                <a:solidFill>
                  <a:schemeClr val="bg1"/>
                </a:solidFill>
              </a:rPr>
              <a:t> stupnice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895" y="3820912"/>
            <a:ext cx="594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prostorově centrovaná </a:t>
            </a:r>
            <a:r>
              <a:rPr lang="cs-CZ" sz="2400" b="1" dirty="0" smtClean="0">
                <a:solidFill>
                  <a:prstClr val="white"/>
                </a:solidFill>
              </a:rPr>
              <a:t>krychlová krystalická mřížka 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897" y="2871160"/>
            <a:ext cx="690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teplota tání   </a:t>
            </a:r>
            <a:r>
              <a:rPr lang="cs-CZ" sz="2400" b="1" dirty="0" smtClean="0">
                <a:solidFill>
                  <a:schemeClr val="bg1"/>
                </a:solidFill>
              </a:rPr>
              <a:t>+</a:t>
            </a:r>
            <a:r>
              <a:rPr lang="cs-CZ" sz="2400" b="1" dirty="0">
                <a:solidFill>
                  <a:schemeClr val="bg1"/>
                </a:solidFill>
              </a:rPr>
              <a:t>1245,85 °C (1519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896" y="4647326"/>
            <a:ext cx="580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 Z běžných kovů má mangan nejnižší hodnotu tepelné </a:t>
            </a:r>
            <a:r>
              <a:rPr lang="cs-CZ" sz="2400" b="1" dirty="0" smtClean="0">
                <a:solidFill>
                  <a:schemeClr val="bg1"/>
                </a:solidFill>
              </a:rPr>
              <a:t>vodivosti.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6647" y="3333119"/>
            <a:ext cx="655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teplota varu  </a:t>
            </a:r>
            <a:r>
              <a:rPr lang="cs-CZ" sz="2400" b="1" dirty="0" smtClean="0">
                <a:solidFill>
                  <a:schemeClr val="bg1"/>
                </a:solidFill>
              </a:rPr>
              <a:t>+</a:t>
            </a:r>
            <a:r>
              <a:rPr lang="cs-CZ" sz="2400" b="1" dirty="0">
                <a:solidFill>
                  <a:schemeClr val="bg1"/>
                </a:solidFill>
              </a:rPr>
              <a:t>2060,85 °C (2334 K)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497" y="58383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Při pokojové </a:t>
            </a:r>
            <a:r>
              <a:rPr lang="cs-CZ" sz="2400" b="1" dirty="0" smtClean="0">
                <a:solidFill>
                  <a:schemeClr val="bg1"/>
                </a:solidFill>
              </a:rPr>
              <a:t>teplotě je mangan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paramagnetický.</a:t>
            </a:r>
            <a:endParaRPr lang="cs-CZ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20" grpId="0"/>
      <p:bldP spid="16" grpId="0"/>
      <p:bldP spid="30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87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23103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69269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1105" y="1196752"/>
            <a:ext cx="748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Za normální teploty je chrom značně chemicky odolný a </a:t>
            </a:r>
            <a:r>
              <a:rPr lang="cs-CZ" sz="2400" b="1" dirty="0" smtClean="0">
                <a:solidFill>
                  <a:prstClr val="white"/>
                </a:solidFill>
              </a:rPr>
              <a:t>stálý.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38693" y="203190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Reaguje </a:t>
            </a:r>
            <a:r>
              <a:rPr lang="cs-CZ" sz="2400" b="1" dirty="0">
                <a:solidFill>
                  <a:schemeClr val="bg1"/>
                </a:solidFill>
              </a:rPr>
              <a:t>s koncentrovanou kyselinou sírovou a dusičnou bez vývoje </a:t>
            </a:r>
            <a:r>
              <a:rPr lang="cs-CZ" sz="2400" b="1" dirty="0" smtClean="0">
                <a:solidFill>
                  <a:schemeClr val="bg1"/>
                </a:solidFill>
              </a:rPr>
              <a:t>vodíku.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68728" y="2862898"/>
            <a:ext cx="621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Mn 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SO</a:t>
            </a:r>
            <a:r>
              <a:rPr lang="pt-BR" sz="2400" b="1" baseline="-25000" dirty="0">
                <a:solidFill>
                  <a:schemeClr val="bg1"/>
                </a:solidFill>
              </a:rPr>
              <a:t>4</a:t>
            </a:r>
            <a:r>
              <a:rPr lang="pt-BR" sz="2400" b="1" dirty="0">
                <a:solidFill>
                  <a:schemeClr val="bg1"/>
                </a:solidFill>
              </a:rPr>
              <a:t> → MnSO</a:t>
            </a:r>
            <a:r>
              <a:rPr lang="pt-BR" sz="2400" b="1" baseline="-25000" dirty="0">
                <a:solidFill>
                  <a:schemeClr val="bg1"/>
                </a:solidFill>
              </a:rPr>
              <a:t>4</a:t>
            </a:r>
            <a:r>
              <a:rPr lang="pt-BR" sz="2400" b="1" dirty="0">
                <a:solidFill>
                  <a:schemeClr val="bg1"/>
                </a:solidFill>
              </a:rPr>
              <a:t> + SO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100392" y="1886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Obr.7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524328" y="6237312"/>
            <a:ext cx="934951" cy="562477"/>
            <a:chOff x="2123728" y="4234675"/>
            <a:chExt cx="934951" cy="562477"/>
          </a:xfrm>
        </p:grpSpPr>
        <p:pic>
          <p:nvPicPr>
            <p:cNvPr id="12" name="Obrázek 11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23467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2410607" y="452015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38693" y="6373314"/>
            <a:ext cx="760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Manganový prášek je hořlavý - samozápalný.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38693" y="3775332"/>
            <a:ext cx="81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Se zředěnými kyselinami reaguje pouze práškový mangan za vývoje </a:t>
            </a:r>
            <a:r>
              <a:rPr lang="cs-CZ" sz="2400" b="1" dirty="0" smtClean="0">
                <a:solidFill>
                  <a:schemeClr val="bg1"/>
                </a:solidFill>
              </a:rPr>
              <a:t>vodíku.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68728" y="4606329"/>
            <a:ext cx="640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Mn</a:t>
            </a:r>
            <a:r>
              <a:rPr lang="cs-CZ" sz="2400" b="1" dirty="0">
                <a:solidFill>
                  <a:schemeClr val="bg1"/>
                </a:solidFill>
              </a:rPr>
              <a:t> + 2HCl → MnCl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 + 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68727" y="3313667"/>
            <a:ext cx="815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3Mn + 8HNO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 → 3Mn(NO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+ 2NO + 4H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68728" y="5067994"/>
            <a:ext cx="640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Mn</a:t>
            </a:r>
            <a:r>
              <a:rPr lang="cs-CZ" sz="2400" b="1" dirty="0">
                <a:solidFill>
                  <a:schemeClr val="bg1"/>
                </a:solidFill>
              </a:rPr>
              <a:t> + 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SO</a:t>
            </a:r>
            <a:r>
              <a:rPr lang="cs-CZ" sz="2400" b="1" baseline="-25000" dirty="0">
                <a:solidFill>
                  <a:schemeClr val="bg1"/>
                </a:solidFill>
              </a:rPr>
              <a:t>4</a:t>
            </a:r>
            <a:r>
              <a:rPr lang="cs-CZ" sz="2400" b="1" dirty="0">
                <a:solidFill>
                  <a:schemeClr val="bg1"/>
                </a:solidFill>
              </a:rPr>
              <a:t> → MnSO</a:t>
            </a:r>
            <a:r>
              <a:rPr lang="cs-CZ" sz="2400" b="1" baseline="-25000" dirty="0">
                <a:solidFill>
                  <a:schemeClr val="bg1"/>
                </a:solidFill>
              </a:rPr>
              <a:t>4</a:t>
            </a:r>
            <a:r>
              <a:rPr lang="cs-CZ" sz="2400" b="1" dirty="0">
                <a:solidFill>
                  <a:schemeClr val="bg1"/>
                </a:solidFill>
              </a:rPr>
              <a:t> + 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38692" y="5529659"/>
            <a:ext cx="900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Za </a:t>
            </a:r>
            <a:r>
              <a:rPr lang="cs-CZ" sz="2400" b="1" dirty="0">
                <a:solidFill>
                  <a:schemeClr val="bg1"/>
                </a:solidFill>
              </a:rPr>
              <a:t>vyšší teploty se slučuje s mnoha prvky </a:t>
            </a:r>
            <a:r>
              <a:rPr lang="cs-CZ" sz="2400" b="1" dirty="0" smtClean="0">
                <a:solidFill>
                  <a:schemeClr val="bg1"/>
                </a:solidFill>
              </a:rPr>
              <a:t>-</a:t>
            </a:r>
            <a:r>
              <a:rPr lang="cs-CZ" sz="2400" b="1" dirty="0">
                <a:solidFill>
                  <a:schemeClr val="bg1"/>
                </a:solidFill>
              </a:rPr>
              <a:t>  halogeny</a:t>
            </a:r>
            <a:r>
              <a:rPr lang="cs-CZ" sz="2400" b="1" dirty="0" smtClean="0">
                <a:solidFill>
                  <a:schemeClr val="bg1"/>
                </a:solidFill>
              </a:rPr>
              <a:t>,</a:t>
            </a:r>
            <a:r>
              <a:rPr lang="cs-CZ" sz="2400" b="1" dirty="0">
                <a:solidFill>
                  <a:schemeClr val="bg1"/>
                </a:solidFill>
              </a:rPr>
              <a:t> P, </a:t>
            </a:r>
            <a:r>
              <a:rPr lang="cs-CZ" sz="2400" b="1" dirty="0" smtClean="0">
                <a:solidFill>
                  <a:schemeClr val="bg1"/>
                </a:solidFill>
              </a:rPr>
              <a:t>N,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S,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C,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Si,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B</a:t>
            </a:r>
            <a:r>
              <a:rPr lang="cs-CZ" sz="2400" b="1" dirty="0">
                <a:solidFill>
                  <a:schemeClr val="bg1"/>
                </a:solidFill>
              </a:rPr>
              <a:t> a další.</a:t>
            </a:r>
          </a:p>
        </p:txBody>
      </p:sp>
    </p:spTree>
    <p:extLst>
      <p:ext uri="{BB962C8B-B14F-4D97-AF65-F5344CB8AC3E}">
        <p14:creationId xmlns:p14="http://schemas.microsoft.com/office/powerpoint/2010/main" val="26158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3" grpId="0"/>
      <p:bldP spid="15" grpId="0"/>
      <p:bldP spid="19" grpId="0"/>
      <p:bldP spid="23" grpId="0"/>
      <p:bldP spid="24" grpId="0"/>
      <p:bldP spid="20" grpId="0"/>
      <p:bldP spid="22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220072" y="4508746"/>
            <a:ext cx="2668641" cy="2216896"/>
            <a:chOff x="5705268" y="4508746"/>
            <a:chExt cx="2668641" cy="2216896"/>
          </a:xfrm>
        </p:grpSpPr>
        <p:pic>
          <p:nvPicPr>
            <p:cNvPr id="2050" name="Picture 2" descr="Soubor: Endomembránový Schéma systému cs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268" y="4508746"/>
              <a:ext cx="2668641" cy="2216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5705268" y="6448642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1043608" y="4508745"/>
            <a:ext cx="3467643" cy="2242112"/>
            <a:chOff x="1633277" y="4508745"/>
            <a:chExt cx="3467643" cy="2242112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277" y="4508745"/>
              <a:ext cx="3467643" cy="221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4361251" y="6473858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77421"/>
            <a:ext cx="2160240" cy="584775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476672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671191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1" y="1052736"/>
            <a:ext cx="390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</a:t>
            </a:r>
            <a:r>
              <a:rPr lang="cs-CZ" sz="2400" b="1" dirty="0" smtClean="0">
                <a:solidFill>
                  <a:prstClr val="black"/>
                </a:solidFill>
              </a:rPr>
              <a:t>olný se nevyskytuje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2175446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třetí nejrozšířenější kov na </a:t>
            </a:r>
            <a:r>
              <a:rPr lang="cs-CZ" sz="2400" b="1" dirty="0" smtClean="0"/>
              <a:t>Zemi (</a:t>
            </a:r>
            <a:r>
              <a:rPr lang="cs-CZ" sz="2400" b="1" dirty="0" err="1" smtClean="0"/>
              <a:t>Fe</a:t>
            </a:r>
            <a:r>
              <a:rPr lang="cs-CZ" sz="2400" b="1" dirty="0" smtClean="0"/>
              <a:t>, Ti)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9013" y="263711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12. </a:t>
            </a:r>
            <a:r>
              <a:rPr lang="cs-CZ" sz="2400" b="1" dirty="0">
                <a:solidFill>
                  <a:prstClr val="black"/>
                </a:solidFill>
              </a:rPr>
              <a:t>místo ve výskytu prvků na </a:t>
            </a:r>
            <a:r>
              <a:rPr lang="cs-CZ" sz="2400" b="1" dirty="0" smtClean="0">
                <a:solidFill>
                  <a:prstClr val="black"/>
                </a:solidFill>
              </a:rPr>
              <a:t>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09013" y="3111351"/>
            <a:ext cx="78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součást </a:t>
            </a:r>
            <a:r>
              <a:rPr lang="cs-CZ" sz="2400" b="1" dirty="0"/>
              <a:t>různých enzymů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09012" y="3599330"/>
            <a:ext cx="64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/>
              <a:t>mitochondrie,</a:t>
            </a:r>
            <a:r>
              <a:rPr lang="cs-CZ" sz="2400" b="1" dirty="0"/>
              <a:t> </a:t>
            </a:r>
            <a:r>
              <a:rPr lang="cs-CZ" sz="2400" b="1" dirty="0" smtClean="0"/>
              <a:t>lyzozomy, </a:t>
            </a:r>
            <a:r>
              <a:rPr lang="cs-CZ" sz="2400" b="1" dirty="0"/>
              <a:t>a jádro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09011" y="4058674"/>
            <a:ext cx="883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Celkem Mg </a:t>
            </a:r>
            <a:r>
              <a:rPr lang="cs-CZ" sz="2400" b="1" dirty="0"/>
              <a:t>v těle je asi 10 až 40 mg, </a:t>
            </a:r>
            <a:r>
              <a:rPr lang="cs-CZ" sz="2400" b="1" dirty="0" smtClean="0"/>
              <a:t>DDD je </a:t>
            </a:r>
            <a:r>
              <a:rPr lang="cs-CZ" sz="2400" b="1" dirty="0"/>
              <a:t>asi 1 </a:t>
            </a:r>
            <a:r>
              <a:rPr lang="cs-CZ" sz="2400" b="1" dirty="0" smtClean="0"/>
              <a:t>mg.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3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208738" y="5249207"/>
            <a:ext cx="1832891" cy="1466052"/>
            <a:chOff x="4208738" y="5249207"/>
            <a:chExt cx="1832891" cy="1466052"/>
          </a:xfrm>
        </p:grpSpPr>
        <p:sp>
          <p:nvSpPr>
            <p:cNvPr id="38" name="TextovéPole 37"/>
            <p:cNvSpPr txBox="1"/>
            <p:nvPr/>
          </p:nvSpPr>
          <p:spPr>
            <a:xfrm>
              <a:off x="5301960" y="5249207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738" y="5485262"/>
              <a:ext cx="1777783" cy="122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Skupina 14"/>
          <p:cNvGrpSpPr/>
          <p:nvPr/>
        </p:nvGrpSpPr>
        <p:grpSpPr>
          <a:xfrm>
            <a:off x="2497819" y="5131587"/>
            <a:ext cx="1855176" cy="1592743"/>
            <a:chOff x="2497819" y="5131587"/>
            <a:chExt cx="1855176" cy="1592743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819" y="5169112"/>
              <a:ext cx="1665566" cy="155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ovéPole 56"/>
            <p:cNvSpPr txBox="1"/>
            <p:nvPr/>
          </p:nvSpPr>
          <p:spPr>
            <a:xfrm>
              <a:off x="3613326" y="5131587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-60820" y="5131994"/>
            <a:ext cx="2436577" cy="1586810"/>
            <a:chOff x="-60820" y="5131994"/>
            <a:chExt cx="2436577" cy="1586810"/>
          </a:xfrm>
        </p:grpSpPr>
        <p:pic>
          <p:nvPicPr>
            <p:cNvPr id="3081" name="Picture 9" descr="Soubor: Hollandite-9502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83" y="5211896"/>
              <a:ext cx="2006674" cy="150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-60820" y="5131994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621047" y="5067919"/>
            <a:ext cx="1490044" cy="1656411"/>
            <a:chOff x="7164288" y="4226557"/>
            <a:chExt cx="1490044" cy="165641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226557"/>
              <a:ext cx="1255086" cy="163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7914663" y="5605969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986522" y="4170915"/>
            <a:ext cx="1615862" cy="1595389"/>
            <a:chOff x="5364088" y="4149080"/>
            <a:chExt cx="1615862" cy="1595389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890" y="4226557"/>
              <a:ext cx="1534060" cy="151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5364088" y="4149080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208167" y="2418159"/>
            <a:ext cx="1692653" cy="1884706"/>
            <a:chOff x="6785530" y="2282172"/>
            <a:chExt cx="1692653" cy="188470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132" y="2282172"/>
              <a:ext cx="1031051" cy="186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6785530" y="3889879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456060" y="2467782"/>
            <a:ext cx="1903894" cy="1696583"/>
            <a:chOff x="5076055" y="2420887"/>
            <a:chExt cx="1903894" cy="169658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989" y="2420887"/>
              <a:ext cx="1343960" cy="169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5076055" y="2420887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155365" y="218364"/>
            <a:ext cx="1614586" cy="1978529"/>
            <a:chOff x="7155365" y="218364"/>
            <a:chExt cx="1614586" cy="197852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365" y="421652"/>
              <a:ext cx="1614586" cy="177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7996235" y="218364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445889" y="188640"/>
            <a:ext cx="1718399" cy="1613793"/>
            <a:chOff x="5445889" y="188640"/>
            <a:chExt cx="1718399" cy="16137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889" y="271746"/>
              <a:ext cx="1643963" cy="153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6424619" y="188640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77421"/>
            <a:ext cx="2160240" cy="584775"/>
          </a:xfrm>
          <a:prstGeom prst="rect">
            <a:avLst/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620688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30" y="1340768"/>
            <a:ext cx="497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pyroluzit (burel) MnO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3529" y="1815008"/>
            <a:ext cx="640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braunit</a:t>
            </a:r>
            <a:r>
              <a:rPr lang="cs-CZ" sz="2400" b="1" dirty="0"/>
              <a:t> </a:t>
            </a:r>
            <a:r>
              <a:rPr lang="cs-CZ" sz="2400" b="1" dirty="0" smtClean="0"/>
              <a:t>Mn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- </a:t>
            </a:r>
            <a:r>
              <a:rPr lang="pl-PL" sz="2400" b="1" dirty="0" smtClean="0"/>
              <a:t>Mn</a:t>
            </a:r>
            <a:r>
              <a:rPr lang="pl-PL" sz="2400" b="1" baseline="30000" dirty="0" smtClean="0"/>
              <a:t>2+</a:t>
            </a:r>
            <a:r>
              <a:rPr lang="pl-PL" sz="2400" b="1" dirty="0" smtClean="0"/>
              <a:t>Mn</a:t>
            </a:r>
            <a:r>
              <a:rPr lang="pl-PL" sz="2400" b="1" baseline="30000" dirty="0" smtClean="0"/>
              <a:t>3+</a:t>
            </a:r>
            <a:r>
              <a:rPr lang="pl-PL" sz="2400" b="1" baseline="-25000" dirty="0" smtClean="0"/>
              <a:t>6</a:t>
            </a:r>
            <a:r>
              <a:rPr lang="pl-PL" sz="2400" b="1" dirty="0" smtClean="0"/>
              <a:t>[O</a:t>
            </a:r>
            <a:r>
              <a:rPr lang="pl-PL" sz="2400" b="1" baseline="-25000" dirty="0" smtClean="0"/>
              <a:t>8</a:t>
            </a:r>
            <a:r>
              <a:rPr lang="pl-PL" sz="2400" b="1" dirty="0" smtClean="0"/>
              <a:t>SiO</a:t>
            </a:r>
            <a:r>
              <a:rPr lang="pl-PL" sz="2400" b="1" baseline="-25000" dirty="0" smtClean="0"/>
              <a:t>4</a:t>
            </a:r>
            <a:r>
              <a:rPr lang="pl-PL" sz="2400" b="1" dirty="0" smtClean="0"/>
              <a:t>]</a:t>
            </a:r>
            <a:endParaRPr lang="cs-CZ" sz="2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23528" y="3726901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helvín</a:t>
            </a:r>
            <a:r>
              <a:rPr lang="cs-CZ" sz="2400" b="1" dirty="0"/>
              <a:t> Mn</a:t>
            </a:r>
            <a:r>
              <a:rPr lang="cs-CZ" sz="2400" b="1" baseline="-25000" dirty="0"/>
              <a:t>4</a:t>
            </a:r>
            <a:r>
              <a:rPr lang="cs-CZ" sz="2400" b="1" dirty="0"/>
              <a:t>Be</a:t>
            </a:r>
            <a:r>
              <a:rPr lang="cs-CZ" sz="2400" b="1" baseline="-25000" dirty="0"/>
              <a:t>3</a:t>
            </a:r>
            <a:r>
              <a:rPr lang="cs-CZ" sz="2400" b="1" dirty="0"/>
              <a:t>[S|(</a:t>
            </a:r>
            <a:r>
              <a:rPr lang="cs-CZ" sz="2400" b="1" dirty="0" smtClean="0"/>
              <a:t>SiO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)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]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9" y="2302987"/>
            <a:ext cx="518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manganit </a:t>
            </a:r>
            <a:r>
              <a:rPr lang="cs-CZ" sz="2400" b="1" dirty="0" err="1"/>
              <a:t>MnO</a:t>
            </a:r>
            <a:r>
              <a:rPr lang="cs-CZ" sz="2400" b="1" dirty="0"/>
              <a:t>(OH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2762331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hausmanit</a:t>
            </a:r>
            <a:r>
              <a:rPr lang="cs-CZ" sz="2400" b="1" dirty="0"/>
              <a:t> </a:t>
            </a:r>
            <a:r>
              <a:rPr lang="cs-CZ" sz="2400" b="1" dirty="0" smtClean="0"/>
              <a:t>MnO·Mn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cs-CZ" sz="2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527" y="3237359"/>
            <a:ext cx="555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rhodochrozit</a:t>
            </a:r>
            <a:r>
              <a:rPr lang="cs-CZ" sz="2400" b="1" dirty="0"/>
              <a:t> (dialogit) MnCO</a:t>
            </a:r>
            <a:r>
              <a:rPr lang="cs-CZ" sz="2400" b="1" baseline="-25000" dirty="0"/>
              <a:t>3</a:t>
            </a:r>
            <a:endParaRPr lang="cs-CZ" sz="24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09015" y="4670329"/>
            <a:ext cx="556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kryptomelan</a:t>
            </a:r>
            <a:r>
              <a:rPr lang="cs-CZ" sz="2400" b="1" dirty="0"/>
              <a:t> K(Mn</a:t>
            </a:r>
            <a:r>
              <a:rPr lang="cs-CZ" sz="2400" b="1" baseline="30000" dirty="0"/>
              <a:t>4+</a:t>
            </a:r>
            <a:r>
              <a:rPr lang="cs-CZ" sz="2400" b="1" dirty="0"/>
              <a:t>Mn</a:t>
            </a:r>
            <a:r>
              <a:rPr lang="cs-CZ" sz="2400" b="1" baseline="30000" dirty="0"/>
              <a:t>2+</a:t>
            </a:r>
            <a:r>
              <a:rPr lang="cs-CZ" sz="2400" b="1" dirty="0"/>
              <a:t>)</a:t>
            </a:r>
            <a:r>
              <a:rPr lang="cs-CZ" sz="2400" b="1" baseline="-25000" dirty="0"/>
              <a:t>8</a:t>
            </a:r>
            <a:r>
              <a:rPr lang="cs-CZ" sz="2400" b="1" dirty="0"/>
              <a:t>O</a:t>
            </a:r>
            <a:r>
              <a:rPr lang="cs-CZ" sz="2400" b="1" baseline="-25000" dirty="0"/>
              <a:t>16</a:t>
            </a:r>
            <a:endParaRPr lang="cs-CZ" sz="24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09013" y="4180787"/>
            <a:ext cx="613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hollandit</a:t>
            </a:r>
            <a:r>
              <a:rPr lang="cs-CZ" sz="2400" b="1" dirty="0"/>
              <a:t> Ba(Mn</a:t>
            </a:r>
            <a:r>
              <a:rPr lang="cs-CZ" sz="2400" b="1" baseline="30000" dirty="0"/>
              <a:t>4+</a:t>
            </a:r>
            <a:r>
              <a:rPr lang="cs-CZ" sz="2400" b="1" dirty="0"/>
              <a:t>Mn</a:t>
            </a:r>
            <a:r>
              <a:rPr lang="cs-CZ" sz="2400" b="1" baseline="30000" dirty="0"/>
              <a:t>2+</a:t>
            </a:r>
            <a:r>
              <a:rPr lang="cs-CZ" sz="2400" b="1" dirty="0"/>
              <a:t>)</a:t>
            </a:r>
            <a:r>
              <a:rPr lang="cs-CZ" sz="2400" b="1" baseline="-25000" dirty="0"/>
              <a:t>8</a:t>
            </a:r>
            <a:r>
              <a:rPr lang="cs-CZ" sz="2400" b="1" dirty="0"/>
              <a:t>O</a:t>
            </a:r>
            <a:r>
              <a:rPr lang="cs-CZ" sz="2400" b="1" baseline="-25000" dirty="0"/>
              <a:t>16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722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8" grpId="0"/>
      <p:bldP spid="30" grpId="0"/>
      <p:bldP spid="35" grpId="0"/>
      <p:bldP spid="13" grpId="0"/>
      <p:bldP spid="14" grpId="0"/>
      <p:bldP spid="2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88640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836712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 redukce uhlíkem (koksem) ve vysoké peci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496" y="1722740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 </a:t>
            </a:r>
            <a:r>
              <a:rPr lang="nl-NL" sz="2400" b="1" dirty="0"/>
              <a:t> je neekonomické oddělovat v rudě pouze složky s </a:t>
            </a:r>
            <a:r>
              <a:rPr lang="cs-CZ" sz="2400" b="1" dirty="0" err="1" smtClean="0"/>
              <a:t>Mn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98743" y="1268760"/>
            <a:ext cx="737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Mn</a:t>
            </a:r>
            <a:r>
              <a:rPr lang="pl-PL" sz="2400" b="1" baseline="-25000" dirty="0"/>
              <a:t>3</a:t>
            </a:r>
            <a:r>
              <a:rPr lang="pl-PL" sz="2400" b="1" dirty="0"/>
              <a:t>O</a:t>
            </a:r>
            <a:r>
              <a:rPr lang="pl-PL" sz="2400" b="1" baseline="-25000" dirty="0"/>
              <a:t>4</a:t>
            </a:r>
            <a:r>
              <a:rPr lang="pl-PL" sz="2400" b="1" dirty="0"/>
              <a:t> + </a:t>
            </a:r>
            <a:r>
              <a:rPr lang="pl-PL" sz="2400" b="1" dirty="0" smtClean="0"/>
              <a:t>4C </a:t>
            </a:r>
            <a:r>
              <a:rPr lang="pl-PL" sz="2400" b="1" dirty="0"/>
              <a:t>→ </a:t>
            </a:r>
            <a:r>
              <a:rPr lang="pl-PL" sz="2400" b="1" dirty="0" smtClean="0"/>
              <a:t>3Mn </a:t>
            </a:r>
            <a:r>
              <a:rPr lang="pl-PL" sz="2400" b="1" dirty="0"/>
              <a:t>+ </a:t>
            </a:r>
            <a:r>
              <a:rPr lang="pl-PL" sz="2400" b="1" dirty="0" smtClean="0"/>
              <a:t>4CO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2008" y="3128194"/>
            <a:ext cx="907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vyhovující </a:t>
            </a:r>
            <a:r>
              <a:rPr lang="cs-CZ" sz="2400" b="1" dirty="0" smtClean="0"/>
              <a:t>pro </a:t>
            </a:r>
            <a:r>
              <a:rPr lang="cs-CZ" sz="2400" b="1" dirty="0"/>
              <a:t>hutní zpracování při legování ocelí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98743" y="5467592"/>
            <a:ext cx="600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3Mn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4</a:t>
            </a:r>
            <a:r>
              <a:rPr lang="cs-CZ" sz="2400" b="1" dirty="0"/>
              <a:t> + </a:t>
            </a:r>
            <a:r>
              <a:rPr lang="cs-CZ" sz="2400" b="1" dirty="0" smtClean="0"/>
              <a:t>8Al </a:t>
            </a:r>
            <a:r>
              <a:rPr lang="cs-CZ" sz="2400" b="1" dirty="0"/>
              <a:t>→ </a:t>
            </a:r>
            <a:r>
              <a:rPr lang="cs-CZ" sz="2400" b="1" dirty="0" smtClean="0"/>
              <a:t>4Al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3</a:t>
            </a:r>
            <a:r>
              <a:rPr lang="cs-CZ" sz="2400" b="1" dirty="0"/>
              <a:t> + </a:t>
            </a:r>
            <a:r>
              <a:rPr lang="cs-CZ" sz="2400" b="1" dirty="0" smtClean="0"/>
              <a:t>9Mn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2204864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 </a:t>
            </a:r>
            <a:r>
              <a:rPr lang="cs-CZ" sz="2400" b="1" dirty="0" smtClean="0"/>
              <a:t> </a:t>
            </a:r>
            <a:r>
              <a:rPr lang="cs-CZ" sz="2400" b="1" dirty="0"/>
              <a:t>tímto </a:t>
            </a:r>
            <a:r>
              <a:rPr lang="cs-CZ" sz="2400" b="1" dirty="0" smtClean="0"/>
              <a:t>postupem vzniká </a:t>
            </a:r>
            <a:r>
              <a:rPr lang="cs-CZ" sz="2400" b="1" dirty="0"/>
              <a:t>slitina </a:t>
            </a:r>
            <a:r>
              <a:rPr lang="cs-CZ" sz="2400" b="1" dirty="0" err="1"/>
              <a:t>Fe</a:t>
            </a:r>
            <a:r>
              <a:rPr lang="cs-CZ" sz="2400" b="1" dirty="0"/>
              <a:t> a </a:t>
            </a:r>
            <a:r>
              <a:rPr lang="cs-CZ" sz="2400" b="1" dirty="0" err="1"/>
              <a:t>Mn</a:t>
            </a:r>
            <a:r>
              <a:rPr lang="cs-CZ" sz="2400" b="1" dirty="0"/>
              <a:t> </a:t>
            </a:r>
            <a:r>
              <a:rPr lang="cs-CZ" sz="2400" b="1" dirty="0" smtClean="0"/>
              <a:t>-</a:t>
            </a:r>
            <a:r>
              <a:rPr lang="cs-CZ" sz="2400" b="1" dirty="0"/>
              <a:t> ferromangan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2008" y="266652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obsahem manganu kolem </a:t>
            </a:r>
            <a:r>
              <a:rPr lang="cs-CZ" sz="2400" b="1" dirty="0" smtClean="0"/>
              <a:t>70 - 90</a:t>
            </a:r>
            <a:r>
              <a:rPr lang="cs-CZ" sz="2400" b="1" dirty="0"/>
              <a:t>%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2008" y="358985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redukce oxidu </a:t>
            </a:r>
            <a:r>
              <a:rPr lang="cs-CZ" sz="2400" b="1" dirty="0" smtClean="0">
                <a:solidFill>
                  <a:prstClr val="black"/>
                </a:solidFill>
              </a:rPr>
              <a:t>Al nebo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Si</a:t>
            </a:r>
            <a:r>
              <a:rPr lang="cs-CZ" sz="2400" b="1" dirty="0">
                <a:solidFill>
                  <a:prstClr val="black"/>
                </a:solidFill>
              </a:rPr>
              <a:t> za </a:t>
            </a:r>
            <a:r>
              <a:rPr lang="cs-CZ" sz="2400" b="1" dirty="0" smtClean="0">
                <a:solidFill>
                  <a:prstClr val="black"/>
                </a:solidFill>
              </a:rPr>
              <a:t>vzniku </a:t>
            </a:r>
            <a:r>
              <a:rPr lang="cs-CZ" sz="2400" b="1" dirty="0">
                <a:solidFill>
                  <a:prstClr val="black"/>
                </a:solidFill>
              </a:rPr>
              <a:t>chromu.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2008" y="417322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 err="1"/>
              <a:t>aluminotermicky</a:t>
            </a:r>
            <a:r>
              <a:rPr lang="cs-CZ" sz="2400" b="1" dirty="0"/>
              <a:t> redukcí kovovým hliníkem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2008" y="4634885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 smtClean="0"/>
              <a:t>Burel </a:t>
            </a:r>
            <a:r>
              <a:rPr lang="cs-CZ" sz="2400" b="1" dirty="0"/>
              <a:t>by s hliníkem reagoval příliš prudce, a proto se musí nejprve převést na </a:t>
            </a:r>
            <a:r>
              <a:rPr lang="cs-CZ" sz="2400" b="1" dirty="0" smtClean="0"/>
              <a:t>Mn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602128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 </a:t>
            </a:r>
            <a:r>
              <a:rPr lang="cs-CZ" sz="2400" b="1" dirty="0" smtClean="0"/>
              <a:t>Čistý </a:t>
            </a:r>
            <a:r>
              <a:rPr lang="cs-CZ" sz="2400" b="1" dirty="0"/>
              <a:t>mangan se získává elektrolýzou roztoku </a:t>
            </a:r>
            <a:r>
              <a:rPr lang="cs-CZ" sz="2400" b="1" dirty="0" smtClean="0"/>
              <a:t>síranu manganatého.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2" grpId="0"/>
      <p:bldP spid="17" grpId="0"/>
      <p:bldP spid="18" grpId="0"/>
      <p:bldP spid="14" grpId="0"/>
      <p:bldP spid="16" grpId="0"/>
      <p:bldP spid="19" grpId="0"/>
      <p:bldP spid="20" grpId="0"/>
      <p:bldP spid="1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237956" y="3833752"/>
            <a:ext cx="4942556" cy="2835608"/>
            <a:chOff x="4152300" y="3833752"/>
            <a:chExt cx="4942556" cy="28356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300" y="3880506"/>
              <a:ext cx="4814012" cy="278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8252677" y="3833752"/>
              <a:ext cx="84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Obr.20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451281" y="5113582"/>
            <a:ext cx="2760679" cy="1627786"/>
            <a:chOff x="1451281" y="5113582"/>
            <a:chExt cx="2760679" cy="162778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281" y="5113582"/>
              <a:ext cx="2701019" cy="15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3403303" y="646436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Obr.22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-36512" y="4943667"/>
            <a:ext cx="1487793" cy="1840039"/>
            <a:chOff x="275895" y="4943667"/>
            <a:chExt cx="1487793" cy="184003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10" y="4943667"/>
              <a:ext cx="1310278" cy="184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275895" y="650087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3" y="836712"/>
            <a:ext cx="237547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metalurgie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79512" y="1370385"/>
            <a:ext cx="8640960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výroba</a:t>
            </a:r>
            <a:r>
              <a:rPr lang="cs-CZ" dirty="0"/>
              <a:t> oceli – </a:t>
            </a:r>
            <a:r>
              <a:rPr lang="cs-CZ" dirty="0" smtClean="0"/>
              <a:t>spotřebuje se asi </a:t>
            </a:r>
            <a:r>
              <a:rPr lang="cs-CZ" dirty="0"/>
              <a:t>95% světové produkce manganu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85935" y="3905939"/>
            <a:ext cx="337795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letecký průmysl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79512" y="2940218"/>
            <a:ext cx="8784976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Mangan, obvykle do 2% obsahu, </a:t>
            </a:r>
            <a:r>
              <a:rPr lang="cs-CZ" dirty="0" smtClean="0"/>
              <a:t>zvyšuje tvárnost</a:t>
            </a:r>
            <a:r>
              <a:rPr lang="cs-CZ" dirty="0"/>
              <a:t>, pevnost, houževnatost a odolnost proti </a:t>
            </a:r>
            <a:r>
              <a:rPr lang="cs-CZ" dirty="0" smtClean="0"/>
              <a:t>korozi.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4" y="2420888"/>
            <a:ext cx="755441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manganový</a:t>
            </a:r>
            <a:r>
              <a:rPr lang="cs-CZ" dirty="0"/>
              <a:t> bronzu a </a:t>
            </a:r>
            <a:r>
              <a:rPr lang="cs-CZ" dirty="0" smtClean="0"/>
              <a:t>slitiny hliníku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79512" y="4482003"/>
            <a:ext cx="385485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nápojové plechovky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5" grpId="0" animBg="1"/>
      <p:bldP spid="22" grpId="0" animBg="1"/>
      <p:bldP spid="26" grpId="0" animBg="1"/>
      <p:bldP spid="32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Mangan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20Mangan</Template>
  <TotalTime>316</TotalTime>
  <Words>378</Words>
  <Application>Microsoft Office PowerPoint</Application>
  <PresentationFormat>Předvádění na obrazovce (4:3)</PresentationFormat>
  <Paragraphs>159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20Mangan</vt:lpstr>
      <vt:lpstr>1_Tok</vt:lpstr>
      <vt:lpstr>Tok</vt:lpstr>
      <vt:lpstr>Prezentace aplikace PowerPoint</vt:lpstr>
      <vt:lpstr>MANGAN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Mangan</dc:title>
  <dc:creator>Lenovo</dc:creator>
  <cp:lastModifiedBy>Lenovo</cp:lastModifiedBy>
  <cp:revision>46</cp:revision>
  <dcterms:created xsi:type="dcterms:W3CDTF">2013-05-01T16:21:54Z</dcterms:created>
  <dcterms:modified xsi:type="dcterms:W3CDTF">2013-06-17T06:35:12Z</dcterms:modified>
</cp:coreProperties>
</file>