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2" r:id="rId7"/>
    <p:sldId id="263" r:id="rId8"/>
    <p:sldId id="264" r:id="rId9"/>
    <p:sldId id="265" r:id="rId10"/>
    <p:sldId id="266" r:id="rId11"/>
    <p:sldId id="261"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447242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2651936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258368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620569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5407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237468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3688211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4180998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3141716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1785932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A2C23EC-C87E-4498-A87A-F26FA14526A8}"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53546ABF-68D2-4C13-AFE4-5D633B8324FE}" type="slidenum">
              <a:rPr lang="en-US" smtClean="0"/>
              <a:t>‹#›</a:t>
            </a:fld>
            <a:endParaRPr lang="en-US" dirty="0"/>
          </a:p>
        </p:txBody>
      </p:sp>
    </p:spTree>
    <p:extLst>
      <p:ext uri="{BB962C8B-B14F-4D97-AF65-F5344CB8AC3E}">
        <p14:creationId xmlns:p14="http://schemas.microsoft.com/office/powerpoint/2010/main" val="879163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23EC-C87E-4498-A87A-F26FA14526A8}"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46ABF-68D2-4C13-AFE4-5D633B8324FE}" type="slidenum">
              <a:rPr lang="en-US" smtClean="0"/>
              <a:t>‹#›</a:t>
            </a:fld>
            <a:endParaRPr lang="en-US" dirty="0"/>
          </a:p>
        </p:txBody>
      </p:sp>
    </p:spTree>
    <p:extLst>
      <p:ext uri="{BB962C8B-B14F-4D97-AF65-F5344CB8AC3E}">
        <p14:creationId xmlns:p14="http://schemas.microsoft.com/office/powerpoint/2010/main" val="996661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CEOV-SFTlpY" TargetMode="External"/><Relationship Id="rId2" Type="http://schemas.openxmlformats.org/officeDocument/2006/relationships/hyperlink" Target="http://www.youtube.com/watch?v=cD_uAGPBfQQ"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File:EMpylori.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1400" dirty="0" smtClean="0"/>
              <a:t>Jméno autora: 	Mgr. Mária Filipová</a:t>
            </a:r>
          </a:p>
          <a:p>
            <a:pPr marL="0" indent="0">
              <a:buNone/>
            </a:pPr>
            <a:r>
              <a:rPr lang="cs-CZ" sz="1400" dirty="0" smtClean="0"/>
              <a:t>Datum vytvoření:	</a:t>
            </a:r>
            <a:r>
              <a:rPr lang="en-US" sz="1400" dirty="0" smtClean="0"/>
              <a:t>24</a:t>
            </a:r>
            <a:r>
              <a:rPr lang="cs-CZ" sz="1400" dirty="0" smtClean="0"/>
              <a:t>. 09. 2013</a:t>
            </a:r>
          </a:p>
          <a:p>
            <a:pPr marL="0" indent="0">
              <a:buNone/>
            </a:pPr>
            <a:r>
              <a:rPr lang="cs-CZ" sz="1400" dirty="0" smtClean="0"/>
              <a:t>Číslo </a:t>
            </a:r>
            <a:r>
              <a:rPr lang="cs-CZ" sz="1400" dirty="0" err="1"/>
              <a:t>DUMu</a:t>
            </a:r>
            <a:r>
              <a:rPr lang="cs-CZ" sz="1400" dirty="0"/>
              <a:t>: 	</a:t>
            </a:r>
            <a:r>
              <a:rPr lang="cs-CZ" sz="1400" dirty="0" smtClean="0"/>
              <a:t>VY_32_INOVACE_20_AJ_FT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a:t>
            </a:r>
            <a:r>
              <a:rPr lang="cs-CZ" sz="1400" dirty="0" err="1" smtClean="0"/>
              <a:t>Let´s</a:t>
            </a:r>
            <a:r>
              <a:rPr lang="cs-CZ" sz="1400" dirty="0" smtClean="0"/>
              <a:t> </a:t>
            </a:r>
            <a:r>
              <a:rPr lang="cs-CZ" sz="1400" dirty="0" err="1" smtClean="0"/>
              <a:t>defend</a:t>
            </a:r>
            <a:r>
              <a:rPr lang="cs-CZ" sz="1400" dirty="0" smtClean="0"/>
              <a:t> </a:t>
            </a:r>
            <a:r>
              <a:rPr lang="cs-CZ" sz="1400" dirty="0" err="1" smtClean="0"/>
              <a:t>against</a:t>
            </a:r>
            <a:r>
              <a:rPr lang="cs-CZ" sz="1400" dirty="0" smtClean="0"/>
              <a:t> </a:t>
            </a:r>
            <a:r>
              <a:rPr lang="cs-CZ" sz="1400" dirty="0" err="1" smtClean="0"/>
              <a:t>infections</a:t>
            </a:r>
            <a:endParaRPr lang="cs-CZ" sz="1400" dirty="0" smtClean="0"/>
          </a:p>
          <a:p>
            <a:pPr marL="0" indent="0">
              <a:buNone/>
            </a:pPr>
            <a:r>
              <a:rPr lang="cs-CZ" sz="1400" dirty="0" smtClean="0"/>
              <a:t>Klíčová slova:       	</a:t>
            </a:r>
            <a:r>
              <a:rPr lang="cs-CZ" sz="1400" dirty="0" err="1" smtClean="0"/>
              <a:t>bacteria</a:t>
            </a:r>
            <a:r>
              <a:rPr lang="cs-CZ" sz="1400" dirty="0" smtClean="0"/>
              <a:t>, </a:t>
            </a:r>
            <a:r>
              <a:rPr lang="cs-CZ" sz="1400" dirty="0" err="1" smtClean="0"/>
              <a:t>viruses</a:t>
            </a:r>
            <a:r>
              <a:rPr lang="cs-CZ" sz="1400" dirty="0" smtClean="0"/>
              <a:t>, </a:t>
            </a:r>
            <a:r>
              <a:rPr lang="cs-CZ" sz="1400" dirty="0" err="1" smtClean="0"/>
              <a:t>immunity</a:t>
            </a:r>
            <a:r>
              <a:rPr lang="cs-CZ" sz="1400" dirty="0" smtClean="0"/>
              <a:t>, </a:t>
            </a:r>
            <a:r>
              <a:rPr lang="cs-CZ" sz="1400" dirty="0" err="1" smtClean="0"/>
              <a:t>white</a:t>
            </a:r>
            <a:r>
              <a:rPr lang="cs-CZ" sz="1400" dirty="0" smtClean="0"/>
              <a:t> </a:t>
            </a:r>
            <a:r>
              <a:rPr lang="cs-CZ" sz="1400" dirty="0" err="1" smtClean="0"/>
              <a:t>blood</a:t>
            </a:r>
            <a:r>
              <a:rPr lang="cs-CZ" sz="1400" dirty="0" smtClean="0"/>
              <a:t> </a:t>
            </a:r>
            <a:r>
              <a:rPr lang="cs-CZ" sz="1400" dirty="0" err="1" smtClean="0"/>
              <a:t>cells</a:t>
            </a:r>
            <a:endParaRPr lang="cs-CZ" sz="1400" dirty="0" smtClean="0">
              <a:solidFill>
                <a:prstClr val="black"/>
              </a:solidFill>
            </a:endParaRPr>
          </a:p>
          <a:p>
            <a:pPr marL="0" indent="0">
              <a:buNone/>
            </a:pPr>
            <a:r>
              <a:rPr lang="cs-CZ" sz="1400" dirty="0" smtClean="0">
                <a:solidFill>
                  <a:prstClr val="black"/>
                </a:solidFill>
              </a:rPr>
              <a:t>Metodický </a:t>
            </a:r>
            <a:r>
              <a:rPr lang="cs-CZ" sz="1400" dirty="0">
                <a:solidFill>
                  <a:prstClr val="black"/>
                </a:solidFill>
              </a:rPr>
              <a:t>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0152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Phagocytes</a:t>
            </a:r>
            <a:endParaRPr lang="en-US" dirty="0"/>
          </a:p>
        </p:txBody>
      </p:sp>
      <p:sp>
        <p:nvSpPr>
          <p:cNvPr id="3" name="Zástupný symbol pro obsah 2"/>
          <p:cNvSpPr>
            <a:spLocks noGrp="1"/>
          </p:cNvSpPr>
          <p:nvPr>
            <p:ph idx="1"/>
          </p:nvPr>
        </p:nvSpPr>
        <p:spPr/>
        <p:txBody>
          <a:bodyPr anchor="ctr"/>
          <a:lstStyle/>
          <a:p>
            <a:pPr marL="0" indent="0">
              <a:buNone/>
            </a:pPr>
            <a:r>
              <a:rPr lang="cs-CZ" dirty="0" smtClean="0"/>
              <a:t>   see:</a:t>
            </a:r>
          </a:p>
          <a:p>
            <a:r>
              <a:rPr lang="cs-CZ" dirty="0" smtClean="0">
                <a:hlinkClick r:id="rId2"/>
              </a:rPr>
              <a:t>http://www.youtube.com/watch?v=cD_uAGPBfQQ</a:t>
            </a:r>
            <a:endParaRPr lang="cs-CZ" dirty="0" smtClean="0"/>
          </a:p>
          <a:p>
            <a:pPr marL="0" indent="0">
              <a:buNone/>
            </a:pPr>
            <a:endParaRPr lang="cs-CZ" dirty="0" smtClean="0"/>
          </a:p>
          <a:p>
            <a:r>
              <a:rPr lang="cs-CZ" dirty="0" smtClean="0"/>
              <a:t> </a:t>
            </a:r>
            <a:r>
              <a:rPr lang="cs-CZ" dirty="0" smtClean="0">
                <a:hlinkClick r:id="rId3"/>
              </a:rPr>
              <a:t>http://www.youtube.com/watch?v=CEOV-SFTlpY</a:t>
            </a:r>
            <a:endParaRPr lang="en-US" dirty="0"/>
          </a:p>
        </p:txBody>
      </p:sp>
    </p:spTree>
    <p:extLst>
      <p:ext uri="{BB962C8B-B14F-4D97-AF65-F5344CB8AC3E}">
        <p14:creationId xmlns:p14="http://schemas.microsoft.com/office/powerpoint/2010/main" val="2140362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en-US" dirty="0"/>
          </a:p>
        </p:txBody>
      </p:sp>
      <p:sp>
        <p:nvSpPr>
          <p:cNvPr id="3" name="Zástupný symbol pro obsah 2"/>
          <p:cNvSpPr>
            <a:spLocks noGrp="1"/>
          </p:cNvSpPr>
          <p:nvPr>
            <p:ph idx="1"/>
          </p:nvPr>
        </p:nvSpPr>
        <p:spPr/>
        <p:txBody>
          <a:bodyPr/>
          <a:lstStyle/>
          <a:p>
            <a:r>
              <a:rPr lang="cs-CZ" dirty="0" smtClean="0"/>
              <a:t>pic. 1 - YUTAKA TSUTSUMI, M.D.. en.wikipedia.org [online]. [cit. </a:t>
            </a:r>
            <a:r>
              <a:rPr lang="en-US" dirty="0" smtClean="0"/>
              <a:t>24</a:t>
            </a:r>
            <a:r>
              <a:rPr lang="cs-CZ" dirty="0" smtClean="0"/>
              <a:t>.</a:t>
            </a:r>
            <a:r>
              <a:rPr lang="en-US" smtClean="0"/>
              <a:t>09</a:t>
            </a:r>
            <a:r>
              <a:rPr lang="cs-CZ" smtClean="0"/>
              <a:t>.2013</a:t>
            </a:r>
            <a:r>
              <a:rPr lang="cs-CZ" dirty="0" smtClean="0"/>
              <a:t>]. Dostupný na WWW: </a:t>
            </a:r>
            <a:r>
              <a:rPr lang="cs-CZ" dirty="0" smtClean="0">
                <a:hlinkClick r:id="rId2"/>
              </a:rPr>
              <a:t>http://en.wikipedia.org/wiki/File:EMpylori.jpg </a:t>
            </a:r>
            <a:endParaRPr lang="en-US" dirty="0"/>
          </a:p>
        </p:txBody>
      </p:sp>
    </p:spTree>
    <p:extLst>
      <p:ext uri="{BB962C8B-B14F-4D97-AF65-F5344CB8AC3E}">
        <p14:creationId xmlns:p14="http://schemas.microsoft.com/office/powerpoint/2010/main" val="745251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ctr">
            <a:normAutofit/>
          </a:bodyPr>
          <a:lstStyle/>
          <a:p>
            <a:r>
              <a:rPr lang="cs-CZ" dirty="0">
                <a:solidFill>
                  <a:prstClr val="black"/>
                </a:solidFill>
              </a:rPr>
              <a:t>BETINA, Vladimír a kol. Malá encyklopédia Biologie. Bratislava: Obzor, 1975, ISBN 65-023-75. </a:t>
            </a:r>
            <a:endParaRPr lang="cs-CZ" dirty="0">
              <a:solidFill>
                <a:prstClr val="black"/>
              </a:solidFill>
              <a:hlinkClick r:id="rId2"/>
            </a:endParaRPr>
          </a:p>
          <a:p>
            <a:r>
              <a:rPr lang="cs-CZ" dirty="0" smtClean="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smtClean="0">
                <a:solidFill>
                  <a:prstClr val="black"/>
                </a:solidFill>
                <a:hlinkClick r:id="rId2"/>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354483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Defending</a:t>
            </a:r>
            <a:r>
              <a:rPr lang="cs-CZ" dirty="0" smtClean="0"/>
              <a:t> </a:t>
            </a:r>
            <a:r>
              <a:rPr lang="cs-CZ" dirty="0" err="1" smtClean="0"/>
              <a:t>against</a:t>
            </a:r>
            <a:r>
              <a:rPr lang="cs-CZ" dirty="0" smtClean="0"/>
              <a:t> </a:t>
            </a:r>
            <a:r>
              <a:rPr lang="cs-CZ" dirty="0" err="1" smtClean="0"/>
              <a:t>infections</a:t>
            </a:r>
            <a:endParaRPr lang="en-US" dirty="0"/>
          </a:p>
        </p:txBody>
      </p:sp>
    </p:spTree>
    <p:extLst>
      <p:ext uri="{BB962C8B-B14F-4D97-AF65-F5344CB8AC3E}">
        <p14:creationId xmlns:p14="http://schemas.microsoft.com/office/powerpoint/2010/main" val="2731172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Pathogens</a:t>
            </a:r>
            <a:endParaRPr lang="en-US" dirty="0"/>
          </a:p>
        </p:txBody>
      </p:sp>
      <p:sp>
        <p:nvSpPr>
          <p:cNvPr id="3" name="Zástupný symbol pro obsah 2"/>
          <p:cNvSpPr>
            <a:spLocks noGrp="1"/>
          </p:cNvSpPr>
          <p:nvPr>
            <p:ph idx="1"/>
          </p:nvPr>
        </p:nvSpPr>
        <p:spPr/>
        <p:txBody>
          <a:bodyPr anchor="ctr">
            <a:normAutofit lnSpcReduction="10000"/>
          </a:bodyPr>
          <a:lstStyle/>
          <a:p>
            <a:r>
              <a:rPr lang="en-US" dirty="0" smtClean="0"/>
              <a:t>Pathogens are microorganisms that cause disease.</a:t>
            </a:r>
          </a:p>
          <a:p>
            <a:r>
              <a:rPr lang="en-US" dirty="0" smtClean="0"/>
              <a:t>Bacteria and viruses are the main types of pathogen. </a:t>
            </a:r>
          </a:p>
          <a:p>
            <a:r>
              <a:rPr lang="en-US" dirty="0" smtClean="0"/>
              <a:t>Transmission of pathogens occurs through many different routes, including airborne, direct or indirect contact, sexual contact, through blood, breast milk, or other body fluids, and through the fecal-oral route.</a:t>
            </a:r>
            <a:endParaRPr lang="en-US" dirty="0"/>
          </a:p>
        </p:txBody>
      </p:sp>
    </p:spTree>
    <p:extLst>
      <p:ext uri="{BB962C8B-B14F-4D97-AF65-F5344CB8AC3E}">
        <p14:creationId xmlns:p14="http://schemas.microsoft.com/office/powerpoint/2010/main" val="1178205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Bacteria</a:t>
            </a:r>
            <a:endParaRPr lang="en-US" dirty="0"/>
          </a:p>
        </p:txBody>
      </p:sp>
      <p:sp>
        <p:nvSpPr>
          <p:cNvPr id="3" name="Zástupný symbol pro obsah 2"/>
          <p:cNvSpPr>
            <a:spLocks noGrp="1"/>
          </p:cNvSpPr>
          <p:nvPr>
            <p:ph idx="1"/>
          </p:nvPr>
        </p:nvSpPr>
        <p:spPr/>
        <p:txBody>
          <a:bodyPr>
            <a:normAutofit fontScale="92500" lnSpcReduction="20000"/>
          </a:bodyPr>
          <a:lstStyle/>
          <a:p>
            <a:r>
              <a:rPr lang="en-US" dirty="0" smtClean="0"/>
              <a:t>Bacteria are microscopic organisms. Bacteria are living cells and in favourable conditions they can multiply rapidly. Once inside the body, they release poisons or toxins that make us feel ill. Diseases caused by bacteria include:</a:t>
            </a:r>
          </a:p>
          <a:p>
            <a:endParaRPr lang="en-US" dirty="0" smtClean="0"/>
          </a:p>
          <a:p>
            <a:r>
              <a:rPr lang="en-US" dirty="0" smtClean="0"/>
              <a:t>    food poisoning</a:t>
            </a:r>
          </a:p>
          <a:p>
            <a:r>
              <a:rPr lang="en-US" dirty="0" smtClean="0"/>
              <a:t>    cholera</a:t>
            </a:r>
          </a:p>
          <a:p>
            <a:r>
              <a:rPr lang="en-US" dirty="0" smtClean="0"/>
              <a:t>    typhoid</a:t>
            </a:r>
          </a:p>
          <a:p>
            <a:r>
              <a:rPr lang="en-US" dirty="0" smtClean="0"/>
              <a:t>    whooping cough</a:t>
            </a:r>
            <a:endParaRPr lang="en-US" dirty="0"/>
          </a:p>
        </p:txBody>
      </p:sp>
    </p:spTree>
    <p:extLst>
      <p:ext uri="{BB962C8B-B14F-4D97-AF65-F5344CB8AC3E}">
        <p14:creationId xmlns:p14="http://schemas.microsoft.com/office/powerpoint/2010/main" val="3532166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Bacteria – pic.1</a:t>
            </a:r>
            <a:endParaRPr lang="en-US" dirty="0"/>
          </a:p>
        </p:txBody>
      </p:sp>
      <p:sp>
        <p:nvSpPr>
          <p:cNvPr id="3" name="Zástupný symbol pro obsah 2"/>
          <p:cNvSpPr>
            <a:spLocks noGrp="1"/>
          </p:cNvSpPr>
          <p:nvPr>
            <p:ph idx="1"/>
          </p:nvPr>
        </p:nvSpPr>
        <p:spPr/>
        <p:txBody>
          <a:bodyPr/>
          <a:lstStyle/>
          <a:p>
            <a:r>
              <a:rPr lang="cs-CZ" dirty="0" smtClean="0"/>
              <a:t>Helicobacter pyroli</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2132856"/>
            <a:ext cx="5715000"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8364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Viruses</a:t>
            </a:r>
            <a:endParaRPr lang="en-US" dirty="0"/>
          </a:p>
        </p:txBody>
      </p:sp>
      <p:sp>
        <p:nvSpPr>
          <p:cNvPr id="3" name="Zástupný symbol pro obsah 2"/>
          <p:cNvSpPr>
            <a:spLocks noGrp="1"/>
          </p:cNvSpPr>
          <p:nvPr>
            <p:ph idx="1"/>
          </p:nvPr>
        </p:nvSpPr>
        <p:spPr/>
        <p:txBody>
          <a:bodyPr anchor="ctr">
            <a:normAutofit lnSpcReduction="10000"/>
          </a:bodyPr>
          <a:lstStyle/>
          <a:p>
            <a:r>
              <a:rPr lang="en-US" dirty="0" smtClean="0"/>
              <a:t>Viruses are among the smallest organisms known and consist of a fragment of genetic material inside a protective protein coat.</a:t>
            </a:r>
          </a:p>
          <a:p>
            <a:r>
              <a:rPr lang="en-US" dirty="0" smtClean="0"/>
              <a:t>Viruses can only reproduce inside host cells and they damage the cell when they do this. A virus get</a:t>
            </a:r>
            <a:r>
              <a:rPr lang="cs-CZ" dirty="0" smtClean="0"/>
              <a:t>s</a:t>
            </a:r>
            <a:r>
              <a:rPr lang="en-US" dirty="0" smtClean="0"/>
              <a:t> inside a cell and</a:t>
            </a:r>
            <a:r>
              <a:rPr lang="cs-CZ" dirty="0" smtClean="0"/>
              <a:t> then </a:t>
            </a:r>
            <a:r>
              <a:rPr lang="en-US" dirty="0" smtClean="0"/>
              <a:t>make thousands of copies of itself. The viruses are then passed out in the bloodstream, the airways, or by other routes.</a:t>
            </a:r>
            <a:endParaRPr lang="en-US" dirty="0"/>
          </a:p>
        </p:txBody>
      </p:sp>
    </p:spTree>
    <p:extLst>
      <p:ext uri="{BB962C8B-B14F-4D97-AF65-F5344CB8AC3E}">
        <p14:creationId xmlns:p14="http://schemas.microsoft.com/office/powerpoint/2010/main" val="2261104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Diseases caused by viruses</a:t>
            </a:r>
            <a:endParaRPr lang="en-US" dirty="0"/>
          </a:p>
        </p:txBody>
      </p:sp>
      <p:sp>
        <p:nvSpPr>
          <p:cNvPr id="3" name="Zástupný symbol pro obsah 2"/>
          <p:cNvSpPr>
            <a:spLocks noGrp="1"/>
          </p:cNvSpPr>
          <p:nvPr>
            <p:ph idx="1"/>
          </p:nvPr>
        </p:nvSpPr>
        <p:spPr/>
        <p:txBody>
          <a:bodyPr anchor="ctr">
            <a:normAutofit lnSpcReduction="10000"/>
          </a:bodyPr>
          <a:lstStyle/>
          <a:p>
            <a:pPr marL="0" indent="0">
              <a:buNone/>
            </a:pPr>
            <a:endParaRPr lang="en-US" dirty="0" smtClean="0"/>
          </a:p>
          <a:p>
            <a:r>
              <a:rPr lang="en-US" dirty="0" smtClean="0"/>
              <a:t>    influenza (flu)</a:t>
            </a:r>
          </a:p>
          <a:p>
            <a:r>
              <a:rPr lang="en-US" dirty="0" smtClean="0"/>
              <a:t>    colds</a:t>
            </a:r>
          </a:p>
          <a:p>
            <a:r>
              <a:rPr lang="en-US" dirty="0" smtClean="0"/>
              <a:t>    measles</a:t>
            </a:r>
          </a:p>
          <a:p>
            <a:r>
              <a:rPr lang="en-US" dirty="0" smtClean="0"/>
              <a:t>    mumps</a:t>
            </a:r>
          </a:p>
          <a:p>
            <a:r>
              <a:rPr lang="en-US" dirty="0" smtClean="0"/>
              <a:t>    rubella</a:t>
            </a:r>
          </a:p>
          <a:p>
            <a:r>
              <a:rPr lang="en-US" dirty="0" smtClean="0"/>
              <a:t>    chicken pox</a:t>
            </a:r>
          </a:p>
          <a:p>
            <a:r>
              <a:rPr lang="en-US" dirty="0" smtClean="0"/>
              <a:t>    AIDs</a:t>
            </a:r>
            <a:endParaRPr lang="en-US" dirty="0"/>
          </a:p>
        </p:txBody>
      </p:sp>
    </p:spTree>
    <p:extLst>
      <p:ext uri="{BB962C8B-B14F-4D97-AF65-F5344CB8AC3E}">
        <p14:creationId xmlns:p14="http://schemas.microsoft.com/office/powerpoint/2010/main" val="3996518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White blood cells</a:t>
            </a:r>
            <a:endParaRPr lang="en-US" dirty="0"/>
          </a:p>
        </p:txBody>
      </p:sp>
      <p:sp>
        <p:nvSpPr>
          <p:cNvPr id="3" name="Zástupný symbol pro obsah 2"/>
          <p:cNvSpPr>
            <a:spLocks noGrp="1"/>
          </p:cNvSpPr>
          <p:nvPr>
            <p:ph idx="1"/>
          </p:nvPr>
        </p:nvSpPr>
        <p:spPr/>
        <p:txBody>
          <a:bodyPr anchor="ctr">
            <a:normAutofit fontScale="92500" lnSpcReduction="20000"/>
          </a:bodyPr>
          <a:lstStyle/>
          <a:p>
            <a:pPr marL="0" indent="0">
              <a:buNone/>
            </a:pPr>
            <a:endParaRPr lang="en-US" dirty="0" smtClean="0"/>
          </a:p>
          <a:p>
            <a:r>
              <a:rPr lang="cs-CZ" dirty="0" smtClean="0"/>
              <a:t>destroy </a:t>
            </a:r>
            <a:r>
              <a:rPr lang="en-US" dirty="0" smtClean="0"/>
              <a:t>pathogens </a:t>
            </a:r>
            <a:endParaRPr lang="cs-CZ" dirty="0" smtClean="0"/>
          </a:p>
          <a:p>
            <a:r>
              <a:rPr lang="en-US" dirty="0" smtClean="0"/>
              <a:t>produce antibodies to destroy particular pathogens</a:t>
            </a:r>
          </a:p>
          <a:p>
            <a:r>
              <a:rPr lang="en-US" dirty="0" smtClean="0"/>
              <a:t>produce antitoxins that counteract the toxins released by pathogens</a:t>
            </a:r>
            <a:endParaRPr lang="cs-CZ" dirty="0" smtClean="0"/>
          </a:p>
          <a:p>
            <a:r>
              <a:rPr lang="en-US" dirty="0" smtClean="0"/>
              <a:t>white blood cells do not eat the pathogens - they ingest them</a:t>
            </a:r>
          </a:p>
          <a:p>
            <a:r>
              <a:rPr lang="en-US" dirty="0" smtClean="0"/>
              <a:t>antibodies and antitoxins are not living things - they are specialised proteins</a:t>
            </a:r>
            <a:endParaRPr lang="en-US" dirty="0"/>
          </a:p>
        </p:txBody>
      </p:sp>
    </p:spTree>
    <p:extLst>
      <p:ext uri="{BB962C8B-B14F-4D97-AF65-F5344CB8AC3E}">
        <p14:creationId xmlns:p14="http://schemas.microsoft.com/office/powerpoint/2010/main" val="114665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Immunity</a:t>
            </a:r>
            <a:endParaRPr lang="en-US" dirty="0"/>
          </a:p>
        </p:txBody>
      </p:sp>
      <p:sp>
        <p:nvSpPr>
          <p:cNvPr id="3" name="Zástupný symbol pro obsah 2"/>
          <p:cNvSpPr>
            <a:spLocks noGrp="1"/>
          </p:cNvSpPr>
          <p:nvPr>
            <p:ph idx="1"/>
          </p:nvPr>
        </p:nvSpPr>
        <p:spPr/>
        <p:txBody>
          <a:bodyPr>
            <a:normAutofit fontScale="92500" lnSpcReduction="20000"/>
          </a:bodyPr>
          <a:lstStyle/>
          <a:p>
            <a:r>
              <a:rPr lang="en-US" dirty="0" smtClean="0"/>
              <a:t>Pathogens contain certain chemicals that are foreign to the body. These chemicals are called antigens. Certain white blood cells, called lymphocytes, can produce specific antibodies to kill a particular pathogen.</a:t>
            </a:r>
            <a:endParaRPr lang="cs-CZ" dirty="0" smtClean="0"/>
          </a:p>
          <a:p>
            <a:r>
              <a:rPr lang="en-US" dirty="0" smtClean="0"/>
              <a:t>Antibodies are proteins. They can neutralise pathogens in a number of ways. </a:t>
            </a:r>
            <a:r>
              <a:rPr lang="cs-CZ" dirty="0" smtClean="0"/>
              <a:t>T</a:t>
            </a:r>
            <a:r>
              <a:rPr lang="en-US" dirty="0" smtClean="0"/>
              <a:t>hey can</a:t>
            </a:r>
            <a:r>
              <a:rPr lang="cs-CZ" dirty="0" smtClean="0"/>
              <a:t> </a:t>
            </a:r>
            <a:r>
              <a:rPr lang="en-US" dirty="0" smtClean="0"/>
              <a:t>bind to pathogens and damage or destroy them</a:t>
            </a:r>
            <a:r>
              <a:rPr lang="cs-CZ" dirty="0" smtClean="0"/>
              <a:t>, they </a:t>
            </a:r>
            <a:r>
              <a:rPr lang="en-US" dirty="0" smtClean="0"/>
              <a:t>coat pathogens, clumping them together so that they are easily ingested by white blood cells called phagocytes.</a:t>
            </a:r>
            <a:endParaRPr lang="cs-CZ" dirty="0" smtClean="0"/>
          </a:p>
          <a:p>
            <a:endParaRPr lang="en-US" dirty="0"/>
          </a:p>
        </p:txBody>
      </p:sp>
    </p:spTree>
    <p:extLst>
      <p:ext uri="{BB962C8B-B14F-4D97-AF65-F5344CB8AC3E}">
        <p14:creationId xmlns:p14="http://schemas.microsoft.com/office/powerpoint/2010/main" val="382743877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426</Words>
  <Application>Microsoft Office PowerPoint</Application>
  <PresentationFormat>Předvádění na obrazovce (4:3)</PresentationFormat>
  <Paragraphs>61</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Prezentace aplikace PowerPoint</vt:lpstr>
      <vt:lpstr>Defending against infections</vt:lpstr>
      <vt:lpstr>Pathogens</vt:lpstr>
      <vt:lpstr>Bacteria</vt:lpstr>
      <vt:lpstr>Bacteria – pic.1</vt:lpstr>
      <vt:lpstr>Viruses</vt:lpstr>
      <vt:lpstr>Diseases caused by viruses</vt:lpstr>
      <vt:lpstr>White blood cells</vt:lpstr>
      <vt:lpstr>Immunity</vt:lpstr>
      <vt:lpstr>Phagocytes</vt:lpstr>
      <vt:lpstr>Zdroje</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5</cp:revision>
  <dcterms:created xsi:type="dcterms:W3CDTF">2013-11-13T15:10:02Z</dcterms:created>
  <dcterms:modified xsi:type="dcterms:W3CDTF">2013-11-14T21:52:00Z</dcterms:modified>
</cp:coreProperties>
</file>