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3"/>
  </p:notesMasterIdLst>
  <p:sldIdLst>
    <p:sldId id="258" r:id="rId4"/>
    <p:sldId id="256" r:id="rId5"/>
    <p:sldId id="257" r:id="rId6"/>
    <p:sldId id="259" r:id="rId7"/>
    <p:sldId id="260" r:id="rId8"/>
    <p:sldId id="261" r:id="rId9"/>
    <p:sldId id="262" r:id="rId10"/>
    <p:sldId id="263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0456ED-2A78-4445-9D30-3F87B3037C30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2DD048-2F47-4CB8-88A7-26251CAE3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219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DD048-2F47-4CB8-88A7-26251CAE3A1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858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A58B-0F04-4E66-B7BD-BEE5501B0C5E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B1A0A-5367-41A4-8791-9F3174D73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432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A58B-0F04-4E66-B7BD-BEE5501B0C5E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B1A0A-5367-41A4-8791-9F3174D73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280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A58B-0F04-4E66-B7BD-BEE5501B0C5E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B1A0A-5367-41A4-8791-9F3174D73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5821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7116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9625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7260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0248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0635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060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6267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267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A58B-0F04-4E66-B7BD-BEE5501B0C5E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B1A0A-5367-41A4-8791-9F3174D73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0190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4832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8820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2096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6611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559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5722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6155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3329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82657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795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A58B-0F04-4E66-B7BD-BEE5501B0C5E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B1A0A-5367-41A4-8791-9F3174D73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1945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4924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2104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1845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783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A58B-0F04-4E66-B7BD-BEE5501B0C5E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B1A0A-5367-41A4-8791-9F3174D73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347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A58B-0F04-4E66-B7BD-BEE5501B0C5E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B1A0A-5367-41A4-8791-9F3174D73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177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A58B-0F04-4E66-B7BD-BEE5501B0C5E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B1A0A-5367-41A4-8791-9F3174D73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196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A58B-0F04-4E66-B7BD-BEE5501B0C5E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B1A0A-5367-41A4-8791-9F3174D73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795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A58B-0F04-4E66-B7BD-BEE5501B0C5E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B1A0A-5367-41A4-8791-9F3174D73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82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3A58B-0F04-4E66-B7BD-BEE5501B0C5E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B1A0A-5367-41A4-8791-9F3174D73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910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3A58B-0F04-4E66-B7BD-BEE5501B0C5E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B1A0A-5367-41A4-8791-9F3174D73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710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681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170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400" dirty="0" smtClean="0"/>
              <a:t>Jméno autora: 	Mgr. Mária Filipová</a:t>
            </a:r>
          </a:p>
          <a:p>
            <a:pPr marL="0" indent="0">
              <a:buNone/>
            </a:pPr>
            <a:r>
              <a:rPr lang="cs-CZ" sz="1400" dirty="0" smtClean="0"/>
              <a:t>Datum vytvoření:	29. 05. 2013</a:t>
            </a:r>
          </a:p>
          <a:p>
            <a:pPr marL="0" indent="0">
              <a:buNone/>
            </a:pPr>
            <a:r>
              <a:rPr lang="cs-CZ" sz="1400" dirty="0" smtClean="0"/>
              <a:t>Číslo </a:t>
            </a:r>
            <a:r>
              <a:rPr lang="cs-CZ" sz="1400" dirty="0" err="1"/>
              <a:t>DUMu</a:t>
            </a:r>
            <a:r>
              <a:rPr lang="cs-CZ" sz="1400" dirty="0"/>
              <a:t>: 	VY_32_INOVACE_20_AJ_EP</a:t>
            </a:r>
          </a:p>
          <a:p>
            <a:pPr marL="0" indent="0">
              <a:buNone/>
            </a:pPr>
            <a:r>
              <a:rPr lang="cs-CZ" sz="1400" dirty="0" smtClean="0"/>
              <a:t>Ročník:                	1. – 4. ročník </a:t>
            </a:r>
          </a:p>
          <a:p>
            <a:pPr marL="0" indent="0">
              <a:buNone/>
            </a:pPr>
            <a:r>
              <a:rPr lang="cs-CZ" sz="1400" dirty="0" smtClean="0"/>
              <a:t>Vzdělávací oblast:	Jazyk a jazyková komunikace</a:t>
            </a:r>
          </a:p>
          <a:p>
            <a:pPr marL="0" indent="0">
              <a:buNone/>
            </a:pPr>
            <a:r>
              <a:rPr lang="cs-CZ" sz="1400" dirty="0" smtClean="0"/>
              <a:t>Vzdělávací obor:     	Anglický jazyk</a:t>
            </a:r>
          </a:p>
          <a:p>
            <a:pPr marL="0" indent="0">
              <a:buNone/>
            </a:pPr>
            <a:r>
              <a:rPr lang="cs-CZ" sz="1400" dirty="0" smtClean="0"/>
              <a:t>Tematický okruh:  	</a:t>
            </a:r>
            <a:r>
              <a:rPr lang="cs-CZ" sz="1400" dirty="0"/>
              <a:t>odborná slovní zásoba pro studenty ekonomických </a:t>
            </a:r>
            <a:r>
              <a:rPr lang="cs-CZ" sz="1400" dirty="0" smtClean="0"/>
              <a:t>oborů</a:t>
            </a:r>
            <a:br>
              <a:rPr lang="cs-CZ" sz="1400" dirty="0" smtClean="0"/>
            </a:br>
            <a:r>
              <a:rPr lang="cs-CZ" sz="1400" dirty="0" smtClean="0"/>
              <a:t>		(</a:t>
            </a:r>
            <a:r>
              <a:rPr lang="cs-CZ" sz="1400" dirty="0"/>
              <a:t>Ekonomika a </a:t>
            </a:r>
            <a:r>
              <a:rPr lang="cs-CZ" sz="1400" dirty="0" smtClean="0"/>
              <a:t>podnikání</a:t>
            </a:r>
            <a:r>
              <a:rPr lang="cs-CZ" sz="1400" dirty="0"/>
              <a:t>, Obchodník, Podnikání)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Klíčová slova:       	průmysl, výroba, průmyslové faktory </a:t>
            </a:r>
          </a:p>
          <a:p>
            <a:pPr marL="0" lvl="0" indent="0">
              <a:buNone/>
            </a:pPr>
            <a:endParaRPr lang="cs-CZ" sz="1400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cs-CZ" sz="14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cs-CZ" sz="1400" dirty="0" smtClean="0">
                <a:solidFill>
                  <a:prstClr val="black"/>
                </a:solidFill>
              </a:rPr>
              <a:t>Metodický </a:t>
            </a:r>
            <a:r>
              <a:rPr lang="cs-CZ" sz="1400" dirty="0">
                <a:solidFill>
                  <a:prstClr val="black"/>
                </a:solidFill>
              </a:rPr>
              <a:t>list/anotace</a:t>
            </a:r>
            <a:r>
              <a:rPr lang="cs-CZ" sz="1400" dirty="0" smtClean="0">
                <a:solidFill>
                  <a:prstClr val="black"/>
                </a:solidFill>
              </a:rPr>
              <a:t>: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Materiál slouží k seznámení se základní odbornou slovní zásobou pro studenty ekonomických oborů. Jedná se zejména o termíny z oblasti ekonomie. </a:t>
            </a:r>
          </a:p>
          <a:p>
            <a:pPr marL="0" indent="0">
              <a:buNone/>
            </a:pPr>
            <a:r>
              <a:rPr lang="cs-CZ" sz="1400" dirty="0" smtClean="0"/>
              <a:t>Studenti odhadují na základě svých znalostí význam slov. V případě potřeby pracují se slovníkem.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4664"/>
            <a:ext cx="57610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218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Industry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31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Classification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>
              <a:buNone/>
            </a:pPr>
            <a:r>
              <a:rPr lang="cs-CZ" dirty="0" smtClean="0"/>
              <a:t>I</a:t>
            </a:r>
            <a:r>
              <a:rPr lang="en-US" dirty="0" err="1" smtClean="0"/>
              <a:t>ndustry</a:t>
            </a:r>
            <a:r>
              <a:rPr lang="en-US" dirty="0" smtClean="0"/>
              <a:t> is classified into different sectors</a:t>
            </a:r>
            <a:endParaRPr lang="cs-CZ" dirty="0" smtClean="0"/>
          </a:p>
          <a:p>
            <a:r>
              <a:rPr lang="cs-CZ" dirty="0" err="1" smtClean="0"/>
              <a:t>primary</a:t>
            </a:r>
            <a:endParaRPr lang="cs-CZ" dirty="0" smtClean="0"/>
          </a:p>
          <a:p>
            <a:r>
              <a:rPr lang="en-US" dirty="0" err="1" smtClean="0"/>
              <a:t>secondar</a:t>
            </a:r>
            <a:r>
              <a:rPr lang="cs-CZ" dirty="0"/>
              <a:t>y</a:t>
            </a:r>
            <a:endParaRPr lang="cs-CZ" dirty="0" smtClean="0"/>
          </a:p>
          <a:p>
            <a:r>
              <a:rPr lang="en-US" dirty="0" smtClean="0"/>
              <a:t>tertiary </a:t>
            </a:r>
            <a:endParaRPr lang="cs-CZ" dirty="0" smtClean="0"/>
          </a:p>
          <a:p>
            <a:r>
              <a:rPr lang="en-US" dirty="0" smtClean="0"/>
              <a:t>quaternary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693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industry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>
              <a:buNone/>
            </a:pPr>
            <a:r>
              <a:rPr lang="en-US" b="1" i="1" dirty="0" smtClean="0"/>
              <a:t>Secondary industries </a:t>
            </a:r>
            <a:r>
              <a:rPr lang="en-US" dirty="0" smtClean="0"/>
              <a:t>take the </a:t>
            </a:r>
            <a:r>
              <a:rPr lang="en-US" i="1" dirty="0" smtClean="0"/>
              <a:t>raw materials </a:t>
            </a:r>
            <a:r>
              <a:rPr lang="en-US" dirty="0" smtClean="0"/>
              <a:t>produced by the primary sector and </a:t>
            </a:r>
            <a:r>
              <a:rPr lang="cs-CZ" dirty="0" err="1" smtClean="0"/>
              <a:t>manufacture</a:t>
            </a:r>
            <a:r>
              <a:rPr lang="cs-CZ" dirty="0" smtClean="0"/>
              <a:t> </a:t>
            </a:r>
            <a:r>
              <a:rPr lang="en-US" dirty="0" smtClean="0"/>
              <a:t>goods and products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 smtClean="0"/>
              <a:t>Examples of secondary industries</a:t>
            </a:r>
            <a:r>
              <a:rPr lang="cs-CZ" dirty="0" smtClean="0"/>
              <a:t>:</a:t>
            </a:r>
            <a:r>
              <a:rPr lang="en-US" dirty="0" smtClean="0"/>
              <a:t>food processing, oil refining and energy production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765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Tertiary industry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The </a:t>
            </a:r>
            <a:r>
              <a:rPr lang="en-US" b="1" i="1" dirty="0" smtClean="0"/>
              <a:t>tertiary sector </a:t>
            </a:r>
            <a:r>
              <a:rPr lang="en-US" dirty="0" smtClean="0"/>
              <a:t>is also called the </a:t>
            </a:r>
            <a:r>
              <a:rPr lang="en-US" i="1" dirty="0" smtClean="0"/>
              <a:t>service sector </a:t>
            </a:r>
            <a:r>
              <a:rPr lang="en-US" dirty="0" smtClean="0"/>
              <a:t>and involves the selling of services and skills. 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smtClean="0"/>
              <a:t>Examples of tertiary employment</a:t>
            </a:r>
            <a:r>
              <a:rPr lang="cs-CZ" dirty="0" smtClean="0"/>
              <a:t>: </a:t>
            </a:r>
            <a:r>
              <a:rPr lang="en-US" dirty="0" smtClean="0"/>
              <a:t>health </a:t>
            </a:r>
            <a:r>
              <a:rPr lang="en-US" dirty="0" smtClean="0"/>
              <a:t>service, transportation, education, entertainment, tourism, finance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074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Q</a:t>
            </a:r>
            <a:r>
              <a:rPr lang="en-US" dirty="0" err="1" smtClean="0"/>
              <a:t>uaternary</a:t>
            </a:r>
            <a:r>
              <a:rPr lang="en-US" dirty="0" smtClean="0"/>
              <a:t> industry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The </a:t>
            </a:r>
            <a:r>
              <a:rPr lang="en-US" b="1" i="1" dirty="0" smtClean="0"/>
              <a:t>quaternary sector </a:t>
            </a:r>
            <a:r>
              <a:rPr lang="en-US" dirty="0" smtClean="0"/>
              <a:t>consists of industries providing information services, computing, ICT, consultancy and R&amp;D (research)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338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Industrial factors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dirty="0" smtClean="0"/>
              <a:t> power supply</a:t>
            </a:r>
          </a:p>
          <a:p>
            <a:r>
              <a:rPr lang="en-US" dirty="0" smtClean="0"/>
              <a:t> communications - including transport</a:t>
            </a:r>
            <a:endParaRPr lang="cs-CZ" dirty="0"/>
          </a:p>
          <a:p>
            <a:r>
              <a:rPr lang="en-US" dirty="0" smtClean="0"/>
              <a:t> </a:t>
            </a:r>
            <a:r>
              <a:rPr lang="en-US" dirty="0" err="1" smtClean="0"/>
              <a:t>labour</a:t>
            </a:r>
            <a:r>
              <a:rPr lang="en-US" dirty="0" smtClean="0"/>
              <a:t> supply </a:t>
            </a:r>
            <a:endParaRPr lang="cs-CZ" dirty="0" smtClean="0"/>
          </a:p>
          <a:p>
            <a:r>
              <a:rPr lang="cs-CZ" dirty="0"/>
              <a:t> </a:t>
            </a:r>
            <a:r>
              <a:rPr lang="en-US" dirty="0" smtClean="0"/>
              <a:t>access to market </a:t>
            </a:r>
            <a:endParaRPr lang="cs-CZ" dirty="0" smtClean="0"/>
          </a:p>
          <a:p>
            <a:r>
              <a:rPr lang="cs-CZ" dirty="0"/>
              <a:t> </a:t>
            </a:r>
            <a:r>
              <a:rPr lang="en-US" dirty="0" smtClean="0"/>
              <a:t>grants and financial incentives </a:t>
            </a:r>
            <a:endParaRPr lang="cs-CZ" dirty="0" smtClean="0"/>
          </a:p>
          <a:p>
            <a:r>
              <a:rPr lang="cs-CZ" dirty="0"/>
              <a:t> </a:t>
            </a:r>
            <a:r>
              <a:rPr lang="en-US" dirty="0" smtClean="0"/>
              <a:t>raw materials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668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Remember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Th</a:t>
            </a:r>
            <a:r>
              <a:rPr lang="cs-CZ" dirty="0" err="1" smtClean="0"/>
              <a:t>ere</a:t>
            </a:r>
            <a:r>
              <a:rPr lang="cs-CZ" dirty="0" smtClean="0"/>
              <a:t> </a:t>
            </a:r>
            <a:r>
              <a:rPr lang="en-US" dirty="0" smtClean="0"/>
              <a:t>are two 'special cases' of industrial location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en-US" i="1" dirty="0" smtClean="0"/>
              <a:t>Agglomeration</a:t>
            </a:r>
            <a:r>
              <a:rPr lang="en-US" dirty="0" smtClean="0"/>
              <a:t> is a number of producers in the same or related industries group together. An example is the large number of financial companies (</a:t>
            </a:r>
            <a:r>
              <a:rPr lang="en-US" dirty="0" err="1" smtClean="0"/>
              <a:t>eg</a:t>
            </a:r>
            <a:r>
              <a:rPr lang="en-US" dirty="0" smtClean="0"/>
              <a:t> banks and insurance companies) in the City of London.</a:t>
            </a:r>
            <a:endParaRPr lang="cs-CZ" dirty="0" smtClean="0"/>
          </a:p>
          <a:p>
            <a:pPr marL="0" indent="0">
              <a:buNone/>
            </a:pPr>
            <a:r>
              <a:rPr lang="en-US" i="1" dirty="0" smtClean="0"/>
              <a:t>Footloose industries </a:t>
            </a:r>
            <a:r>
              <a:rPr lang="en-US" dirty="0" smtClean="0"/>
              <a:t>are less dependent on specific geographical location. </a:t>
            </a:r>
            <a:r>
              <a:rPr lang="cs-CZ" dirty="0" smtClean="0"/>
              <a:t>T</a:t>
            </a:r>
            <a:r>
              <a:rPr lang="en-US" dirty="0" smtClean="0"/>
              <a:t>hey can locate virtually anywhere in the world. Examples are computer software development, telephone sales and call </a:t>
            </a:r>
            <a:r>
              <a:rPr lang="en-US" dirty="0" err="1" smtClean="0"/>
              <a:t>centres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02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prstClr val="black"/>
                </a:solidFill>
                <a:latin typeface="Calibri"/>
              </a:rPr>
              <a:t>JURASZKOVÁ ING, Marcela.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Podniková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ekonomika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I: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Učební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texty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pro 1.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ročník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Střední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škola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obchodu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služeb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a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podnikání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a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Vyšší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odborná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škola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, 2012. </a:t>
            </a:r>
            <a:endParaRPr lang="cs-CZ" dirty="0">
              <a:solidFill>
                <a:prstClr val="black"/>
              </a:solidFill>
              <a:latin typeface="Calibri"/>
            </a:endParaRPr>
          </a:p>
          <a:p>
            <a:pPr lvl="0"/>
            <a:r>
              <a:rPr lang="cs-CZ" dirty="0">
                <a:solidFill>
                  <a:prstClr val="black"/>
                </a:solidFill>
                <a:latin typeface="Calibri"/>
              </a:rPr>
              <a:t>PHILLIPS, Janet a kol. Oxford studijní slovník. Oxford: Oxford University Press, 2010, ISBN 978019 430655 3. </a:t>
            </a:r>
            <a:endParaRPr lang="cs-CZ" dirty="0" smtClean="0">
              <a:solidFill>
                <a:prstClr val="black"/>
              </a:solidFill>
              <a:latin typeface="Calibri"/>
            </a:endParaRPr>
          </a:p>
          <a:p>
            <a:pPr lvl="0"/>
            <a:r>
              <a:rPr lang="cs-CZ" dirty="0">
                <a:solidFill>
                  <a:prstClr val="black"/>
                </a:solidFill>
                <a:latin typeface="Calibri"/>
              </a:rPr>
              <a:t>KOTLER, P.. Marketing Management. Praha: </a:t>
            </a:r>
            <a:r>
              <a:rPr lang="cs-CZ" dirty="0" err="1">
                <a:solidFill>
                  <a:prstClr val="black"/>
                </a:solidFill>
                <a:latin typeface="Calibri"/>
              </a:rPr>
              <a:t>Grada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dirty="0" err="1">
                <a:solidFill>
                  <a:prstClr val="black"/>
                </a:solidFill>
                <a:latin typeface="Calibri"/>
              </a:rPr>
              <a:t>Publishing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, 2001, ISBN 80-247-0016-6.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6895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287</Words>
  <Application>Microsoft Office PowerPoint</Application>
  <PresentationFormat>Předvádění na obrazovce (4:3)</PresentationFormat>
  <Paragraphs>46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Motiv systému Office</vt:lpstr>
      <vt:lpstr>1_Motiv systému Office</vt:lpstr>
      <vt:lpstr>2_Motiv systému Office</vt:lpstr>
      <vt:lpstr>Prezentace aplikace PowerPoint</vt:lpstr>
      <vt:lpstr>Industry</vt:lpstr>
      <vt:lpstr>Classification</vt:lpstr>
      <vt:lpstr>Secondary industry</vt:lpstr>
      <vt:lpstr>Tertiary industry</vt:lpstr>
      <vt:lpstr>Quaternary industry</vt:lpstr>
      <vt:lpstr>Industrial factors</vt:lpstr>
      <vt:lpstr>Remember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7</cp:revision>
  <dcterms:created xsi:type="dcterms:W3CDTF">2013-06-09T09:39:27Z</dcterms:created>
  <dcterms:modified xsi:type="dcterms:W3CDTF">2013-06-24T06:30:25Z</dcterms:modified>
</cp:coreProperties>
</file>