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1"/>
  </p:notesMasterIdLst>
  <p:sldIdLst>
    <p:sldId id="257" r:id="rId4"/>
    <p:sldId id="256" r:id="rId5"/>
    <p:sldId id="258" r:id="rId6"/>
    <p:sldId id="259" r:id="rId7"/>
    <p:sldId id="260" r:id="rId8"/>
    <p:sldId id="261" r:id="rId9"/>
    <p:sldId id="263"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88239B-E1DF-4538-BA03-41A83B4C846D}" type="datetimeFigureOut">
              <a:rPr lang="en-US" smtClean="0"/>
              <a:t>6/17/2013</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FB56DD-1C85-41C6-86F8-078A1F61232A}" type="slidenum">
              <a:rPr lang="en-US" smtClean="0"/>
              <a:t>‹#›</a:t>
            </a:fld>
            <a:endParaRPr lang="en-US"/>
          </a:p>
        </p:txBody>
      </p:sp>
    </p:spTree>
    <p:extLst>
      <p:ext uri="{BB962C8B-B14F-4D97-AF65-F5344CB8AC3E}">
        <p14:creationId xmlns:p14="http://schemas.microsoft.com/office/powerpoint/2010/main" val="375053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48450E59-B2AC-43B4-8E3F-EC5AF105D5C9}" type="datetimeFigureOut">
              <a:rPr lang="en-US" smtClean="0"/>
              <a:t>6/17/2013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09E17203-4401-4F70-9F12-36442F82A70E}" type="slidenum">
              <a:rPr lang="en-US" smtClean="0"/>
              <a:t>‹#›</a:t>
            </a:fld>
            <a:endParaRPr lang="en-US"/>
          </a:p>
        </p:txBody>
      </p:sp>
    </p:spTree>
    <p:extLst>
      <p:ext uri="{BB962C8B-B14F-4D97-AF65-F5344CB8AC3E}">
        <p14:creationId xmlns:p14="http://schemas.microsoft.com/office/powerpoint/2010/main" val="1249365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8450E59-B2AC-43B4-8E3F-EC5AF105D5C9}" type="datetimeFigureOut">
              <a:rPr lang="en-US" smtClean="0"/>
              <a:t>6/17/2013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09E17203-4401-4F70-9F12-36442F82A70E}" type="slidenum">
              <a:rPr lang="en-US" smtClean="0"/>
              <a:t>‹#›</a:t>
            </a:fld>
            <a:endParaRPr lang="en-US"/>
          </a:p>
        </p:txBody>
      </p:sp>
    </p:spTree>
    <p:extLst>
      <p:ext uri="{BB962C8B-B14F-4D97-AF65-F5344CB8AC3E}">
        <p14:creationId xmlns:p14="http://schemas.microsoft.com/office/powerpoint/2010/main" val="1164112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8450E59-B2AC-43B4-8E3F-EC5AF105D5C9}" type="datetimeFigureOut">
              <a:rPr lang="en-US" smtClean="0"/>
              <a:t>6/17/2013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09E17203-4401-4F70-9F12-36442F82A70E}" type="slidenum">
              <a:rPr lang="en-US" smtClean="0"/>
              <a:t>‹#›</a:t>
            </a:fld>
            <a:endParaRPr lang="en-US"/>
          </a:p>
        </p:txBody>
      </p:sp>
    </p:spTree>
    <p:extLst>
      <p:ext uri="{BB962C8B-B14F-4D97-AF65-F5344CB8AC3E}">
        <p14:creationId xmlns:p14="http://schemas.microsoft.com/office/powerpoint/2010/main" val="1846374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en-US">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0692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en-US">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3003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en-US">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6535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en-US">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0474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8" name="Zástupný symbol pro zápatí 7"/>
          <p:cNvSpPr>
            <a:spLocks noGrp="1"/>
          </p:cNvSpPr>
          <p:nvPr>
            <p:ph type="ftr" sz="quarter" idx="11"/>
          </p:nvPr>
        </p:nvSpPr>
        <p:spPr/>
        <p:txBody>
          <a:bodyPr/>
          <a:lstStyle/>
          <a:p>
            <a:endParaRPr lang="en-US">
              <a:solidFill>
                <a:prstClr val="black">
                  <a:tint val="75000"/>
                </a:prstClr>
              </a:solidFill>
            </a:endParaRPr>
          </a:p>
        </p:txBody>
      </p:sp>
      <p:sp>
        <p:nvSpPr>
          <p:cNvPr id="9" name="Zástupný symbol pro číslo snímku 8"/>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0730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4" name="Zástupný symbol pro zápatí 3"/>
          <p:cNvSpPr>
            <a:spLocks noGrp="1"/>
          </p:cNvSpPr>
          <p:nvPr>
            <p:ph type="ftr" sz="quarter" idx="11"/>
          </p:nvPr>
        </p:nvSpPr>
        <p:spPr/>
        <p:txBody>
          <a:bodyPr/>
          <a:lstStyle/>
          <a:p>
            <a:endParaRPr lang="en-US">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7556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3" name="Zástupný symbol pro zápatí 2"/>
          <p:cNvSpPr>
            <a:spLocks noGrp="1"/>
          </p:cNvSpPr>
          <p:nvPr>
            <p:ph type="ftr" sz="quarter" idx="11"/>
          </p:nvPr>
        </p:nvSpPr>
        <p:spPr/>
        <p:txBody>
          <a:bodyPr/>
          <a:lstStyle/>
          <a:p>
            <a:endParaRPr lang="en-US">
              <a:solidFill>
                <a:prstClr val="black">
                  <a:tint val="75000"/>
                </a:prstClr>
              </a:solidFill>
            </a:endParaRPr>
          </a:p>
        </p:txBody>
      </p:sp>
      <p:sp>
        <p:nvSpPr>
          <p:cNvPr id="4" name="Zástupný symbol pro číslo snímku 3"/>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23845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en-US">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96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8450E59-B2AC-43B4-8E3F-EC5AF105D5C9}" type="datetimeFigureOut">
              <a:rPr lang="en-US" smtClean="0"/>
              <a:t>6/17/2013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09E17203-4401-4F70-9F12-36442F82A70E}" type="slidenum">
              <a:rPr lang="en-US" smtClean="0"/>
              <a:t>‹#›</a:t>
            </a:fld>
            <a:endParaRPr lang="en-US"/>
          </a:p>
        </p:txBody>
      </p:sp>
    </p:spTree>
    <p:extLst>
      <p:ext uri="{BB962C8B-B14F-4D97-AF65-F5344CB8AC3E}">
        <p14:creationId xmlns:p14="http://schemas.microsoft.com/office/powerpoint/2010/main" val="19575192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en-US">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10264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en-US">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62183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en-US">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829040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30722296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11240944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23478329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dirty="0">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20138447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8" name="Zástupný symbol pro zápatí 7"/>
          <p:cNvSpPr>
            <a:spLocks noGrp="1"/>
          </p:cNvSpPr>
          <p:nvPr>
            <p:ph type="ftr" sz="quarter" idx="11"/>
          </p:nvPr>
        </p:nvSpPr>
        <p:spPr/>
        <p:txBody>
          <a:bodyPr/>
          <a:lstStyle/>
          <a:p>
            <a:endParaRPr lang="cs-CZ" dirty="0">
              <a:solidFill>
                <a:prstClr val="black">
                  <a:tint val="75000"/>
                </a:prstClr>
              </a:solidFill>
            </a:endParaRPr>
          </a:p>
        </p:txBody>
      </p:sp>
      <p:sp>
        <p:nvSpPr>
          <p:cNvPr id="9" name="Zástupný symbol pro číslo snímku 8"/>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718488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4" name="Zástupný symbol pro zápatí 3"/>
          <p:cNvSpPr>
            <a:spLocks noGrp="1"/>
          </p:cNvSpPr>
          <p:nvPr>
            <p:ph type="ftr" sz="quarter" idx="11"/>
          </p:nvPr>
        </p:nvSpPr>
        <p:spPr/>
        <p:txBody>
          <a:bodyPr/>
          <a:lstStyle/>
          <a:p>
            <a:endParaRPr lang="cs-CZ"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36241280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3" name="Zástupný symbol pro zápatí 2"/>
          <p:cNvSpPr>
            <a:spLocks noGrp="1"/>
          </p:cNvSpPr>
          <p:nvPr>
            <p:ph type="ftr" sz="quarter" idx="11"/>
          </p:nvPr>
        </p:nvSpPr>
        <p:spPr/>
        <p:txBody>
          <a:bodyPr/>
          <a:lstStyle/>
          <a:p>
            <a:endParaRPr lang="cs-CZ" dirty="0">
              <a:solidFill>
                <a:prstClr val="black">
                  <a:tint val="75000"/>
                </a:prstClr>
              </a:solidFill>
            </a:endParaRPr>
          </a:p>
        </p:txBody>
      </p:sp>
      <p:sp>
        <p:nvSpPr>
          <p:cNvPr id="4" name="Zástupný symbol pro číslo snímku 3"/>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119979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8450E59-B2AC-43B4-8E3F-EC5AF105D5C9}" type="datetimeFigureOut">
              <a:rPr lang="en-US" smtClean="0"/>
              <a:t>6/17/2013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09E17203-4401-4F70-9F12-36442F82A70E}" type="slidenum">
              <a:rPr lang="en-US" smtClean="0"/>
              <a:t>‹#›</a:t>
            </a:fld>
            <a:endParaRPr lang="en-US"/>
          </a:p>
        </p:txBody>
      </p:sp>
    </p:spTree>
    <p:extLst>
      <p:ext uri="{BB962C8B-B14F-4D97-AF65-F5344CB8AC3E}">
        <p14:creationId xmlns:p14="http://schemas.microsoft.com/office/powerpoint/2010/main" val="39249888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dirty="0">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9836092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dirty="0">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28889042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33635452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3048137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48450E59-B2AC-43B4-8E3F-EC5AF105D5C9}" type="datetimeFigureOut">
              <a:rPr lang="en-US" smtClean="0"/>
              <a:t>6/17/2013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09E17203-4401-4F70-9F12-36442F82A70E}" type="slidenum">
              <a:rPr lang="en-US" smtClean="0"/>
              <a:t>‹#›</a:t>
            </a:fld>
            <a:endParaRPr lang="en-US"/>
          </a:p>
        </p:txBody>
      </p:sp>
    </p:spTree>
    <p:extLst>
      <p:ext uri="{BB962C8B-B14F-4D97-AF65-F5344CB8AC3E}">
        <p14:creationId xmlns:p14="http://schemas.microsoft.com/office/powerpoint/2010/main" val="1369836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48450E59-B2AC-43B4-8E3F-EC5AF105D5C9}" type="datetimeFigureOut">
              <a:rPr lang="en-US" smtClean="0"/>
              <a:t>6/17/2013</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09E17203-4401-4F70-9F12-36442F82A70E}" type="slidenum">
              <a:rPr lang="en-US" smtClean="0"/>
              <a:t>‹#›</a:t>
            </a:fld>
            <a:endParaRPr lang="en-US"/>
          </a:p>
        </p:txBody>
      </p:sp>
    </p:spTree>
    <p:extLst>
      <p:ext uri="{BB962C8B-B14F-4D97-AF65-F5344CB8AC3E}">
        <p14:creationId xmlns:p14="http://schemas.microsoft.com/office/powerpoint/2010/main" val="433491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48450E59-B2AC-43B4-8E3F-EC5AF105D5C9}" type="datetimeFigureOut">
              <a:rPr lang="en-US" smtClean="0"/>
              <a:t>6/17/2013</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09E17203-4401-4F70-9F12-36442F82A70E}" type="slidenum">
              <a:rPr lang="en-US" smtClean="0"/>
              <a:t>‹#›</a:t>
            </a:fld>
            <a:endParaRPr lang="en-US"/>
          </a:p>
        </p:txBody>
      </p:sp>
    </p:spTree>
    <p:extLst>
      <p:ext uri="{BB962C8B-B14F-4D97-AF65-F5344CB8AC3E}">
        <p14:creationId xmlns:p14="http://schemas.microsoft.com/office/powerpoint/2010/main" val="400080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8450E59-B2AC-43B4-8E3F-EC5AF105D5C9}" type="datetimeFigureOut">
              <a:rPr lang="en-US" smtClean="0"/>
              <a:t>6/17/2013</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09E17203-4401-4F70-9F12-36442F82A70E}" type="slidenum">
              <a:rPr lang="en-US" smtClean="0"/>
              <a:t>‹#›</a:t>
            </a:fld>
            <a:endParaRPr lang="en-US"/>
          </a:p>
        </p:txBody>
      </p:sp>
    </p:spTree>
    <p:extLst>
      <p:ext uri="{BB962C8B-B14F-4D97-AF65-F5344CB8AC3E}">
        <p14:creationId xmlns:p14="http://schemas.microsoft.com/office/powerpoint/2010/main" val="205456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8450E59-B2AC-43B4-8E3F-EC5AF105D5C9}" type="datetimeFigureOut">
              <a:rPr lang="en-US" smtClean="0"/>
              <a:t>6/17/2013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09E17203-4401-4F70-9F12-36442F82A70E}" type="slidenum">
              <a:rPr lang="en-US" smtClean="0"/>
              <a:t>‹#›</a:t>
            </a:fld>
            <a:endParaRPr lang="en-US"/>
          </a:p>
        </p:txBody>
      </p:sp>
    </p:spTree>
    <p:extLst>
      <p:ext uri="{BB962C8B-B14F-4D97-AF65-F5344CB8AC3E}">
        <p14:creationId xmlns:p14="http://schemas.microsoft.com/office/powerpoint/2010/main" val="2133635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8450E59-B2AC-43B4-8E3F-EC5AF105D5C9}" type="datetimeFigureOut">
              <a:rPr lang="en-US" smtClean="0"/>
              <a:t>6/17/2013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09E17203-4401-4F70-9F12-36442F82A70E}" type="slidenum">
              <a:rPr lang="en-US" smtClean="0"/>
              <a:t>‹#›</a:t>
            </a:fld>
            <a:endParaRPr lang="en-US"/>
          </a:p>
        </p:txBody>
      </p:sp>
    </p:spTree>
    <p:extLst>
      <p:ext uri="{BB962C8B-B14F-4D97-AF65-F5344CB8AC3E}">
        <p14:creationId xmlns:p14="http://schemas.microsoft.com/office/powerpoint/2010/main" val="190195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450E59-B2AC-43B4-8E3F-EC5AF105D5C9}" type="datetimeFigureOut">
              <a:rPr lang="en-US" smtClean="0"/>
              <a:t>6/17/2013</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E17203-4401-4F70-9F12-36442F82A70E}" type="slidenum">
              <a:rPr lang="en-US" smtClean="0"/>
              <a:t>‹#›</a:t>
            </a:fld>
            <a:endParaRPr lang="en-US"/>
          </a:p>
        </p:txBody>
      </p:sp>
    </p:spTree>
    <p:extLst>
      <p:ext uri="{BB962C8B-B14F-4D97-AF65-F5344CB8AC3E}">
        <p14:creationId xmlns:p14="http://schemas.microsoft.com/office/powerpoint/2010/main" val="3311937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76728A-95B5-4D06-BDD1-59D7212BF12D}" type="datetimeFigureOut">
              <a:rPr lang="en-US" smtClean="0">
                <a:solidFill>
                  <a:prstClr val="black">
                    <a:tint val="75000"/>
                  </a:prstClr>
                </a:solidFill>
              </a:rPr>
              <a:pPr/>
              <a:t>6/17/2013</a:t>
            </a:fld>
            <a:endParaRPr lang="en-US">
              <a:solidFill>
                <a:prstClr val="black">
                  <a:tint val="75000"/>
                </a:prstClr>
              </a:solidFill>
            </a:endParaRP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7544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6E418-EDAB-473B-A572-B4FB8B486BA5}" type="datetimeFigureOut">
              <a:rPr lang="cs-CZ" smtClean="0">
                <a:solidFill>
                  <a:prstClr val="black">
                    <a:tint val="75000"/>
                  </a:prstClr>
                </a:solidFill>
              </a:rPr>
              <a:pPr/>
              <a:t>17.6.2013</a:t>
            </a:fld>
            <a:endParaRPr lang="cs-CZ" dirty="0">
              <a:solidFill>
                <a:prstClr val="black">
                  <a:tint val="75000"/>
                </a:prstClr>
              </a:solidFill>
            </a:endParaRP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solidFill>
                <a:prstClr val="black">
                  <a:tint val="75000"/>
                </a:prstClr>
              </a:solidFill>
            </a:endParaRP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20611840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Main_Page" TargetMode="Externa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1400" dirty="0" smtClean="0"/>
              <a:t>Jméno autora:	     Mgr. Mária Filipová</a:t>
            </a:r>
          </a:p>
          <a:p>
            <a:pPr marL="0" indent="0">
              <a:buNone/>
            </a:pPr>
            <a:r>
              <a:rPr lang="cs-CZ" sz="1400" dirty="0" smtClean="0"/>
              <a:t>Datum vytvoření:	     22. 3. </a:t>
            </a:r>
            <a:r>
              <a:rPr lang="cs-CZ" sz="1400" dirty="0" smtClean="0"/>
              <a:t>2013 </a:t>
            </a:r>
          </a:p>
          <a:p>
            <a:pPr marL="0" indent="0">
              <a:buNone/>
            </a:pPr>
            <a:r>
              <a:rPr lang="cs-CZ" sz="1400" dirty="0" smtClean="0"/>
              <a:t>Číslo </a:t>
            </a:r>
            <a:r>
              <a:rPr lang="cs-CZ" sz="1400" dirty="0" err="1"/>
              <a:t>DUMu</a:t>
            </a:r>
            <a:r>
              <a:rPr lang="cs-CZ" sz="1400" dirty="0"/>
              <a:t>:	     VY_32_INOVACE_20_AJ_ACH</a:t>
            </a:r>
          </a:p>
          <a:p>
            <a:pPr marL="0" indent="0">
              <a:buNone/>
            </a:pPr>
            <a:r>
              <a:rPr lang="cs-CZ" sz="1400" dirty="0" smtClean="0"/>
              <a:t>Ročník</a:t>
            </a:r>
            <a:r>
              <a:rPr lang="cs-CZ" sz="1400" dirty="0" smtClean="0"/>
              <a:t>:                              1. – 4. </a:t>
            </a:r>
            <a:r>
              <a:rPr lang="cs-CZ" sz="1400" dirty="0"/>
              <a:t>ročník </a:t>
            </a:r>
            <a:endParaRPr lang="cs-CZ" sz="1400" dirty="0" smtClean="0"/>
          </a:p>
          <a:p>
            <a:pPr marL="0" indent="0">
              <a:buNone/>
            </a:pPr>
            <a:r>
              <a:rPr lang="cs-CZ" sz="1400" dirty="0" smtClean="0"/>
              <a:t>Vzdělávací </a:t>
            </a:r>
            <a:r>
              <a:rPr lang="cs-CZ" sz="1400" dirty="0" smtClean="0"/>
              <a:t>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pro studenty aplikované chemie </a:t>
            </a:r>
          </a:p>
          <a:p>
            <a:pPr marL="0" indent="0">
              <a:buNone/>
            </a:pPr>
            <a:r>
              <a:rPr lang="cs-CZ" sz="1400" dirty="0" smtClean="0"/>
              <a:t>Klíčová slova:       	     farmakologie, léky</a:t>
            </a:r>
          </a:p>
          <a:p>
            <a:endParaRPr lang="cs-CZ" sz="1400" dirty="0" smtClean="0"/>
          </a:p>
          <a:p>
            <a:pPr marL="0" indent="0">
              <a:buNone/>
            </a:pPr>
            <a:r>
              <a:rPr lang="cs-CZ" sz="1400" dirty="0" smtClean="0"/>
              <a:t>Metodický list/anotace:</a:t>
            </a:r>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a:t>
            </a:r>
            <a:r>
              <a:rPr lang="cs-CZ" dirty="0" smtClean="0"/>
              <a:t> </a:t>
            </a:r>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8062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Pharmacology</a:t>
            </a:r>
            <a:endParaRPr lang="en-US" dirty="0"/>
          </a:p>
        </p:txBody>
      </p:sp>
    </p:spTree>
    <p:extLst>
      <p:ext uri="{BB962C8B-B14F-4D97-AF65-F5344CB8AC3E}">
        <p14:creationId xmlns:p14="http://schemas.microsoft.com/office/powerpoint/2010/main" val="1123897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What</a:t>
            </a:r>
            <a:r>
              <a:rPr lang="cs-CZ" dirty="0" smtClean="0"/>
              <a:t> </a:t>
            </a:r>
            <a:r>
              <a:rPr lang="cs-CZ" dirty="0" err="1" smtClean="0"/>
              <a:t>is</a:t>
            </a:r>
            <a:r>
              <a:rPr lang="cs-CZ" dirty="0" smtClean="0"/>
              <a:t> </a:t>
            </a:r>
            <a:r>
              <a:rPr lang="cs-CZ" dirty="0" err="1" smtClean="0"/>
              <a:t>it</a:t>
            </a:r>
            <a:r>
              <a:rPr lang="cs-CZ" dirty="0" smtClean="0"/>
              <a:t>?</a:t>
            </a:r>
            <a:endParaRPr lang="en-US" dirty="0"/>
          </a:p>
        </p:txBody>
      </p:sp>
      <p:sp>
        <p:nvSpPr>
          <p:cNvPr id="3" name="Zástupný symbol pro obsah 2"/>
          <p:cNvSpPr>
            <a:spLocks noGrp="1"/>
          </p:cNvSpPr>
          <p:nvPr>
            <p:ph idx="1"/>
          </p:nvPr>
        </p:nvSpPr>
        <p:spPr/>
        <p:txBody>
          <a:bodyPr anchor="ctr">
            <a:normAutofit/>
          </a:bodyPr>
          <a:lstStyle/>
          <a:p>
            <a:pPr marL="0" indent="0">
              <a:buNone/>
            </a:pPr>
            <a:r>
              <a:rPr lang="en-US" dirty="0" smtClean="0"/>
              <a:t>Pharmacology has evolved </a:t>
            </a:r>
            <a:r>
              <a:rPr lang="cs-CZ" dirty="0" err="1" smtClean="0"/>
              <a:t>for</a:t>
            </a:r>
            <a:r>
              <a:rPr lang="cs-CZ" dirty="0" smtClean="0"/>
              <a:t> many </a:t>
            </a:r>
            <a:r>
              <a:rPr lang="en-US" dirty="0" smtClean="0"/>
              <a:t>years</a:t>
            </a:r>
            <a:r>
              <a:rPr lang="cs-CZ" dirty="0" smtClean="0"/>
              <a:t> </a:t>
            </a:r>
            <a:r>
              <a:rPr lang="cs-CZ" dirty="0" err="1" smtClean="0"/>
              <a:t>an</a:t>
            </a:r>
            <a:r>
              <a:rPr lang="cs-CZ" dirty="0" smtClean="0"/>
              <a:t> </a:t>
            </a:r>
            <a:r>
              <a:rPr lang="cs-CZ" dirty="0" err="1" smtClean="0"/>
              <a:t>it</a:t>
            </a:r>
            <a:r>
              <a:rPr lang="cs-CZ" dirty="0" smtClean="0"/>
              <a:t> </a:t>
            </a:r>
            <a:r>
              <a:rPr lang="cs-CZ" dirty="0" err="1" smtClean="0"/>
              <a:t>is</a:t>
            </a:r>
            <a:r>
              <a:rPr lang="cs-CZ" dirty="0" smtClean="0"/>
              <a:t> </a:t>
            </a:r>
            <a:r>
              <a:rPr lang="en-US" dirty="0" smtClean="0"/>
              <a:t> the study of how chemical agents, both natural and synthetic (i.e., drugs) affect biological systems. Pharmacological studies </a:t>
            </a:r>
            <a:r>
              <a:rPr lang="cs-CZ" dirty="0" smtClean="0"/>
              <a:t> </a:t>
            </a:r>
            <a:r>
              <a:rPr lang="cs-CZ" dirty="0" err="1" smtClean="0"/>
              <a:t>mostly</a:t>
            </a:r>
            <a:r>
              <a:rPr lang="cs-CZ" dirty="0" smtClean="0"/>
              <a:t> </a:t>
            </a:r>
            <a:r>
              <a:rPr lang="en-US" dirty="0" smtClean="0"/>
              <a:t>focus on the treatment and prevention of diseases; or deal with the potential hazards of pesticides and herbicides.</a:t>
            </a:r>
            <a:endParaRPr lang="en-US" dirty="0"/>
          </a:p>
        </p:txBody>
      </p:sp>
    </p:spTree>
    <p:extLst>
      <p:ext uri="{BB962C8B-B14F-4D97-AF65-F5344CB8AC3E}">
        <p14:creationId xmlns:p14="http://schemas.microsoft.com/office/powerpoint/2010/main" val="892577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history</a:t>
            </a:r>
            <a:r>
              <a:rPr lang="cs-CZ" dirty="0" smtClean="0"/>
              <a:t> </a:t>
            </a:r>
            <a:r>
              <a:rPr lang="cs-CZ" dirty="0" err="1" smtClean="0"/>
              <a:t>of</a:t>
            </a:r>
            <a:r>
              <a:rPr lang="cs-CZ" dirty="0" smtClean="0"/>
              <a:t> </a:t>
            </a:r>
            <a:r>
              <a:rPr lang="cs-CZ" dirty="0" err="1" smtClean="0"/>
              <a:t>pharmacy</a:t>
            </a:r>
            <a:endParaRPr lang="en-US" dirty="0"/>
          </a:p>
        </p:txBody>
      </p:sp>
      <p:sp>
        <p:nvSpPr>
          <p:cNvPr id="3" name="Zástupný symbol pro obsah 2"/>
          <p:cNvSpPr>
            <a:spLocks noGrp="1"/>
          </p:cNvSpPr>
          <p:nvPr>
            <p:ph idx="1"/>
          </p:nvPr>
        </p:nvSpPr>
        <p:spPr/>
        <p:txBody>
          <a:bodyPr>
            <a:normAutofit fontScale="85000" lnSpcReduction="20000"/>
          </a:bodyPr>
          <a:lstStyle/>
          <a:p>
            <a:r>
              <a:rPr lang="cs-CZ" dirty="0"/>
              <a:t>t</a:t>
            </a:r>
            <a:r>
              <a:rPr lang="en-US" dirty="0" smtClean="0"/>
              <a:t>he earliest known compilation of medicinal substances was the </a:t>
            </a:r>
            <a:r>
              <a:rPr lang="en-US" dirty="0" err="1" smtClean="0"/>
              <a:t>Sushruta</a:t>
            </a:r>
            <a:r>
              <a:rPr lang="en-US" dirty="0" smtClean="0"/>
              <a:t> </a:t>
            </a:r>
            <a:r>
              <a:rPr lang="en-US" dirty="0" err="1" smtClean="0"/>
              <a:t>Samhita</a:t>
            </a:r>
            <a:r>
              <a:rPr lang="en-US" dirty="0" smtClean="0"/>
              <a:t>, an Indian </a:t>
            </a:r>
            <a:r>
              <a:rPr lang="en-US" dirty="0" err="1" smtClean="0"/>
              <a:t>Ayurvedic</a:t>
            </a:r>
            <a:r>
              <a:rPr lang="en-US" dirty="0" smtClean="0"/>
              <a:t> treatise attributed to </a:t>
            </a:r>
            <a:r>
              <a:rPr lang="en-US" dirty="0" err="1" smtClean="0"/>
              <a:t>Sushruta</a:t>
            </a:r>
            <a:r>
              <a:rPr lang="en-US" dirty="0" smtClean="0"/>
              <a:t> in the 6th century BC</a:t>
            </a:r>
            <a:endParaRPr lang="cs-CZ" dirty="0" smtClean="0"/>
          </a:p>
          <a:p>
            <a:r>
              <a:rPr lang="cs-CZ" dirty="0"/>
              <a:t>a</a:t>
            </a:r>
            <a:r>
              <a:rPr lang="en-US" dirty="0" err="1" smtClean="0"/>
              <a:t>ncient</a:t>
            </a:r>
            <a:r>
              <a:rPr lang="en-US" dirty="0" smtClean="0"/>
              <a:t> Egyptian pharmacological knowledge was recorded in various papyri such as the </a:t>
            </a:r>
            <a:r>
              <a:rPr lang="en-US" dirty="0" err="1" smtClean="0"/>
              <a:t>Ebers</a:t>
            </a:r>
            <a:r>
              <a:rPr lang="en-US" dirty="0" smtClean="0"/>
              <a:t> Papyrus of 1550 BC</a:t>
            </a:r>
            <a:endParaRPr lang="cs-CZ" dirty="0" smtClean="0"/>
          </a:p>
          <a:p>
            <a:r>
              <a:rPr lang="cs-CZ" dirty="0" smtClean="0"/>
              <a:t>i</a:t>
            </a:r>
            <a:r>
              <a:rPr lang="en-US" dirty="0" smtClean="0"/>
              <a:t>n Ancient Greece, Hippocrates </a:t>
            </a:r>
            <a:r>
              <a:rPr lang="cs-CZ" dirty="0" smtClean="0"/>
              <a:t>and </a:t>
            </a:r>
            <a:r>
              <a:rPr lang="cs-CZ" dirty="0" err="1" smtClean="0"/>
              <a:t>some</a:t>
            </a:r>
            <a:r>
              <a:rPr lang="cs-CZ" dirty="0" smtClean="0"/>
              <a:t> </a:t>
            </a:r>
            <a:r>
              <a:rPr lang="cs-CZ" dirty="0" err="1" smtClean="0"/>
              <a:t>other</a:t>
            </a:r>
            <a:r>
              <a:rPr lang="cs-CZ" dirty="0" smtClean="0"/>
              <a:t> </a:t>
            </a:r>
            <a:r>
              <a:rPr lang="en-US" dirty="0" smtClean="0"/>
              <a:t>experts </a:t>
            </a:r>
            <a:r>
              <a:rPr lang="cs-CZ" dirty="0" err="1" smtClean="0"/>
              <a:t>worked</a:t>
            </a:r>
            <a:r>
              <a:rPr lang="cs-CZ" dirty="0" smtClean="0"/>
              <a:t> </a:t>
            </a:r>
            <a:r>
              <a:rPr lang="cs-CZ" dirty="0" err="1" smtClean="0"/>
              <a:t>with</a:t>
            </a:r>
            <a:r>
              <a:rPr lang="en-US" dirty="0" smtClean="0"/>
              <a:t> medicinal plants</a:t>
            </a:r>
            <a:endParaRPr lang="cs-CZ" dirty="0" smtClean="0"/>
          </a:p>
          <a:p>
            <a:r>
              <a:rPr lang="cs-CZ" dirty="0" smtClean="0"/>
              <a:t>i</a:t>
            </a:r>
            <a:r>
              <a:rPr lang="en-US" dirty="0" smtClean="0"/>
              <a:t>n Baghdad the first pharmacies were established in 754,during the Islamic Golden Age.</a:t>
            </a:r>
            <a:endParaRPr lang="cs-CZ" dirty="0" smtClean="0"/>
          </a:p>
          <a:p>
            <a:r>
              <a:rPr lang="cs-CZ" dirty="0"/>
              <a:t>i</a:t>
            </a:r>
            <a:r>
              <a:rPr lang="en-US" dirty="0" smtClean="0"/>
              <a:t>n Europe pharmacy-like shops began to appear during the 12th century</a:t>
            </a:r>
            <a:endParaRPr lang="en-US" dirty="0"/>
          </a:p>
        </p:txBody>
      </p:sp>
    </p:spTree>
    <p:extLst>
      <p:ext uri="{BB962C8B-B14F-4D97-AF65-F5344CB8AC3E}">
        <p14:creationId xmlns:p14="http://schemas.microsoft.com/office/powerpoint/2010/main" val="3644753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Pharmacology</a:t>
            </a:r>
            <a:r>
              <a:rPr lang="cs-CZ" dirty="0" smtClean="0"/>
              <a:t> </a:t>
            </a:r>
            <a:r>
              <a:rPr lang="cs-CZ" dirty="0" err="1" smtClean="0"/>
              <a:t>today</a:t>
            </a:r>
            <a:endParaRPr lang="en-US" dirty="0"/>
          </a:p>
        </p:txBody>
      </p:sp>
      <p:sp>
        <p:nvSpPr>
          <p:cNvPr id="3" name="Zástupný symbol pro obsah 2"/>
          <p:cNvSpPr>
            <a:spLocks noGrp="1"/>
          </p:cNvSpPr>
          <p:nvPr>
            <p:ph idx="1"/>
          </p:nvPr>
        </p:nvSpPr>
        <p:spPr/>
        <p:txBody>
          <a:bodyPr anchor="ctr">
            <a:normAutofit fontScale="92500" lnSpcReduction="10000"/>
          </a:bodyPr>
          <a:lstStyle/>
          <a:p>
            <a:pPr marL="0" indent="0">
              <a:buNone/>
            </a:pPr>
            <a:r>
              <a:rPr lang="en-US" dirty="0" smtClean="0"/>
              <a:t>Early pharmacologists focused on </a:t>
            </a:r>
            <a:r>
              <a:rPr lang="en-US" i="1" dirty="0" smtClean="0"/>
              <a:t>natural substances</a:t>
            </a:r>
            <a:r>
              <a:rPr lang="en-US" dirty="0" smtClean="0"/>
              <a:t>, mainly plant extracts. Pharmacology developed in the 19th century as a biomedical science that applied the principles of scientific </a:t>
            </a:r>
            <a:r>
              <a:rPr lang="cs-CZ" dirty="0" err="1" smtClean="0"/>
              <a:t>approach</a:t>
            </a:r>
            <a:r>
              <a:rPr lang="cs-CZ" dirty="0" smtClean="0"/>
              <a:t>.</a:t>
            </a:r>
            <a:r>
              <a:rPr lang="en-US" dirty="0" smtClean="0"/>
              <a:t> Today </a:t>
            </a:r>
            <a:r>
              <a:rPr lang="cs-CZ" dirty="0" smtClean="0"/>
              <a:t>p</a:t>
            </a:r>
            <a:r>
              <a:rPr lang="en-US" dirty="0" err="1" smtClean="0"/>
              <a:t>harmacologists</a:t>
            </a:r>
            <a:r>
              <a:rPr lang="en-US" dirty="0" smtClean="0"/>
              <a:t> </a:t>
            </a:r>
            <a:r>
              <a:rPr lang="cs-CZ" dirty="0" smtClean="0"/>
              <a:t>use </a:t>
            </a:r>
            <a:r>
              <a:rPr lang="cs-CZ" dirty="0" err="1" smtClean="0"/>
              <a:t>the</a:t>
            </a:r>
            <a:r>
              <a:rPr lang="cs-CZ" dirty="0" smtClean="0"/>
              <a:t> </a:t>
            </a:r>
            <a:r>
              <a:rPr lang="cs-CZ" dirty="0" err="1" smtClean="0"/>
              <a:t>knowledge</a:t>
            </a:r>
            <a:r>
              <a:rPr lang="cs-CZ" dirty="0" smtClean="0"/>
              <a:t> </a:t>
            </a:r>
            <a:r>
              <a:rPr lang="en-US" dirty="0" smtClean="0"/>
              <a:t>of genetics, molecular biology, chemistry, molecular mechanisms </a:t>
            </a:r>
            <a:r>
              <a:rPr lang="cs-CZ" dirty="0" smtClean="0"/>
              <a:t>to </a:t>
            </a:r>
            <a:r>
              <a:rPr lang="cs-CZ" dirty="0" err="1" smtClean="0"/>
              <a:t>fight</a:t>
            </a:r>
            <a:r>
              <a:rPr lang="cs-CZ" dirty="0" smtClean="0"/>
              <a:t> </a:t>
            </a:r>
            <a:r>
              <a:rPr lang="en-US" dirty="0" smtClean="0"/>
              <a:t>disease, defects or pathogens, and create methods for preventative care, diagnostics, and personalized medicine.</a:t>
            </a:r>
            <a:endParaRPr lang="en-US" dirty="0"/>
          </a:p>
        </p:txBody>
      </p:sp>
    </p:spTree>
    <p:extLst>
      <p:ext uri="{BB962C8B-B14F-4D97-AF65-F5344CB8AC3E}">
        <p14:creationId xmlns:p14="http://schemas.microsoft.com/office/powerpoint/2010/main" val="315737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Interesting</a:t>
            </a:r>
            <a:r>
              <a:rPr lang="cs-CZ" dirty="0" smtClean="0"/>
              <a:t> </a:t>
            </a:r>
            <a:r>
              <a:rPr lang="cs-CZ" dirty="0" err="1" smtClean="0"/>
              <a:t>facts</a:t>
            </a:r>
            <a:endParaRPr lang="en-US" dirty="0"/>
          </a:p>
        </p:txBody>
      </p:sp>
      <p:sp>
        <p:nvSpPr>
          <p:cNvPr id="3" name="Zástupný symbol pro obsah 2"/>
          <p:cNvSpPr>
            <a:spLocks noGrp="1"/>
          </p:cNvSpPr>
          <p:nvPr>
            <p:ph idx="1"/>
          </p:nvPr>
        </p:nvSpPr>
        <p:spPr/>
        <p:txBody>
          <a:bodyPr>
            <a:normAutofit fontScale="85000" lnSpcReduction="10000"/>
          </a:bodyPr>
          <a:lstStyle/>
          <a:p>
            <a:r>
              <a:rPr lang="en-US" dirty="0" smtClean="0"/>
              <a:t>Traditional Chinese medicine </a:t>
            </a:r>
            <a:r>
              <a:rPr lang="cs-CZ" dirty="0" smtClean="0"/>
              <a:t>has</a:t>
            </a:r>
            <a:r>
              <a:rPr lang="en-US" dirty="0" smtClean="0"/>
              <a:t> been developed in China and </a:t>
            </a:r>
            <a:r>
              <a:rPr lang="cs-CZ" dirty="0" err="1" smtClean="0"/>
              <a:t>is</a:t>
            </a:r>
            <a:r>
              <a:rPr lang="en-US" dirty="0" smtClean="0"/>
              <a:t> based on a tradition of more than 5,000 years, including various forms of herbal medicine, acupuncture, massage (</a:t>
            </a:r>
            <a:r>
              <a:rPr lang="en-US" dirty="0" err="1" smtClean="0"/>
              <a:t>Tui</a:t>
            </a:r>
            <a:r>
              <a:rPr lang="en-US" dirty="0" smtClean="0"/>
              <a:t> </a:t>
            </a:r>
            <a:r>
              <a:rPr lang="en-US" dirty="0" err="1" smtClean="0"/>
              <a:t>na</a:t>
            </a:r>
            <a:r>
              <a:rPr lang="en-US" dirty="0" smtClean="0"/>
              <a:t>), exercise and </a:t>
            </a:r>
            <a:r>
              <a:rPr lang="cs-CZ" dirty="0" smtClean="0"/>
              <a:t> a diet.</a:t>
            </a:r>
            <a:endParaRPr lang="en-US" dirty="0" smtClean="0"/>
          </a:p>
          <a:p>
            <a:endParaRPr lang="en-US" dirty="0" smtClean="0"/>
          </a:p>
          <a:p>
            <a:r>
              <a:rPr lang="en-US" dirty="0" smtClean="0"/>
              <a:t>Chinese medicine diagnosis includes in tracing symptoms to patterns of an underlying disharmony, by measuring the pulse, inspecting the tongue, skin, eyes and by looking at the eating and sleeping habits of the patient as well as many other things</a:t>
            </a:r>
          </a:p>
        </p:txBody>
      </p:sp>
    </p:spTree>
    <p:extLst>
      <p:ext uri="{BB962C8B-B14F-4D97-AF65-F5344CB8AC3E}">
        <p14:creationId xmlns:p14="http://schemas.microsoft.com/office/powerpoint/2010/main" val="2085436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FABINI, Ján; BLAŽEK, Jaroslav. Chemie pro studijní obory SOŠ a SOU nechemického zaměření. Praha: SPN, 1999, ISBN 80-7235-104-4.  </a:t>
            </a:r>
          </a:p>
          <a:p>
            <a:r>
              <a:rPr lang="cs-CZ" dirty="0" smtClean="0"/>
              <a:t>PHILLIPS, Janet a kol. Oxford studijní slovník. Oxford: Oxford University Press, 2010, ISBN 978019 430655 3.</a:t>
            </a:r>
          </a:p>
          <a:p>
            <a:pPr lvl="0"/>
            <a:r>
              <a:rPr lang="en-US" sz="3000" i="1" dirty="0">
                <a:solidFill>
                  <a:prstClr val="black"/>
                </a:solidFill>
                <a:latin typeface="Arial"/>
              </a:rPr>
              <a:t>Wikipedia: the free encyclopedia</a:t>
            </a:r>
            <a:r>
              <a:rPr lang="en-US" sz="3000" dirty="0">
                <a:solidFill>
                  <a:prstClr val="black"/>
                </a:solidFill>
                <a:latin typeface="Arial"/>
              </a:rPr>
              <a:t> [online]. San Francisco (CA): Wikimedia Foundation, 2001-2013 [cit. 2013-06-06]. </a:t>
            </a:r>
            <a:r>
              <a:rPr lang="en-US" sz="3000" dirty="0" err="1">
                <a:solidFill>
                  <a:prstClr val="black"/>
                </a:solidFill>
                <a:latin typeface="Arial"/>
              </a:rPr>
              <a:t>Dostupné</a:t>
            </a:r>
            <a:r>
              <a:rPr lang="en-US" sz="3000" dirty="0">
                <a:solidFill>
                  <a:prstClr val="black"/>
                </a:solidFill>
                <a:latin typeface="Arial"/>
              </a:rPr>
              <a:t> z:</a:t>
            </a:r>
            <a:r>
              <a:rPr lang="en-US" sz="3000" dirty="0">
                <a:solidFill>
                  <a:prstClr val="black"/>
                </a:solidFill>
                <a:latin typeface="Arial"/>
                <a:hlinkClick r:id="rId2"/>
              </a:rPr>
              <a:t>http://en.wikipedia.org/wiki/Main_Page</a:t>
            </a:r>
            <a:r>
              <a:rPr lang="cs-CZ" smtClean="0"/>
              <a:t> </a:t>
            </a:r>
            <a:endParaRPr lang="cs-CZ" dirty="0"/>
          </a:p>
        </p:txBody>
      </p:sp>
    </p:spTree>
    <p:extLst>
      <p:ext uri="{BB962C8B-B14F-4D97-AF65-F5344CB8AC3E}">
        <p14:creationId xmlns:p14="http://schemas.microsoft.com/office/powerpoint/2010/main" val="87075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357</Words>
  <Application>Microsoft Office PowerPoint</Application>
  <PresentationFormat>Předvádění na obrazovce (4:3)</PresentationFormat>
  <Paragraphs>31</Paragraphs>
  <Slides>7</Slides>
  <Notes>0</Notes>
  <HiddenSlides>0</HiddenSlides>
  <MMClips>0</MMClips>
  <ScaleCrop>false</ScaleCrop>
  <HeadingPairs>
    <vt:vector size="4" baseType="variant">
      <vt:variant>
        <vt:lpstr>Motiv</vt:lpstr>
      </vt:variant>
      <vt:variant>
        <vt:i4>3</vt:i4>
      </vt:variant>
      <vt:variant>
        <vt:lpstr>Nadpisy snímků</vt:lpstr>
      </vt:variant>
      <vt:variant>
        <vt:i4>7</vt:i4>
      </vt:variant>
    </vt:vector>
  </HeadingPairs>
  <TitlesOfParts>
    <vt:vector size="10" baseType="lpstr">
      <vt:lpstr>Motiv systému Office</vt:lpstr>
      <vt:lpstr>1_Motiv systému Office</vt:lpstr>
      <vt:lpstr>3_Motiv systému Office</vt:lpstr>
      <vt:lpstr>Prezentace aplikace PowerPoint</vt:lpstr>
      <vt:lpstr>Pharmacology</vt:lpstr>
      <vt:lpstr>What is it?</vt:lpstr>
      <vt:lpstr>The history of pharmacy</vt:lpstr>
      <vt:lpstr>Pharmacology today</vt:lpstr>
      <vt:lpstr>Interesting facts</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11</cp:revision>
  <dcterms:created xsi:type="dcterms:W3CDTF">2013-05-30T14:27:36Z</dcterms:created>
  <dcterms:modified xsi:type="dcterms:W3CDTF">2013-06-17T13:50:12Z</dcterms:modified>
</cp:coreProperties>
</file>