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64" r:id="rId2"/>
    <p:sldId id="256" r:id="rId3"/>
    <p:sldId id="268" r:id="rId4"/>
    <p:sldId id="265" r:id="rId5"/>
    <p:sldId id="266" r:id="rId6"/>
    <p:sldId id="269" r:id="rId7"/>
    <p:sldId id="263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402194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36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1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69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2855-AA8A-4F00-B390-8A05EE06E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7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524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cs.wikipedia.org/wiki/Soubor:Schneckenwelle.pn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794251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10. 11.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VY_32_INOVACE_19_ZT_TK_1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>
              <a:lnSpc>
                <a:spcPct val="90000"/>
              </a:lnSpc>
            </a:pPr>
            <a:r>
              <a:rPr lang="cs-CZ" sz="1200" b="1" dirty="0">
                <a:latin typeface="Verdana" pitchFamily="34" charset="0"/>
              </a:rPr>
              <a:t>Technické </a:t>
            </a:r>
            <a:r>
              <a:rPr lang="cs-CZ" sz="1200" b="1" dirty="0" smtClean="0">
                <a:latin typeface="Verdana" pitchFamily="34" charset="0"/>
              </a:rPr>
              <a:t>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Kótování III.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Verdana" pitchFamily="34" charset="0"/>
              </a:rPr>
              <a:t>Soustavy kót a kótování opakujících se rozměrů.</a:t>
            </a: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Verdana" pitchFamily="34" charset="0"/>
              </a:rPr>
              <a:t>Dva typy souřadnicového kótování.</a:t>
            </a: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Verdana" pitchFamily="34" charset="0"/>
              </a:rPr>
              <a:t>Provedení jednotlivých cvičení je časové náročnější, opět můžeme kombinovat rýsování s náčrty.</a:t>
            </a: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1200" dirty="0" smtClean="0">
              <a:latin typeface="Verdana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1200" dirty="0" smtClean="0">
              <a:latin typeface="Verdana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1200" dirty="0" smtClean="0">
              <a:latin typeface="Verdana" pitchFamily="34" charset="0"/>
            </a:endParaRP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4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147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3568" y="19"/>
            <a:ext cx="7772400" cy="126874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b="0" dirty="0" smtClean="0"/>
              <a:t>ZAPISOVÁNÍ </a:t>
            </a:r>
            <a:r>
              <a:rPr lang="cs" b="0" dirty="0"/>
              <a:t>KÓT </a:t>
            </a:r>
            <a:r>
              <a:rPr lang="cs" b="0" dirty="0" smtClean="0"/>
              <a:t>III</a:t>
            </a:r>
            <a:r>
              <a:rPr lang="cs" b="0" dirty="0"/>
              <a:t>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7504" y="4121328"/>
            <a:ext cx="3960440" cy="194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3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" sz="1600" dirty="0"/>
              <a:t>Soustavy kót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4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" sz="1600" dirty="0"/>
              <a:t>Kótování opakujících se </a:t>
            </a:r>
            <a:r>
              <a:rPr lang="cs" sz="1600" dirty="0" smtClean="0"/>
              <a:t>rozměrů</a:t>
            </a:r>
          </a:p>
          <a:p>
            <a:pPr lvl="0" eaLnBrk="1" hangingPunct="1">
              <a:spcAft>
                <a:spcPts val="600"/>
              </a:spcAft>
              <a:buNone/>
            </a:pPr>
            <a:r>
              <a:rPr lang="cs-CZ" altLang="cs-CZ" sz="1600" dirty="0" smtClean="0">
                <a:hlinkClick r:id="rId5" action="ppaction://hlinksldjump"/>
              </a:rPr>
              <a:t>►</a:t>
            </a:r>
            <a:r>
              <a:rPr lang="cs-CZ" altLang="cs-CZ" sz="1600" dirty="0" smtClean="0"/>
              <a:t> </a:t>
            </a:r>
            <a:r>
              <a:rPr lang="cs-CZ" altLang="cs-CZ" sz="1600" dirty="0">
                <a:latin typeface="Arial" pitchFamily="34" charset="0"/>
                <a:cs typeface="Arial" pitchFamily="34" charset="0"/>
              </a:rPr>
              <a:t>Souřadnicové kótování I.</a:t>
            </a:r>
          </a:p>
          <a:p>
            <a:pPr lvl="0" eaLnBrk="1" hangingPunct="1">
              <a:spcAft>
                <a:spcPts val="600"/>
              </a:spcAft>
              <a:buNone/>
            </a:pPr>
            <a:r>
              <a:rPr lang="cs-CZ" altLang="cs-CZ" sz="1600" dirty="0" smtClean="0">
                <a:hlinkClick r:id="rId6" action="ppaction://hlinksldjump"/>
              </a:rPr>
              <a:t>►</a:t>
            </a:r>
            <a:r>
              <a:rPr lang="cs-CZ" altLang="cs-CZ" sz="1600" dirty="0" smtClean="0"/>
              <a:t> </a:t>
            </a:r>
            <a:r>
              <a:rPr lang="cs-CZ" altLang="cs-CZ" sz="1600" dirty="0" smtClean="0">
                <a:latin typeface="Arial" pitchFamily="34" charset="0"/>
                <a:cs typeface="Arial" pitchFamily="34" charset="0"/>
              </a:rPr>
              <a:t>Souřadnicové </a:t>
            </a:r>
            <a:r>
              <a:rPr lang="cs-CZ" altLang="cs-CZ" sz="1600" dirty="0">
                <a:latin typeface="Arial" pitchFamily="34" charset="0"/>
                <a:cs typeface="Arial" pitchFamily="34" charset="0"/>
              </a:rPr>
              <a:t>kótování </a:t>
            </a:r>
            <a:r>
              <a:rPr lang="cs-CZ" altLang="cs-CZ" sz="1600" dirty="0" smtClean="0">
                <a:latin typeface="Arial" pitchFamily="34" charset="0"/>
                <a:cs typeface="Arial" pitchFamily="34" charset="0"/>
              </a:rPr>
              <a:t>II.</a:t>
            </a:r>
            <a:endParaRPr lang="cs-CZ" alt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59832" y="6327941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40505"/>
            <a:ext cx="5388172" cy="461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97750" y="116632"/>
            <a:ext cx="8229600" cy="82392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cs" sz="4800" b="0" dirty="0" smtClean="0"/>
              <a:t>Soustavy kót</a:t>
            </a:r>
            <a:endParaRPr lang="cs" sz="4800" b="0" dirty="0"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179512" y="1124744"/>
            <a:ext cx="5388300" cy="20264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sz="1400" dirty="0"/>
              <a:t>Při kótování dvou nebo několika délkových rozměrů téhož směru</a:t>
            </a:r>
            <a:br>
              <a:rPr lang="cs" sz="1400" dirty="0"/>
            </a:br>
            <a:r>
              <a:rPr lang="cs" sz="1400" dirty="0"/>
              <a:t>a při kótování úhlů majících společný vrchol se může použít: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400" dirty="0"/>
              <a:t>řetězcové kótování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400" dirty="0"/>
              <a:t>kótování od společné základny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400" dirty="0"/>
              <a:t>smíšené kótování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400" dirty="0"/>
              <a:t>souřadnicové </a:t>
            </a:r>
            <a:r>
              <a:rPr lang="cs" sz="1400" dirty="0" smtClean="0"/>
              <a:t>kótování</a:t>
            </a:r>
            <a:endParaRPr lang="cs" sz="1400" dirty="0"/>
          </a:p>
        </p:txBody>
      </p:sp>
      <p:sp>
        <p:nvSpPr>
          <p:cNvPr id="56" name="Shape 56"/>
          <p:cNvSpPr txBox="1"/>
          <p:nvPr/>
        </p:nvSpPr>
        <p:spPr>
          <a:xfrm>
            <a:off x="765742" y="5848633"/>
            <a:ext cx="2434800" cy="2355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 smtClean="0"/>
              <a:t>od </a:t>
            </a:r>
            <a:r>
              <a:rPr lang="cs" dirty="0"/>
              <a:t>společné základny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4932040" y="6084231"/>
            <a:ext cx="3997505" cy="61241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/>
              <a:t>kombinace řetězcového kótování a kótování od společné základny (</a:t>
            </a:r>
            <a:r>
              <a:rPr lang="cs" dirty="0" smtClean="0"/>
              <a:t>souřadnicové</a:t>
            </a:r>
            <a:r>
              <a:rPr lang="cs" dirty="0"/>
              <a:t>)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5652120" y="1196752"/>
            <a:ext cx="2873699" cy="64478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/>
              <a:t>kombinace řetězcového kótování a přírůstkovékokótování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57410"/>
            <a:ext cx="4220547" cy="234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550" y="1916832"/>
            <a:ext cx="4316995" cy="1927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550" y="4150463"/>
            <a:ext cx="4316995" cy="187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751987" y="5957274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37787" y="4958917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4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287105181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cs" sz="4400" b="0" dirty="0"/>
              <a:t>Kótování opakujících se rozměrů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2627784" y="836712"/>
            <a:ext cx="4474840" cy="4054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marL="139700" lvl="0" indent="0">
              <a:buClr>
                <a:schemeClr val="dk1"/>
              </a:buClr>
              <a:buSzPct val="166666"/>
            </a:pPr>
            <a:r>
              <a:rPr lang="cs" sz="1400" dirty="0"/>
              <a:t>Větší počet stejných rozměrů lze kótovat součinem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7054903" cy="233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26610"/>
            <a:ext cx="6910887" cy="268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82117" y="3625860"/>
            <a:ext cx="8161014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Samostatnou kótu se kótuje první rozměr v řetězci tehdy, není-li zobrazen plný počet prvků, jako při přerušení obrazu.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067067" y="6093296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</a:t>
            </a:r>
            <a:r>
              <a:rPr lang="cs-CZ" sz="105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3369589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448782"/>
            <a:ext cx="9036496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cs-CZ" altLang="cs-CZ" sz="17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sz="2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2173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4800" dirty="0">
                <a:latin typeface="Arial" pitchFamily="34" charset="0"/>
                <a:cs typeface="Arial" pitchFamily="34" charset="0"/>
              </a:rPr>
              <a:t>Souřadnicové </a:t>
            </a:r>
            <a:r>
              <a:rPr lang="cs-CZ" altLang="cs-CZ" sz="4800" dirty="0" smtClean="0">
                <a:latin typeface="Arial" pitchFamily="34" charset="0"/>
                <a:cs typeface="Arial" pitchFamily="34" charset="0"/>
              </a:rPr>
              <a:t>kótování I.</a:t>
            </a:r>
            <a:endParaRPr lang="cs-CZ" altLang="cs-CZ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1394420"/>
            <a:ext cx="7383463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41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5448" y="116632"/>
            <a:ext cx="8229600" cy="1143000"/>
          </a:xfrm>
        </p:spPr>
        <p:txBody>
          <a:bodyPr/>
          <a:lstStyle/>
          <a:p>
            <a:pPr lvl="0" algn="ctr"/>
            <a:r>
              <a:rPr lang="cs-CZ" altLang="cs-CZ" sz="4800" b="0" dirty="0">
                <a:latin typeface="Arial" pitchFamily="34" charset="0"/>
                <a:cs typeface="Arial" pitchFamily="34" charset="0"/>
              </a:rPr>
              <a:t>Souřadnicové kótování </a:t>
            </a:r>
            <a:r>
              <a:rPr lang="cs-CZ" altLang="cs-CZ" sz="4800" b="0" dirty="0" smtClean="0">
                <a:latin typeface="Arial" pitchFamily="34" charset="0"/>
                <a:cs typeface="Arial" pitchFamily="34" charset="0"/>
              </a:rPr>
              <a:t>II.</a:t>
            </a:r>
            <a:endParaRPr lang="cs-CZ" sz="4800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11" y="2132856"/>
            <a:ext cx="5852765" cy="3941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03411" y="5137447"/>
            <a:ext cx="467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95499" y="60015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689480"/>
              </p:ext>
            </p:extLst>
          </p:nvPr>
        </p:nvGraphicFramePr>
        <p:xfrm>
          <a:off x="6300192" y="3361812"/>
          <a:ext cx="2111896" cy="1483360"/>
        </p:xfrm>
        <a:graphic>
          <a:graphicData uri="http://schemas.openxmlformats.org/drawingml/2006/table">
            <a:tbl>
              <a:tblPr firstRow="1" bandRow="1"/>
              <a:tblGrid>
                <a:gridCol w="527974"/>
                <a:gridCol w="527974"/>
                <a:gridCol w="527974"/>
                <a:gridCol w="52797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8028384" y="3429000"/>
            <a:ext cx="216024" cy="216024"/>
            <a:chOff x="7913509" y="2458992"/>
            <a:chExt cx="216024" cy="216024"/>
          </a:xfrm>
        </p:grpSpPr>
        <p:sp>
          <p:nvSpPr>
            <p:cNvPr id="8" name="Ovál 7"/>
            <p:cNvSpPr/>
            <p:nvPr/>
          </p:nvSpPr>
          <p:spPr>
            <a:xfrm>
              <a:off x="7956376" y="2492896"/>
              <a:ext cx="144016" cy="1440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 flipV="1">
              <a:off x="7913509" y="2458992"/>
              <a:ext cx="21602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ovéPole 12"/>
          <p:cNvSpPr txBox="1"/>
          <p:nvPr/>
        </p:nvSpPr>
        <p:spPr>
          <a:xfrm>
            <a:off x="770955" y="1484784"/>
            <a:ext cx="7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Usnadnění kótování souřadnic přináší zápis souřadnic a hodnot průměrů otvorů do tabulky.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292080" y="5971937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7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6311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800" b="0" dirty="0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/>
            <a:r>
              <a:rPr lang="cs-CZ" sz="1400" b="1" dirty="0" smtClean="0"/>
              <a:t>Obr. 1 </a:t>
            </a:r>
            <a:r>
              <a:rPr lang="cs-CZ" sz="1400" dirty="0"/>
              <a:t>HARTMANN, </a:t>
            </a:r>
            <a:r>
              <a:rPr lang="cs-CZ" sz="1400" dirty="0" err="1"/>
              <a:t>Thorsten</a:t>
            </a:r>
            <a:r>
              <a:rPr lang="cs-CZ" sz="1400" dirty="0"/>
              <a:t>. </a:t>
            </a:r>
            <a:r>
              <a:rPr lang="cs-CZ" sz="1400" i="1" dirty="0" err="1"/>
              <a:t>Soubor:Schneckenwelle.png</a:t>
            </a:r>
            <a:r>
              <a:rPr lang="cs-CZ" sz="1400" i="1" dirty="0"/>
              <a:t> – Wikipedie</a:t>
            </a:r>
            <a:r>
              <a:rPr lang="cs-CZ" sz="1400" dirty="0"/>
              <a:t> [online]. [cit. 24.11.2013].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cs.wikipedia.org/wiki/Soubor:Schneckenwelle.png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2 –  </a:t>
            </a:r>
            <a:r>
              <a:rPr lang="cs-CZ" sz="1400" b="1" dirty="0"/>
              <a:t>7</a:t>
            </a:r>
            <a:r>
              <a:rPr lang="cs-CZ" sz="1400" dirty="0" smtClean="0"/>
              <a:t>  Archiv autora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5021017"/>
            <a:ext cx="82359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/>
              <a:t> </a:t>
            </a:r>
            <a:r>
              <a:rPr lang="cs-CZ" sz="1400" smtClean="0"/>
              <a:t>28.9.2013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en.wikipedia.org/wiki/Main_Page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978-80-251-1887-0.</a:t>
            </a:r>
          </a:p>
          <a:p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9575" y="3941515"/>
            <a:ext cx="8229600" cy="855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4800" kern="0" dirty="0" smtClean="0">
                <a:solidFill>
                  <a:schemeClr val="tx1"/>
                </a:solidFill>
              </a:rPr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1736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161</Words>
  <Application>Microsoft Office PowerPoint</Application>
  <PresentationFormat>Předvádění na obrazovce (4:3)</PresentationFormat>
  <Paragraphs>63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simple-light</vt:lpstr>
      <vt:lpstr>Prezentace aplikace PowerPoint</vt:lpstr>
      <vt:lpstr>ZAPISOVÁNÍ KÓT III.</vt:lpstr>
      <vt:lpstr>Soustavy kót</vt:lpstr>
      <vt:lpstr>Kótování opakujících se rozměrů</vt:lpstr>
      <vt:lpstr>Prezentace aplikace PowerPoint</vt:lpstr>
      <vt:lpstr>Souřadnicové kótování II.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20</cp:revision>
  <dcterms:modified xsi:type="dcterms:W3CDTF">2013-11-24T21:36:40Z</dcterms:modified>
</cp:coreProperties>
</file>