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65" r:id="rId2"/>
    <p:sldId id="256" r:id="rId3"/>
    <p:sldId id="258" r:id="rId4"/>
    <p:sldId id="257" r:id="rId5"/>
    <p:sldId id="263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nice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ál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ál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31212-20BA-435F-BFB4-DF6387117C9F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80AFE3D-7C4C-4FCC-AEBA-39FCDB9FD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7E1FE-079F-48A8-A6D4-35903E912079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7110-9E5E-4017-A3D6-8C967B909B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Přímá spojnice 27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ál 28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ál 29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4D1C-7799-4A3B-BB7E-CBBBC0B1D8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1FB2-784A-48F8-A14D-9C9A87B27608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BA4D-FCD7-42C3-A802-8694C6150F52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8609F-1503-4D22-8838-5AE017E5CB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bdélník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bdélník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Přímá spojnice 29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ál 30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ál 31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92F0-36DA-49DA-8350-29042A88F1F5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43D8E53-8BAC-479D-92A8-DEA3A9661E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C3228-0041-418A-BA38-66B49BCB386F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F3FCB-2923-4844-AE43-67BF14709E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bdélník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bdélník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nice 28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ál 3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ál 3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54E05-D21B-4205-B670-09F813E6E800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576E3CB1-384E-4524-BE78-8CC9AF67BC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81B9-54FB-4212-9E41-CE0A90BF1F8F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93E1-2566-4C9E-9F42-990E097543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bdélník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3584-A07E-4C28-A4B2-28B7E9D38DCD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965D92-8B2D-4A0C-8082-3A153A3840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Přímá spojnice 2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ál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ál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4E0FA6D-A700-46B0-AD02-23CD6FCDD0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5F604-EBEB-43C3-896E-59F6874ADA8C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ál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ál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35A77-3209-4007-A2AB-A9D4588211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5C9B7-AD1F-4B63-A209-8D46A4D88BA6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9DC3C4-CA0D-4967-B4AD-DB038EB2FAB9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á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á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13920C0-4D9B-4ADD-B8BE-086A5DEFA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13316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17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18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19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0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1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2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3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4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5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6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7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8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9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0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1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2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7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1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3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4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5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6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7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8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9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4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7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10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Jméno autora: Mgr. Vlasta </a:t>
            </a:r>
            <a:r>
              <a:rPr lang="cs-CZ" sz="1500" dirty="0" err="1">
                <a:solidFill>
                  <a:schemeClr val="tx1"/>
                </a:solidFill>
              </a:rPr>
              <a:t>Kollariková</a:t>
            </a:r>
            <a:r>
              <a:rPr lang="cs-CZ" sz="1500" dirty="0">
                <a:solidFill>
                  <a:schemeClr val="tx1"/>
                </a:solidFill>
              </a:rPr>
              <a:t/>
            </a:r>
            <a:br>
              <a:rPr lang="cs-CZ" sz="1500" dirty="0">
                <a:solidFill>
                  <a:schemeClr val="tx1"/>
                </a:solidFill>
              </a:rPr>
            </a:br>
            <a:r>
              <a:rPr lang="cs-CZ" sz="1500" dirty="0">
                <a:solidFill>
                  <a:schemeClr val="tx1"/>
                </a:solidFill>
              </a:rPr>
              <a:t>Datum vytvoření: </a:t>
            </a:r>
            <a:r>
              <a:rPr lang="cs-CZ" sz="1500" dirty="0" smtClean="0">
                <a:solidFill>
                  <a:schemeClr val="tx1"/>
                </a:solidFill>
              </a:rPr>
              <a:t>05. 09. </a:t>
            </a:r>
            <a:r>
              <a:rPr lang="cs-CZ" sz="1500" dirty="0">
                <a:solidFill>
                  <a:schemeClr val="tx1"/>
                </a:solidFill>
              </a:rPr>
              <a:t>2013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Číslo </a:t>
            </a:r>
            <a:r>
              <a:rPr lang="cs-CZ" sz="1500" dirty="0" err="1">
                <a:solidFill>
                  <a:schemeClr val="tx1"/>
                </a:solidFill>
              </a:rPr>
              <a:t>DUMu</a:t>
            </a:r>
            <a:r>
              <a:rPr lang="cs-CZ" sz="1500" dirty="0">
                <a:solidFill>
                  <a:schemeClr val="tx1"/>
                </a:solidFill>
              </a:rPr>
              <a:t>: </a:t>
            </a:r>
            <a:r>
              <a:rPr lang="cs-CZ" sz="1500" dirty="0" smtClean="0">
                <a:solidFill>
                  <a:schemeClr val="tx1"/>
                </a:solidFill>
              </a:rPr>
              <a:t>VY_32_INOVACE_19_OSVZ_ZSVb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/>
            </a:r>
            <a:br>
              <a:rPr lang="cs-CZ" sz="1500" dirty="0">
                <a:solidFill>
                  <a:schemeClr val="tx1"/>
                </a:solidFill>
              </a:rPr>
            </a:br>
            <a:r>
              <a:rPr lang="cs-CZ" sz="1500" dirty="0">
                <a:solidFill>
                  <a:schemeClr val="tx1"/>
                </a:solidFill>
              </a:rPr>
              <a:t>Ročník: I.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Vzdělávací obor: Základy společenských věd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Tematický okruh: </a:t>
            </a:r>
            <a:r>
              <a:rPr lang="cs-CZ" sz="1500" dirty="0" smtClean="0">
                <a:solidFill>
                  <a:schemeClr val="tx1"/>
                </a:solidFill>
              </a:rPr>
              <a:t>Svět, československá a česká společnost 20. století</a:t>
            </a:r>
            <a:endParaRPr lang="cs-CZ" sz="15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Téma: </a:t>
            </a:r>
            <a:r>
              <a:rPr lang="cs-CZ" sz="1500" dirty="0" smtClean="0">
                <a:solidFill>
                  <a:schemeClr val="tx1"/>
                </a:solidFill>
              </a:rPr>
              <a:t>Sociální role, vztahy a útvary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Metodický list/anotace: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 smtClean="0">
                <a:solidFill>
                  <a:schemeClr val="tx1"/>
                </a:solidFill>
              </a:rPr>
              <a:t>Objasnit základní pojmy sociologie</a:t>
            </a:r>
            <a:endParaRPr lang="cs-CZ" sz="1500" dirty="0" smtClean="0"/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cs-CZ" sz="1500" dirty="0" smtClean="0"/>
              <a:t/>
            </a:r>
            <a:br>
              <a:rPr lang="cs-CZ" sz="1500" dirty="0" smtClean="0"/>
            </a:b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819400"/>
            <a:ext cx="7088832" cy="348932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Každý </a:t>
            </a:r>
            <a:r>
              <a:rPr lang="cs-CZ" dirty="0" smtClean="0"/>
              <a:t>jedinec -  </a:t>
            </a:r>
            <a:r>
              <a:rPr lang="cs-CZ" dirty="0" smtClean="0"/>
              <a:t>vždy členem nějaké </a:t>
            </a:r>
            <a:r>
              <a:rPr lang="cs-CZ" dirty="0" smtClean="0"/>
              <a:t>skupiny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Role - způsob </a:t>
            </a:r>
            <a:r>
              <a:rPr lang="cs-CZ" dirty="0" smtClean="0">
                <a:solidFill>
                  <a:schemeClr val="tx1"/>
                </a:solidFill>
              </a:rPr>
              <a:t>našeho jednání</a:t>
            </a:r>
            <a:r>
              <a:rPr lang="cs-CZ" dirty="0" smtClean="0"/>
              <a:t>, který je od nás ostatními členy skupiny </a:t>
            </a:r>
            <a:r>
              <a:rPr lang="cs-CZ" dirty="0" smtClean="0"/>
              <a:t>očekáván</a:t>
            </a:r>
            <a:endParaRPr lang="cs-CZ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Role </a:t>
            </a:r>
            <a:r>
              <a:rPr lang="cs-CZ" dirty="0" smtClean="0">
                <a:solidFill>
                  <a:schemeClr val="tx1"/>
                </a:solidFill>
              </a:rPr>
              <a:t>dělíme</a:t>
            </a:r>
            <a:r>
              <a:rPr lang="cs-CZ" dirty="0" smtClean="0"/>
              <a:t> na: </a:t>
            </a:r>
            <a:r>
              <a:rPr lang="cs-CZ" u="sng" dirty="0" smtClean="0">
                <a:solidFill>
                  <a:srgbClr val="7030A0"/>
                </a:solidFill>
              </a:rPr>
              <a:t>skupinové</a:t>
            </a:r>
            <a:r>
              <a:rPr lang="cs-CZ" dirty="0" smtClean="0"/>
              <a:t> a </a:t>
            </a:r>
            <a:r>
              <a:rPr lang="cs-CZ" u="sng" dirty="0" smtClean="0">
                <a:solidFill>
                  <a:schemeClr val="accent1"/>
                </a:solidFill>
              </a:rPr>
              <a:t>individuální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Role mohou: pronikat, vylučovat se, být nucené nebo </a:t>
            </a:r>
            <a:r>
              <a:rPr lang="cs-CZ" dirty="0" smtClean="0"/>
              <a:t>volené</a:t>
            </a:r>
            <a:endParaRPr lang="cs-CZ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Mohou být </a:t>
            </a:r>
            <a:r>
              <a:rPr lang="cs-CZ" dirty="0" smtClean="0">
                <a:solidFill>
                  <a:schemeClr val="tx1"/>
                </a:solidFill>
              </a:rPr>
              <a:t>krátkodobé</a:t>
            </a:r>
            <a:r>
              <a:rPr lang="cs-CZ" dirty="0" smtClean="0"/>
              <a:t> nebo </a:t>
            </a:r>
            <a:r>
              <a:rPr lang="cs-CZ" dirty="0" smtClean="0">
                <a:solidFill>
                  <a:schemeClr val="tx1"/>
                </a:solidFill>
              </a:rPr>
              <a:t>trvalé</a:t>
            </a:r>
            <a:endParaRPr lang="cs-CZ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(zkušenosti, dobrá vůle, sebeovládání, tolerance atd.)</a:t>
            </a:r>
          </a:p>
        </p:txBody>
      </p:sp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>Sociální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algn="l"/>
            <a:r>
              <a:rPr lang="cs-CZ" sz="4000" dirty="0" smtClean="0">
                <a:solidFill>
                  <a:schemeClr val="tx1"/>
                </a:solidFill>
              </a:rPr>
              <a:t>Sociální vztahy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1" y="1527175"/>
            <a:ext cx="8266311" cy="4572000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solidFill>
                  <a:schemeClr val="accent1"/>
                </a:solidFill>
              </a:rPr>
              <a:t>Společnost - socializace - jedinec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smtClean="0"/>
              <a:t>Výchova</a:t>
            </a:r>
            <a:r>
              <a:rPr lang="cs-CZ" dirty="0" smtClean="0"/>
              <a:t>: záměrné působení na jedince (rodina, škola)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smtClean="0"/>
              <a:t>Nezáměrné stimuly</a:t>
            </a:r>
            <a:r>
              <a:rPr lang="cs-CZ" dirty="0" smtClean="0"/>
              <a:t>: film, přátelé, reklama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Aktivita jedince: výběr mezi vlivy, které na něj budou působit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Primární a sekundární socializace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smtClean="0"/>
              <a:t>Sociální deviace</a:t>
            </a:r>
            <a:r>
              <a:rPr lang="cs-CZ" dirty="0" smtClean="0"/>
              <a:t>: odchylka chování od běžných pravidel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Sociální pozice je hodnota postavení, které člověk zastává v sociálním útvaru.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dirty="0" smtClean="0">
                <a:solidFill>
                  <a:srgbClr val="FF0000"/>
                </a:solidFill>
              </a:rPr>
              <a:t>Sociální útvary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3" y="1527175"/>
            <a:ext cx="8338319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Komunita</a:t>
            </a:r>
            <a:r>
              <a:rPr lang="cs-CZ" dirty="0" smtClean="0"/>
              <a:t>: společný zájem</a:t>
            </a:r>
          </a:p>
          <a:p>
            <a:pPr marL="0" indent="0">
              <a:buFont typeface="Wingdings 2" pitchFamily="18" charset="2"/>
              <a:buNone/>
            </a:pPr>
            <a:r>
              <a:rPr lang="cs-CZ" b="1" u="sng" dirty="0" smtClean="0">
                <a:solidFill>
                  <a:srgbClr val="002060"/>
                </a:solidFill>
              </a:rPr>
              <a:t>Agregát</a:t>
            </a:r>
            <a:r>
              <a:rPr lang="cs-CZ" dirty="0" smtClean="0"/>
              <a:t>: prostorový princip (žáci, obyvatelé města)</a:t>
            </a:r>
          </a:p>
          <a:p>
            <a:pPr marL="0" indent="0">
              <a:buFont typeface="Wingdings 2" pitchFamily="18" charset="2"/>
              <a:buNone/>
            </a:pPr>
            <a:r>
              <a:rPr lang="cs-CZ" b="1" dirty="0" smtClean="0"/>
              <a:t>Shluk</a:t>
            </a:r>
            <a:r>
              <a:rPr lang="cs-CZ" dirty="0" smtClean="0"/>
              <a:t>: dočasnost (pacienti)</a:t>
            </a:r>
          </a:p>
          <a:p>
            <a:pPr marL="0" indent="0">
              <a:buFont typeface="Wingdings 2" pitchFamily="18" charset="2"/>
              <a:buNone/>
            </a:pPr>
            <a:r>
              <a:rPr lang="cs-CZ" b="1" u="sng" dirty="0" smtClean="0"/>
              <a:t>Dav</a:t>
            </a:r>
            <a:r>
              <a:rPr lang="cs-CZ" dirty="0" smtClean="0"/>
              <a:t>: druh agregátu (agresivní, demonstrující, </a:t>
            </a:r>
            <a:r>
              <a:rPr lang="cs-CZ" dirty="0" err="1" smtClean="0"/>
              <a:t>panikový</a:t>
            </a:r>
            <a:r>
              <a:rPr lang="cs-CZ" dirty="0" smtClean="0"/>
              <a:t>)</a:t>
            </a:r>
          </a:p>
          <a:p>
            <a:pPr marL="0" indent="0">
              <a:buFont typeface="Wingdings 2" pitchFamily="18" charset="2"/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Masa</a:t>
            </a:r>
            <a:r>
              <a:rPr lang="cs-CZ" dirty="0" smtClean="0"/>
              <a:t>: neidentifikovatelný počet lidí; například při nákupech v obchodním centru </a:t>
            </a:r>
          </a:p>
          <a:p>
            <a:pPr marL="0" indent="0">
              <a:buFont typeface="Wingdings 2" pitchFamily="18" charset="2"/>
              <a:buNone/>
            </a:pPr>
            <a:r>
              <a:rPr lang="cs-CZ" b="1" u="sng" dirty="0" smtClean="0">
                <a:solidFill>
                  <a:srgbClr val="7030A0"/>
                </a:solidFill>
              </a:rPr>
              <a:t>Sociální skupiny</a:t>
            </a:r>
            <a:r>
              <a:rPr lang="cs-CZ" dirty="0" smtClean="0"/>
              <a:t>: integrační a dezintegrační (neziskové organizace, neonacisté), otevřené nebo uzavřené,  dobrovolné a nedobrovolné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Literatura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Gill Sans MT" pitchFamily="34" charset="-18"/>
              </a:rPr>
              <a:t>DVOŘÁK, Jan a kol. </a:t>
            </a:r>
            <a:r>
              <a:rPr lang="cs-CZ" i="1" dirty="0" smtClean="0">
                <a:latin typeface="Gill Sans MT" pitchFamily="34" charset="-18"/>
              </a:rPr>
              <a:t>Odmaturuj ze společenských věd</a:t>
            </a:r>
            <a:r>
              <a:rPr lang="cs-CZ" dirty="0" smtClean="0">
                <a:latin typeface="Gill Sans MT" pitchFamily="34" charset="-18"/>
              </a:rPr>
              <a:t>. Brno: </a:t>
            </a:r>
            <a:r>
              <a:rPr lang="cs-CZ" dirty="0" err="1" smtClean="0">
                <a:latin typeface="Gill Sans MT" pitchFamily="34" charset="-18"/>
              </a:rPr>
              <a:t>Didaktis</a:t>
            </a:r>
            <a:r>
              <a:rPr lang="cs-CZ" dirty="0" smtClean="0">
                <a:latin typeface="Gill Sans MT" pitchFamily="34" charset="-18"/>
              </a:rPr>
              <a:t>, 2008, ISBN 978-80-7358-122-0. </a:t>
            </a:r>
          </a:p>
          <a:p>
            <a:pPr marL="0" indent="0">
              <a:buNone/>
            </a:pPr>
            <a:r>
              <a:rPr lang="cs-CZ" dirty="0" smtClean="0">
                <a:latin typeface="Gill Sans MT" pitchFamily="34" charset="-18"/>
              </a:rPr>
              <a:t>ČADOVÁ, Barbara a kol. </a:t>
            </a:r>
            <a:r>
              <a:rPr lang="cs-CZ" i="1" dirty="0" smtClean="0">
                <a:latin typeface="Gill Sans MT" pitchFamily="34" charset="-18"/>
              </a:rPr>
              <a:t>Maturitní otázky</a:t>
            </a:r>
            <a:r>
              <a:rPr lang="cs-CZ" dirty="0" smtClean="0">
                <a:latin typeface="Gill Sans MT" pitchFamily="34" charset="-18"/>
              </a:rPr>
              <a:t>. Havlíčkův Brod: Fragment, 2008, ISBN 978-80-253-0600-0.</a:t>
            </a:r>
          </a:p>
          <a:p>
            <a:pPr marL="0" indent="0">
              <a:buFont typeface="Wingdings 2" pitchFamily="18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</TotalTime>
  <Words>232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Snímek 1</vt:lpstr>
      <vt:lpstr>Sociální role</vt:lpstr>
      <vt:lpstr>Sociální vztahy</vt:lpstr>
      <vt:lpstr>Sociální útvary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318</dc:creator>
  <cp:lastModifiedBy>Bonifác</cp:lastModifiedBy>
  <cp:revision>14</cp:revision>
  <dcterms:created xsi:type="dcterms:W3CDTF">2013-05-07T06:55:18Z</dcterms:created>
  <dcterms:modified xsi:type="dcterms:W3CDTF">2013-10-14T07:03:03Z</dcterms:modified>
</cp:coreProperties>
</file>