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63" r:id="rId6"/>
    <p:sldId id="264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3E0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C009F8-0468-4898-8B69-0B788E175CAE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33E702-32FE-4793-8340-3C6D5562E1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951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5EA6B2C-C7B7-4F04-8F98-6115DF17B4B9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F4EE0871-73E1-4315-8F9A-C87D3120FEA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C68D8-5461-43E7-AB9C-C121DDD92D31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D4950-7C83-44F8-9BA0-3144986716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F18DEE-D086-4BC8-958D-7E730DD3CBAA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BD297-F3CF-4F7C-8883-6D36B72B60F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61B1F7-72F1-4099-9012-08F2C916AA63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32F44-C178-4642-92A6-7ACB3E9941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F3028F00-F307-4A53-ABE8-0D318BAAB554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154997F0-BE4E-4303-B9F0-78AA508FE9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AA5E7-8E66-44EF-88CE-B16C9DD305D4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A32BD-1C88-4EB5-9E13-31B6F8E96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868C91-DE48-4B15-9E25-BF862D6C8003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EF292-5AA1-45E7-BB55-2481B8E955E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9EF57-1FF1-4675-8B7B-114B10F93EE4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43B50-591D-45E5-90D8-C44F8832F2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C6B26E-3BAD-4BEE-A2F9-7399713B6A47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1CFBE-B405-4FF2-A7F8-6FB752EFFA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29FDD0-D9E1-4ACA-873C-A4CE97F656C3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98D21-FF24-4D15-833B-EC139CD5C90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95055E-33C6-4EFF-88C9-3DF6EA069299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6220F-B8D3-454F-9E7B-5371C00060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85BFEF4-1F43-4A35-BB6A-AF5EC3112B5B}" type="datetimeFigureOut">
              <a:rPr lang="cs-CZ" smtClean="0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90D514-F2E2-4A66-8FCB-685D7C22F7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http/www.ssvos.cz/moodle/course/category.php?id=9vos.cz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ollariková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</a:t>
            </a:r>
            <a:r>
              <a:rPr lang="cs-CZ" sz="14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  <a:r>
              <a:rPr lang="cs-CZ" sz="14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11.10.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VY_32_INOVACE_19_OSVZ_ON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algn="ctr"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Diskutovat se žáky o psychických vlastnostech člověka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9366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Občanská nauka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Člověk a společnost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Temperament a charakter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400" b="1"/>
              <a:t>Metodický list: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200"/>
              <a:t>Výklad spojený s diskuzí</a:t>
            </a:r>
          </a:p>
        </p:txBody>
      </p:sp>
      <p:sp>
        <p:nvSpPr>
          <p:cNvPr id="6151" name="TextovéPole 7"/>
          <p:cNvSpPr txBox="1">
            <a:spLocks noChangeArrowheads="1"/>
          </p:cNvSpPr>
          <p:nvPr/>
        </p:nvSpPr>
        <p:spPr bwMode="auto">
          <a:xfrm>
            <a:off x="323850" y="6532563"/>
            <a:ext cx="82089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cs-CZ" sz="1000">
                <a:solidFill>
                  <a:schemeClr val="tx2"/>
                </a:solidFill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</a:rPr>
              <a:t> 		</a:t>
            </a:r>
            <a:r>
              <a:rPr lang="cs-CZ" sz="1000">
                <a:solidFill>
                  <a:schemeClr val="tx2"/>
                </a:solidFill>
                <a:hlinkClick r:id="rId5"/>
              </a:rPr>
              <a:t>www.sshttp://www.ssvos.cz/moodle/course/category.php?id=9vos.cz</a:t>
            </a:r>
            <a:r>
              <a:rPr lang="cs-CZ" sz="1000">
                <a:solidFill>
                  <a:schemeClr val="tx2"/>
                </a:solidFill>
              </a:rPr>
              <a:t> 	</a:t>
            </a:r>
            <a:endParaRPr lang="cs-CZ" sz="100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764705"/>
            <a:ext cx="7175351" cy="2736304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C00000"/>
                </a:solidFill>
              </a:rPr>
              <a:t>Temperament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7171" name="Podnadpis 3"/>
          <p:cNvSpPr>
            <a:spLocks noGrp="1"/>
          </p:cNvSpPr>
          <p:nvPr>
            <p:ph type="subTitle" idx="1"/>
          </p:nvPr>
        </p:nvSpPr>
        <p:spPr>
          <a:xfrm>
            <a:off x="1219200" y="5085184"/>
            <a:ext cx="6858000" cy="572666"/>
          </a:xfrm>
        </p:spPr>
        <p:txBody>
          <a:bodyPr>
            <a:normAutofit fontScale="92500" lnSpcReduction="20000"/>
          </a:bodyPr>
          <a:lstStyle/>
          <a:p>
            <a:pPr algn="l" eaLnBrk="1" hangingPunct="1"/>
            <a:r>
              <a:rPr lang="cs-CZ" u="sng" dirty="0" smtClean="0">
                <a:solidFill>
                  <a:schemeClr val="tx1"/>
                </a:solidFill>
              </a:rPr>
              <a:t>Pojem, Hippokratova typologie, Jungova typologie, </a:t>
            </a:r>
            <a:r>
              <a:rPr lang="cs-CZ" u="sng" dirty="0" err="1" smtClean="0">
                <a:solidFill>
                  <a:schemeClr val="tx1"/>
                </a:solidFill>
              </a:rPr>
              <a:t>Kretschmerova</a:t>
            </a:r>
            <a:r>
              <a:rPr lang="cs-CZ" u="sng" dirty="0" smtClean="0">
                <a:solidFill>
                  <a:schemeClr val="tx1"/>
                </a:solidFill>
              </a:rPr>
              <a:t> typologie; charakter a otázky k diskusi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04664"/>
            <a:ext cx="6512511" cy="16561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</a:rPr>
              <a:t>Pojem, </a:t>
            </a:r>
            <a:r>
              <a:rPr lang="cs-CZ" b="1" u="sng" dirty="0" smtClean="0">
                <a:solidFill>
                  <a:schemeClr val="accent4">
                    <a:lumMod val="75000"/>
                  </a:schemeClr>
                </a:solidFill>
              </a:rPr>
              <a:t>Hippokratova</a:t>
            </a:r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</a:rPr>
              <a:t> typologie</a:t>
            </a:r>
            <a:endParaRPr lang="cs-CZ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43000" y="2492375"/>
            <a:ext cx="6400800" cy="34575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Pojem temperament</a:t>
            </a:r>
            <a:r>
              <a:rPr lang="cs-CZ" dirty="0" smtClean="0"/>
              <a:t>: souhrn charakteristických rysů osobnosti, které se projevují v reakcích, jednání a v </a:t>
            </a:r>
            <a:r>
              <a:rPr lang="cs-CZ" dirty="0" smtClean="0"/>
              <a:t>prožívání</a:t>
            </a: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>
                <a:solidFill>
                  <a:schemeClr val="accent4">
                    <a:lumMod val="75000"/>
                  </a:schemeClr>
                </a:solidFill>
              </a:rPr>
              <a:t>Hippokrates</a:t>
            </a:r>
            <a:r>
              <a:rPr lang="cs-CZ" dirty="0" smtClean="0"/>
              <a:t> (starověký řecký lékař; 5.-4. stol.)</a:t>
            </a:r>
          </a:p>
          <a:p>
            <a:pPr marL="0" indent="0">
              <a:buNone/>
              <a:defRPr/>
            </a:pPr>
            <a:r>
              <a:rPr lang="cs-CZ" dirty="0"/>
              <a:t>Rozdělení podle tělesných tekutin</a:t>
            </a:r>
          </a:p>
          <a:p>
            <a:pPr marL="0" indent="0">
              <a:buNone/>
              <a:defRPr/>
            </a:pPr>
            <a:r>
              <a:rPr lang="cs-CZ" u="sng" dirty="0">
                <a:solidFill>
                  <a:schemeClr val="accent4">
                    <a:lumMod val="75000"/>
                  </a:schemeClr>
                </a:solidFill>
              </a:rPr>
              <a:t>4 typy</a:t>
            </a:r>
            <a:r>
              <a:rPr lang="cs-CZ" dirty="0"/>
              <a:t>: sangvinik, flegmatik, melancholik, cholerik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342900" indent="-34290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550224" cy="172819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Jungova typologie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2276475"/>
            <a:ext cx="7850188" cy="41052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err="1" smtClean="0">
                <a:solidFill>
                  <a:schemeClr val="accent1">
                    <a:lumMod val="75000"/>
                  </a:schemeClr>
                </a:solidFill>
              </a:rPr>
              <a:t>Carl</a:t>
            </a:r>
            <a:r>
              <a:rPr lang="cs-CZ" u="sng" dirty="0" smtClean="0">
                <a:solidFill>
                  <a:schemeClr val="accent1">
                    <a:lumMod val="75000"/>
                  </a:schemeClr>
                </a:solidFill>
              </a:rPr>
              <a:t> Gustav Jung </a:t>
            </a:r>
            <a:r>
              <a:rPr lang="cs-CZ" dirty="0" smtClean="0"/>
              <a:t>- švýcarský lékař na přelomu 19. a 20. století, rozlišil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u="sng" dirty="0" smtClean="0"/>
              <a:t>2 typy: </a:t>
            </a:r>
            <a:r>
              <a:rPr lang="cs-CZ" dirty="0" smtClean="0"/>
              <a:t>a) </a:t>
            </a:r>
            <a:r>
              <a:rPr lang="cs-CZ" b="1" dirty="0" smtClean="0">
                <a:solidFill>
                  <a:srgbClr val="0070C0"/>
                </a:solidFill>
              </a:rPr>
              <a:t>introvert</a:t>
            </a:r>
            <a:r>
              <a:rPr lang="cs-CZ" dirty="0" smtClean="0"/>
              <a:t> - přemýšlivý, empatický, rozvážný, opatrný, preferuje nepřímou komunikaci a menší skupinky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b)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extrovert </a:t>
            </a:r>
            <a:r>
              <a:rPr lang="cs-CZ" dirty="0" smtClean="0"/>
              <a:t>- rychlý, citově otevřený, snadno komunikuje, je rád středem pozornosti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Poměr introvertů a extrovertů ve společnosti je 1:3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342900" indent="-3429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342900" indent="-34290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342900" indent="-3429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Kretschmerova</a:t>
            </a:r>
            <a:r>
              <a:rPr lang="cs-CZ" dirty="0" smtClean="0"/>
              <a:t> typologie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cs-CZ" u="sng" dirty="0" smtClean="0">
                <a:solidFill>
                  <a:schemeClr val="accent6">
                    <a:lumMod val="75000"/>
                  </a:schemeClr>
                </a:solidFill>
              </a:rPr>
              <a:t>Ernst </a:t>
            </a:r>
            <a:r>
              <a:rPr lang="cs-CZ" u="sng" dirty="0" err="1" smtClean="0">
                <a:solidFill>
                  <a:schemeClr val="accent6">
                    <a:lumMod val="75000"/>
                  </a:schemeClr>
                </a:solidFill>
              </a:rPr>
              <a:t>Kretschmer</a:t>
            </a:r>
            <a:r>
              <a:rPr lang="cs-CZ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smtClean="0"/>
              <a:t>- německý psycholog v 1. polovině 20. st.</a:t>
            </a:r>
          </a:p>
          <a:p>
            <a:pPr eaLnBrk="1" hangingPunct="1">
              <a:buNone/>
            </a:pPr>
            <a:r>
              <a:rPr lang="cs-CZ" dirty="0" smtClean="0"/>
              <a:t>Zkoumá vztah mezi stavbou těla a temperamentem, určuje</a:t>
            </a:r>
          </a:p>
          <a:p>
            <a:pPr eaLnBrk="1" hangingPunct="1">
              <a:buNone/>
            </a:pPr>
            <a:r>
              <a:rPr lang="cs-CZ" dirty="0"/>
              <a:t>s</a:t>
            </a:r>
            <a:r>
              <a:rPr lang="cs-CZ" dirty="0" smtClean="0"/>
              <a:t>klony k duševním onemocněním</a:t>
            </a:r>
          </a:p>
          <a:p>
            <a:pPr eaLnBrk="1" hangingPunct="1">
              <a:buNone/>
            </a:pPr>
            <a:r>
              <a:rPr lang="cs-CZ" b="1" u="sng" dirty="0" smtClean="0">
                <a:solidFill>
                  <a:schemeClr val="accent1"/>
                </a:solidFill>
              </a:rPr>
              <a:t>3 typy</a:t>
            </a:r>
            <a:r>
              <a:rPr lang="cs-CZ" dirty="0" smtClean="0"/>
              <a:t>: pyknik, astenik, atletik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Pyknik</a:t>
            </a:r>
            <a:r>
              <a:rPr lang="cs-CZ" dirty="0" smtClean="0"/>
              <a:t>: </a:t>
            </a:r>
            <a:r>
              <a:rPr lang="cs-CZ" dirty="0"/>
              <a:t>zakulacená postava, slabé svaly, vyklenuté břicho, </a:t>
            </a:r>
          </a:p>
          <a:p>
            <a:pPr>
              <a:buNone/>
            </a:pPr>
            <a:r>
              <a:rPr lang="cs-CZ" dirty="0"/>
              <a:t>s</a:t>
            </a:r>
            <a:r>
              <a:rPr lang="cs-CZ" dirty="0" smtClean="0"/>
              <a:t>třídá nálady, hrozba maniodeprese</a:t>
            </a:r>
          </a:p>
          <a:p>
            <a:pPr eaLnBrk="1" hangingPunct="1">
              <a:buNone/>
            </a:pPr>
            <a:r>
              <a:rPr lang="cs-CZ" u="sng" dirty="0" smtClean="0">
                <a:solidFill>
                  <a:schemeClr val="accent2"/>
                </a:solidFill>
              </a:rPr>
              <a:t>Astenik</a:t>
            </a:r>
            <a:r>
              <a:rPr lang="cs-CZ" dirty="0" smtClean="0"/>
              <a:t>: vysoký, štíhlý, uzavřený, málo přizpůsobivý, ohrožen</a:t>
            </a:r>
          </a:p>
          <a:p>
            <a:pPr eaLnBrk="1" hangingPunct="1">
              <a:buNone/>
            </a:pPr>
            <a:r>
              <a:rPr lang="cs-CZ" dirty="0" smtClean="0"/>
              <a:t>schizofrenií</a:t>
            </a:r>
          </a:p>
          <a:p>
            <a:pPr eaLnBrk="1" hangingPunct="1">
              <a:buNone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Atletik</a:t>
            </a:r>
            <a:r>
              <a:rPr lang="cs-CZ" dirty="0" smtClean="0"/>
              <a:t>: silně vyvinutá kostra, široký hrudník, přizpůsobivý,</a:t>
            </a:r>
          </a:p>
          <a:p>
            <a:pPr eaLnBrk="1" hangingPunct="1">
              <a:buNone/>
            </a:pPr>
            <a:r>
              <a:rPr lang="cs-CZ" dirty="0"/>
              <a:t>k</a:t>
            </a:r>
            <a:r>
              <a:rPr lang="cs-CZ" dirty="0" smtClean="0"/>
              <a:t>lidný, žádný sklon k duševním onemocněním</a:t>
            </a:r>
          </a:p>
          <a:p>
            <a:pPr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Charakter,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otázky</a:t>
            </a:r>
            <a:endParaRPr lang="cs-CZ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Pojem</a:t>
            </a:r>
            <a:r>
              <a:rPr lang="cs-CZ" dirty="0" smtClean="0"/>
              <a:t>: ráz, povaha, soubor stálých vlastností (vytrvalost,</a:t>
            </a:r>
          </a:p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ebevědomí, sebeovládání, svědomí atd.)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Otázky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u="sng" dirty="0" smtClean="0"/>
              <a:t>Co je podle vás svědomí? </a:t>
            </a:r>
            <a:r>
              <a:rPr lang="cs-CZ" dirty="0" smtClean="0"/>
              <a:t>Má něco společného s dobrem</a:t>
            </a:r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zlem? Existují lidé </a:t>
            </a:r>
            <a:r>
              <a:rPr lang="cs-CZ" i="1" dirty="0" smtClean="0"/>
              <a:t>„bez svědomí“? Uvádějte příklady</a:t>
            </a:r>
          </a:p>
          <a:p>
            <a:pPr marL="0" indent="0">
              <a:buNone/>
            </a:pPr>
            <a:r>
              <a:rPr lang="cs-CZ" i="1" dirty="0" smtClean="0"/>
              <a:t>z dějin lidstva.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Jaký je rozdíl mezi </a:t>
            </a:r>
            <a:r>
              <a:rPr lang="cs-CZ" u="sng" dirty="0" smtClean="0"/>
              <a:t>sebevědomím </a:t>
            </a:r>
            <a:r>
              <a:rPr lang="cs-CZ" i="1" u="sng" dirty="0" smtClean="0"/>
              <a:t>„zdravým“</a:t>
            </a:r>
            <a:r>
              <a:rPr lang="cs-CZ" u="sng" dirty="0" smtClean="0"/>
              <a:t> a přílišným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u="sng" dirty="0" smtClean="0"/>
              <a:t>Je charakter člověka stejný po celý život</a:t>
            </a:r>
            <a:r>
              <a:rPr lang="cs-CZ" dirty="0" smtClean="0"/>
              <a:t>, nebo se může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měnit? Pokuste se uvést konkrétní příklad, např. na základě</a:t>
            </a:r>
          </a:p>
          <a:p>
            <a:pPr marL="0" indent="0">
              <a:buNone/>
            </a:pPr>
            <a:r>
              <a:rPr lang="cs-CZ" dirty="0"/>
              <a:t>č</a:t>
            </a:r>
            <a:r>
              <a:rPr lang="cs-CZ" dirty="0" smtClean="0"/>
              <a:t>etby umělecké literatury.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46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982272" cy="1512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916113"/>
            <a:ext cx="8208963" cy="2665412"/>
          </a:xfrm>
        </p:spPr>
        <p:txBody>
          <a:bodyPr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EMMERT </a:t>
            </a:r>
            <a:r>
              <a:rPr lang="cs-CZ" dirty="0"/>
              <a:t>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2003, ISBN 80-86285-68-5.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  <a:p>
            <a:pPr marL="4572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mtClean="0"/>
              <a:t>HLADÍK</a:t>
            </a:r>
            <a:r>
              <a:rPr lang="cs-CZ" dirty="0"/>
              <a:t>. </a:t>
            </a:r>
            <a:r>
              <a:rPr lang="cs-CZ" i="1" dirty="0"/>
              <a:t>Společenské vědy v kostce</a:t>
            </a:r>
            <a:r>
              <a:rPr lang="cs-CZ" dirty="0"/>
              <a:t>. Havlíčkův Brod: Fragment, 1996, ISBN 80-7200-044-6.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151</TotalTime>
  <Words>359</Words>
  <Application>Microsoft Office PowerPoint</Application>
  <PresentationFormat>Předvádění na obrazovce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Původ</vt:lpstr>
      <vt:lpstr>Jméno autora: Mgr. Vlasta Kollariková  Datum vytvoření: 11.10. 2013 Číslo DUMu: VY_32_INOVACE_19_OSVZ_ON</vt:lpstr>
      <vt:lpstr>Temperament</vt:lpstr>
      <vt:lpstr>Pojem, Hippokratova typologie</vt:lpstr>
      <vt:lpstr>Jungova typologie</vt:lpstr>
      <vt:lpstr>Kretschmerova typologie</vt:lpstr>
      <vt:lpstr>Charakter, otázky</vt:lpstr>
      <vt:lpstr>Literatura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Předsokratovské období řecké filozofie</dc:title>
  <dc:creator>Lenovo</dc:creator>
  <cp:lastModifiedBy>Kabinet 318</cp:lastModifiedBy>
  <cp:revision>35</cp:revision>
  <dcterms:created xsi:type="dcterms:W3CDTF">2013-02-20T06:20:22Z</dcterms:created>
  <dcterms:modified xsi:type="dcterms:W3CDTF">2013-11-14T14:57:30Z</dcterms:modified>
</cp:coreProperties>
</file>