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56" r:id="rId3"/>
    <p:sldId id="257" r:id="rId4"/>
    <p:sldId id="262" r:id="rId5"/>
    <p:sldId id="282" r:id="rId6"/>
    <p:sldId id="284" r:id="rId7"/>
    <p:sldId id="283" r:id="rId8"/>
    <p:sldId id="268" r:id="rId9"/>
    <p:sldId id="275" r:id="rId10"/>
    <p:sldId id="259" r:id="rId11"/>
    <p:sldId id="261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6" autoAdjust="0"/>
    <p:restoredTop sz="94660" autoAdjust="0"/>
  </p:normalViewPr>
  <p:slideViewPr>
    <p:cSldViewPr>
      <p:cViewPr varScale="1">
        <p:scale>
          <a:sx n="90" d="100"/>
          <a:sy n="90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18.8.2013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yzweb.cz/materialy/bizarni_kramy/tel.php" TargetMode="External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zshorakhk.cz/optika/brejlak.htm" TargetMode="External"/><Relationship Id="rId5" Type="http://schemas.openxmlformats.org/officeDocument/2006/relationships/hyperlink" Target="http://www.royal-rangers.sk/clanky/dalekohlad" TargetMode="External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cs/%C4%8Dern%C3%A1-funkce-%C4%8D%C3%A1st-v%C4%9Bda-diagram-30064/" TargetMode="External"/><Relationship Id="rId7" Type="http://schemas.openxmlformats.org/officeDocument/2006/relationships/hyperlink" Target="http://en.wikipedia.org/wiki/Main_Page" TargetMode="External"/><Relationship Id="rId2" Type="http://schemas.openxmlformats.org/officeDocument/2006/relationships/hyperlink" Target="http://pixabay.com/cs/dalekohled-pohledem-pohled-optika-122969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Imageinverting-2.png" TargetMode="External"/><Relationship Id="rId5" Type="http://schemas.openxmlformats.org/officeDocument/2006/relationships/hyperlink" Target="http://cs.wikipedia.org/wiki/Soubor:Schema_mikroskopu.svg" TargetMode="External"/><Relationship Id="rId4" Type="http://schemas.openxmlformats.org/officeDocument/2006/relationships/hyperlink" Target="http://cs.wikipedia.org/wiki/Soubor:Opticke_zobrazeni_mikroskop.sv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png"/><Relationship Id="rId5" Type="http://schemas.openxmlformats.org/officeDocument/2006/relationships/image" Target="../media/image8.png"/><Relationship Id="rId4" Type="http://schemas.openxmlformats.org/officeDocument/2006/relationships/image" Target="../media/image1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52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29. 9.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VY_32_INOVACE_19_FY_C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Optika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Optické přístroje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Optické přístroje nástroje znásobující možnosti lidského oka.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Pozornost je věnována lupě, coby nejdostupnější pomůcce pro pozorování drobných a malých předmětů.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/>
              <a:t>Na dalších snímcích je popis a funkce mikroskopu s česko</a:t>
            </a:r>
            <a:r>
              <a:rPr lang="cs-CZ" sz="1200" i="1" dirty="0"/>
              <a:t>-</a:t>
            </a:r>
            <a:r>
              <a:rPr lang="cs-CZ" sz="1200" i="1" dirty="0" smtClean="0"/>
              <a:t>anglickým popisem.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/>
              <a:t>V závěru se věnujeme dalekohledu a jeho výrobě.</a:t>
            </a:r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Dalekohled</a:t>
            </a:r>
          </a:p>
        </p:txBody>
      </p:sp>
      <p:pic>
        <p:nvPicPr>
          <p:cNvPr id="6148" name="Picture 4" descr="Soubor:Imageinverting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75" y="1358770"/>
            <a:ext cx="762000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aoblený obdélníkový popisek 3"/>
          <p:cNvSpPr/>
          <p:nvPr/>
        </p:nvSpPr>
        <p:spPr>
          <a:xfrm>
            <a:off x="7466475" y="728700"/>
            <a:ext cx="1170130" cy="495055"/>
          </a:xfrm>
          <a:prstGeom prst="wedgeRoundRectCallout">
            <a:avLst>
              <a:gd name="adj1" fmla="val -68084"/>
              <a:gd name="adj2" fmla="val 990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Námořnický dalekohled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27792" y="3519010"/>
            <a:ext cx="3169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Sestrojte si dalekohled</a:t>
            </a:r>
            <a:endParaRPr lang="cs-CZ" sz="2000" b="1" dirty="0"/>
          </a:p>
        </p:txBody>
      </p:sp>
      <p:pic>
        <p:nvPicPr>
          <p:cNvPr id="1027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75" y="3986564"/>
            <a:ext cx="4275475" cy="2663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202070" y="4059070"/>
            <a:ext cx="37354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Svépomocí lze vytvořit jednoduchý dalekohled, který používal Galileo při pozorování Měsíce a Jupiteru.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47075" y="5274205"/>
            <a:ext cx="35553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hlinkClick r:id="rId3"/>
              </a:rPr>
              <a:t>http://</a:t>
            </a:r>
            <a:r>
              <a:rPr lang="cs-CZ" sz="1200" dirty="0" smtClean="0">
                <a:hlinkClick r:id="rId3"/>
              </a:rPr>
              <a:t>fyzweb.cz/materialy/bizarni_kramy/tel.php</a:t>
            </a:r>
            <a:r>
              <a:rPr lang="cs-CZ" sz="1200" dirty="0" smtClean="0"/>
              <a:t/>
            </a:r>
            <a:br>
              <a:rPr lang="cs-CZ" sz="1200" dirty="0" smtClean="0"/>
            </a:br>
            <a:endParaRPr lang="cs-CZ" sz="1200" dirty="0" smtClean="0"/>
          </a:p>
          <a:p>
            <a:r>
              <a:rPr lang="cs-CZ" sz="1200" dirty="0" smtClean="0"/>
              <a:t>nebo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hlinkClick r:id="rId5"/>
              </a:rPr>
              <a:t>http://</a:t>
            </a:r>
            <a:r>
              <a:rPr lang="cs-CZ" sz="1200" dirty="0" smtClean="0">
                <a:hlinkClick r:id="rId5"/>
              </a:rPr>
              <a:t>www.royal-rangers.sk/clanky/dalekohlad</a:t>
            </a:r>
            <a:endParaRPr lang="cs-CZ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hlinkClick r:id="rId6"/>
              </a:rPr>
              <a:t>http://www.zshorakhk.cz/optika/brejlak.htm</a:t>
            </a:r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691500" y="3272789"/>
            <a:ext cx="6750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11</a:t>
            </a:r>
            <a:endParaRPr lang="cs-CZ" sz="1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022050" y="6412348"/>
            <a:ext cx="6750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12</a:t>
            </a: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625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13765"/>
            <a:ext cx="8229600" cy="295392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Obr. 1 </a:t>
            </a:r>
            <a:r>
              <a:rPr lang="cs-CZ" sz="1400" dirty="0"/>
              <a:t>HANS. </a:t>
            </a:r>
            <a:r>
              <a:rPr lang="cs-CZ" sz="1400" i="1" dirty="0"/>
              <a:t>Dalekohled, Pohledem, Pohled - Volně dostupný obrázek - 122969</a:t>
            </a:r>
            <a:r>
              <a:rPr lang="cs-CZ" sz="1400" dirty="0"/>
              <a:t> [online]. [cit. </a:t>
            </a:r>
            <a:r>
              <a:rPr lang="cs-CZ" sz="1400" dirty="0" smtClean="0"/>
              <a:t>29.9.2012].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2"/>
              </a:rPr>
              <a:t>http://pixabay.com/cs/dalekohled-pohledem-pohled-optika-122969</a:t>
            </a:r>
            <a:r>
              <a:rPr lang="cs-CZ" sz="1400" dirty="0" smtClean="0">
                <a:hlinkClick r:id="rId2"/>
              </a:rPr>
              <a:t>/</a:t>
            </a:r>
            <a:endParaRPr lang="cs-CZ" sz="1400" dirty="0" smtClean="0"/>
          </a:p>
          <a:p>
            <a:pPr marL="0" indent="0" eaLnBrk="1" hangingPunct="1">
              <a:buNone/>
            </a:pPr>
            <a:r>
              <a:rPr lang="cs-CZ" sz="1400" b="1" dirty="0"/>
              <a:t>Obr. </a:t>
            </a:r>
            <a:r>
              <a:rPr lang="cs-CZ" sz="1400" b="1" dirty="0" smtClean="0"/>
              <a:t>2 </a:t>
            </a:r>
            <a:r>
              <a:rPr lang="cs-CZ" sz="1400" b="1" smtClean="0"/>
              <a:t>– </a:t>
            </a:r>
            <a:r>
              <a:rPr lang="cs-CZ" sz="1400" b="1" smtClean="0"/>
              <a:t>7, </a:t>
            </a:r>
            <a:r>
              <a:rPr lang="cs-CZ" sz="1400" b="1" dirty="0" smtClean="0"/>
              <a:t>12 Archiv autora</a:t>
            </a:r>
          </a:p>
          <a:p>
            <a:pPr marL="0" indent="0" eaLnBrk="1" hangingPunct="1">
              <a:buNone/>
            </a:pPr>
            <a:r>
              <a:rPr lang="cs-CZ" sz="1400" b="1" dirty="0"/>
              <a:t>Obr. </a:t>
            </a:r>
            <a:r>
              <a:rPr lang="cs-CZ" sz="1400" b="1" dirty="0" smtClean="0"/>
              <a:t>8 </a:t>
            </a:r>
            <a:r>
              <a:rPr lang="cs-CZ" sz="1400" dirty="0" smtClean="0"/>
              <a:t>ENEMO</a:t>
            </a:r>
            <a:r>
              <a:rPr lang="cs-CZ" sz="1400" dirty="0"/>
              <a:t>. </a:t>
            </a:r>
            <a:r>
              <a:rPr lang="cs-CZ" sz="1400" i="1" dirty="0"/>
              <a:t>Černá, Funkce, Část, Věda, Diagram - Volně dostupný obrázek - 30064</a:t>
            </a:r>
            <a:r>
              <a:rPr lang="cs-CZ" sz="1400" dirty="0"/>
              <a:t> [online]. [cit. 29.9.2012]. Dostupný na WWW: </a:t>
            </a:r>
            <a:r>
              <a:rPr lang="cs-CZ" sz="1400" dirty="0">
                <a:hlinkClick r:id="rId3"/>
              </a:rPr>
              <a:t>http://pixabay.com/cs/%C4%8Dern%C3%A1-funkce-%C4%8D%C3%A1st-v%C4%9Bda-diagram-30064</a:t>
            </a:r>
            <a:r>
              <a:rPr lang="cs-CZ" sz="1400" dirty="0" smtClean="0">
                <a:hlinkClick r:id="rId3"/>
              </a:rPr>
              <a:t>/</a:t>
            </a:r>
            <a:endParaRPr lang="cs-CZ" sz="1400" dirty="0" smtClean="0"/>
          </a:p>
          <a:p>
            <a:pPr marL="0" indent="0" eaLnBrk="1" hangingPunct="1">
              <a:buNone/>
            </a:pPr>
            <a:r>
              <a:rPr lang="cs-CZ" sz="1400" b="1" dirty="0"/>
              <a:t>Obr. </a:t>
            </a:r>
            <a:r>
              <a:rPr lang="cs-CZ" sz="1400" b="1" dirty="0" smtClean="0"/>
              <a:t>9 </a:t>
            </a:r>
            <a:r>
              <a:rPr lang="cs-CZ" sz="1400" dirty="0"/>
              <a:t>PAJS. </a:t>
            </a:r>
            <a:r>
              <a:rPr lang="cs-CZ" sz="1400" i="1" dirty="0" err="1"/>
              <a:t>Soubor:Opticke</a:t>
            </a:r>
            <a:r>
              <a:rPr lang="cs-CZ" sz="1400" i="1" dirty="0"/>
              <a:t> zobrazeni </a:t>
            </a:r>
            <a:r>
              <a:rPr lang="cs-CZ" sz="1400" i="1" dirty="0" err="1"/>
              <a:t>mikroskop.svg</a:t>
            </a:r>
            <a:r>
              <a:rPr lang="cs-CZ" sz="1400" i="1" dirty="0"/>
              <a:t> – Wikipedie</a:t>
            </a:r>
            <a:r>
              <a:rPr lang="cs-CZ" sz="1400" dirty="0"/>
              <a:t> [online]. [cit. 29.9.2012</a:t>
            </a:r>
            <a:r>
              <a:rPr lang="cs-CZ" sz="1400" dirty="0" smtClean="0"/>
              <a:t>]. </a:t>
            </a:r>
            <a:r>
              <a:rPr lang="cs-CZ" sz="1400" dirty="0"/>
              <a:t>Dostupný na WWW: </a:t>
            </a:r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cs.wikipedia.org/wiki/Soubor:Opticke_zobrazeni_mikroskop.svg</a:t>
            </a:r>
            <a:endParaRPr lang="cs-CZ" sz="1400" b="1" dirty="0" smtClean="0"/>
          </a:p>
          <a:p>
            <a:pPr marL="0" indent="0" eaLnBrk="1" hangingPunct="1">
              <a:buNone/>
            </a:pPr>
            <a:r>
              <a:rPr lang="cs-CZ" sz="1400" b="1" dirty="0"/>
              <a:t>Obr. </a:t>
            </a:r>
            <a:r>
              <a:rPr lang="cs-CZ" sz="1400" b="1" dirty="0" smtClean="0"/>
              <a:t>10 </a:t>
            </a:r>
            <a:r>
              <a:rPr lang="cs-CZ" sz="1400" dirty="0"/>
              <a:t>TLUSŤA. </a:t>
            </a:r>
            <a:r>
              <a:rPr lang="cs-CZ" sz="1400" i="1" dirty="0" err="1"/>
              <a:t>Soubor:Schema</a:t>
            </a:r>
            <a:r>
              <a:rPr lang="cs-CZ" sz="1400" i="1" dirty="0"/>
              <a:t> </a:t>
            </a:r>
            <a:r>
              <a:rPr lang="cs-CZ" sz="1400" i="1" dirty="0" err="1"/>
              <a:t>mikroskopu.svg</a:t>
            </a:r>
            <a:r>
              <a:rPr lang="cs-CZ" sz="1400" i="1" dirty="0"/>
              <a:t> – Wikipedie</a:t>
            </a:r>
            <a:r>
              <a:rPr lang="cs-CZ" sz="1400" dirty="0"/>
              <a:t> [online]. [cit. 29.9.2012</a:t>
            </a:r>
            <a:r>
              <a:rPr lang="cs-CZ" sz="1400" dirty="0" smtClean="0"/>
              <a:t>]. </a:t>
            </a:r>
            <a:r>
              <a:rPr lang="cs-CZ" sz="1400" dirty="0"/>
              <a:t>Dostupný na WWW: </a:t>
            </a:r>
            <a:r>
              <a:rPr lang="cs-CZ" sz="1400" dirty="0">
                <a:hlinkClick r:id="rId5"/>
              </a:rPr>
              <a:t>http://</a:t>
            </a:r>
            <a:r>
              <a:rPr lang="cs-CZ" sz="1400" dirty="0" smtClean="0">
                <a:hlinkClick r:id="rId5"/>
              </a:rPr>
              <a:t>cs.wikipedia.org/wiki/Soubor:Schema_mikroskopu.svg</a:t>
            </a:r>
            <a:endParaRPr lang="cs-CZ" sz="1400" b="1" dirty="0" smtClean="0"/>
          </a:p>
          <a:p>
            <a:pPr marL="0" indent="0" eaLnBrk="1" hangingPunct="1">
              <a:buNone/>
            </a:pPr>
            <a:r>
              <a:rPr lang="cs-CZ" sz="1400" b="1" dirty="0"/>
              <a:t>Obr. </a:t>
            </a:r>
            <a:r>
              <a:rPr lang="cs-CZ" sz="1400" b="1" dirty="0" smtClean="0"/>
              <a:t>11</a:t>
            </a:r>
            <a:r>
              <a:rPr lang="cs-CZ" sz="1400" dirty="0" smtClean="0"/>
              <a:t> </a:t>
            </a:r>
            <a:r>
              <a:rPr lang="cs-CZ" sz="1400" dirty="0"/>
              <a:t>TAMASFLEK. </a:t>
            </a:r>
            <a:r>
              <a:rPr lang="cs-CZ" sz="1400" i="1" dirty="0"/>
              <a:t>Soubor:Imageinverting-2.png – Wikipedie</a:t>
            </a:r>
            <a:r>
              <a:rPr lang="cs-CZ" sz="1400" dirty="0"/>
              <a:t> [online]. [cit. 29.9.2012</a:t>
            </a:r>
            <a:r>
              <a:rPr lang="cs-CZ" sz="1400" dirty="0" smtClean="0"/>
              <a:t>]. </a:t>
            </a:r>
            <a:r>
              <a:rPr lang="cs-CZ" sz="1400" dirty="0"/>
              <a:t>Dostupný na WWW: </a:t>
            </a:r>
            <a:r>
              <a:rPr lang="cs-CZ" sz="1400" dirty="0">
                <a:hlinkClick r:id="rId6"/>
              </a:rPr>
              <a:t>http://</a:t>
            </a:r>
            <a:r>
              <a:rPr lang="cs-CZ" sz="1400" dirty="0" smtClean="0">
                <a:hlinkClick r:id="rId6"/>
              </a:rPr>
              <a:t>cs.wikipedia.org/wiki/Soubor:Imageinverting-2.png</a:t>
            </a:r>
            <a:endParaRPr lang="cs-CZ" sz="14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96525" y="428409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kern="0" dirty="0" smtClean="0"/>
              <a:t>Literatura</a:t>
            </a:r>
          </a:p>
        </p:txBody>
      </p:sp>
      <p:sp>
        <p:nvSpPr>
          <p:cNvPr id="2" name="Obdélník 1"/>
          <p:cNvSpPr/>
          <p:nvPr/>
        </p:nvSpPr>
        <p:spPr>
          <a:xfrm>
            <a:off x="341530" y="5185385"/>
            <a:ext cx="846094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VENCÁLEK, František, Milan KUTÍLEK a Květoslav SEMERÁD. </a:t>
            </a:r>
            <a:r>
              <a:rPr lang="cs-CZ" sz="1400" i="1" dirty="0"/>
              <a:t>Fyzika: pro I. ročník SPŠ</a:t>
            </a:r>
            <a:r>
              <a:rPr lang="cs-CZ" sz="1400" dirty="0"/>
              <a:t>. 5. vyd. Praha: SPN, </a:t>
            </a:r>
            <a:r>
              <a:rPr lang="cs-CZ" sz="1400" dirty="0" err="1"/>
              <a:t>n.p</a:t>
            </a:r>
            <a:r>
              <a:rPr lang="cs-CZ" sz="1400" dirty="0"/>
              <a:t>., 1974, 412 s. 14-324-74.</a:t>
            </a:r>
            <a:endParaRPr lang="cs-CZ" sz="1400" dirty="0" smtClean="0"/>
          </a:p>
          <a:p>
            <a:endParaRPr lang="cs-CZ" sz="1400" dirty="0"/>
          </a:p>
          <a:p>
            <a:r>
              <a:rPr lang="en-US" sz="1400" dirty="0" smtClean="0"/>
              <a:t>Wikipedia</a:t>
            </a:r>
            <a:r>
              <a:rPr lang="en-US" sz="1400" dirty="0"/>
              <a:t>: the free encyclopedia [online]. San Francisco (CA): Wikimedia Foundation, </a:t>
            </a:r>
            <a:r>
              <a:rPr lang="en-US" sz="1400" dirty="0" smtClean="0"/>
              <a:t>2001-201</a:t>
            </a:r>
            <a:r>
              <a:rPr lang="cs-CZ" sz="1400" dirty="0" smtClean="0"/>
              <a:t>2</a:t>
            </a:r>
            <a:r>
              <a:rPr lang="en-US" sz="1400" dirty="0"/>
              <a:t> [cit. </a:t>
            </a:r>
            <a:r>
              <a:rPr lang="cs-CZ" sz="1400" dirty="0"/>
              <a:t> 29.9.2012</a:t>
            </a:r>
            <a:r>
              <a:rPr lang="en-US" sz="1400" dirty="0" smtClean="0"/>
              <a:t>].</a:t>
            </a:r>
            <a:r>
              <a:rPr lang="en-US" sz="1400" dirty="0"/>
              <a:t>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7"/>
              </a:rPr>
              <a:t>http://en.wikipedia.org/wiki/Main_Page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500" y="0"/>
            <a:ext cx="6403975" cy="14700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Optické přístroje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51520" y="3338990"/>
            <a:ext cx="6551960" cy="307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3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</a:t>
            </a:r>
            <a:r>
              <a:rPr lang="cs-CZ" sz="1600" dirty="0"/>
              <a:t>Zorný úhel oka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4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 smtClean="0"/>
              <a:t>Optické přístroje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5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/>
              <a:t>Pozorovaný předmět v ohnisku lupy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6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/>
              <a:t>Výpočet úhlového zvětšení</a:t>
            </a:r>
            <a:endParaRPr lang="cs-CZ" sz="1600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7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/>
              <a:t>Předmět mezi ohniskem a středem čočky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8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/>
              <a:t>Složení světelného mikroskopu</a:t>
            </a:r>
            <a:endParaRPr lang="cs-CZ" sz="1600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9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</a:t>
            </a:r>
            <a:r>
              <a:rPr lang="cs-CZ" sz="1600" dirty="0"/>
              <a:t>Schéma optického mikroskopu</a:t>
            </a:r>
            <a:endParaRPr lang="cs-CZ" sz="1600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10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</a:t>
            </a:r>
            <a:r>
              <a:rPr lang="cs-CZ" sz="1600" dirty="0" smtClean="0"/>
              <a:t>Dalekohled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082390" y="6264315"/>
            <a:ext cx="6750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1</a:t>
            </a: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Nadpis 10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Zorný úhel oka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56565" y="1583795"/>
            <a:ext cx="78308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Optické přístroje zvětšují zorný úhel, pod kterým vidíme předměty malých rozměrů, nebo </a:t>
            </a:r>
            <a:r>
              <a:rPr lang="cs-CZ" dirty="0" smtClean="0"/>
              <a:t>předměty vzdálené .</a:t>
            </a:r>
            <a:endParaRPr lang="cs-CZ" dirty="0"/>
          </a:p>
        </p:txBody>
      </p:sp>
      <p:sp>
        <p:nvSpPr>
          <p:cNvPr id="3" name="AutoShape 4" descr="https://docs.google.com/drawings/d/sgsYoOZx4yuxVknHRUHLxqw/image?w=730&amp;h=151&amp;rev=168&amp;ac=1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615" y="4149080"/>
            <a:ext cx="7097713" cy="1552575"/>
          </a:xfrm>
          <a:prstGeom prst="rect">
            <a:avLst/>
          </a:prstGeom>
          <a:noFill/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41" y="2483895"/>
            <a:ext cx="7126287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1078040" y="5978024"/>
                <a:ext cx="712628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ctr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1600" i="0" smtClean="0">
                        <a:latin typeface="Cambria Math"/>
                      </a:rPr>
                      <m:t>p</m:t>
                    </m:r>
                    <m:r>
                      <a:rPr lang="cs-CZ" sz="1600" i="0" smtClean="0">
                        <a:latin typeface="Cambria Math"/>
                      </a:rPr>
                      <m:t>ř</m:t>
                    </m:r>
                    <m:r>
                      <m:rPr>
                        <m:sty m:val="p"/>
                      </m:rPr>
                      <a:rPr lang="cs-CZ" sz="1600" i="0" smtClean="0">
                        <a:latin typeface="Cambria Math"/>
                      </a:rPr>
                      <m:t>i</m:t>
                    </m:r>
                    <m:r>
                      <a:rPr lang="cs-CZ" sz="1600" i="0" smtClean="0">
                        <a:latin typeface="Cambria Math"/>
                      </a:rPr>
                      <m:t> ú</m:t>
                    </m:r>
                    <m:r>
                      <m:rPr>
                        <m:sty m:val="p"/>
                      </m:rPr>
                      <a:rPr lang="cs-CZ" sz="1600" i="0" smtClean="0">
                        <a:latin typeface="Cambria Math"/>
                      </a:rPr>
                      <m:t>hlu</m:t>
                    </m:r>
                    <m:r>
                      <a:rPr lang="cs-CZ" sz="1600" i="0" smtClean="0">
                        <a:latin typeface="Cambria Math"/>
                      </a:rPr>
                      <m:t>  </m:t>
                    </m:r>
                    <m:r>
                      <m:rPr>
                        <m:sty m:val="p"/>
                      </m:rPr>
                      <a:rPr lang="cs-CZ" sz="1600" i="0">
                        <a:latin typeface="Cambria Math"/>
                        <a:ea typeface="Cambria Math"/>
                      </a:rPr>
                      <m:t>τ</m:t>
                    </m:r>
                    <m:r>
                      <a:rPr lang="cs-CZ" sz="1600" i="0">
                        <a:latin typeface="Cambria Math"/>
                        <a:ea typeface="Cambria Math"/>
                      </a:rPr>
                      <m:t>&lt;1´</m:t>
                    </m:r>
                  </m:oMath>
                </a14:m>
                <a:r>
                  <a:rPr lang="cs-CZ" sz="1600" dirty="0" smtClean="0">
                    <a:latin typeface="+mn-lt"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1600" i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sz="1600" i="0">
                        <a:latin typeface="Cambria Math"/>
                        <a:ea typeface="Cambria Math"/>
                      </a:rPr>
                      <m:t>oko</m:t>
                    </m:r>
                    <m:r>
                      <a:rPr lang="cs-CZ" sz="1600" i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sz="1600" i="0">
                        <a:latin typeface="Cambria Math"/>
                        <a:ea typeface="Cambria Math"/>
                      </a:rPr>
                      <m:t>vn</m:t>
                    </m:r>
                    <m:r>
                      <a:rPr lang="cs-CZ" sz="1600" i="0">
                        <a:latin typeface="Cambria Math"/>
                        <a:ea typeface="Cambria Math"/>
                      </a:rPr>
                      <m:t>í</m:t>
                    </m:r>
                    <m:r>
                      <m:rPr>
                        <m:sty m:val="p"/>
                      </m:rPr>
                      <a:rPr lang="cs-CZ" sz="1600" i="0">
                        <a:latin typeface="Cambria Math"/>
                        <a:ea typeface="Cambria Math"/>
                      </a:rPr>
                      <m:t>m</m:t>
                    </m:r>
                    <m:r>
                      <a:rPr lang="cs-CZ" sz="1600" i="0">
                        <a:latin typeface="Cambria Math"/>
                        <a:ea typeface="Cambria Math"/>
                      </a:rPr>
                      <m:t>á </m:t>
                    </m:r>
                    <m:r>
                      <m:rPr>
                        <m:sty m:val="p"/>
                      </m:rPr>
                      <a:rPr lang="cs-CZ" sz="1600" i="0">
                        <a:latin typeface="Cambria Math"/>
                        <a:ea typeface="Cambria Math"/>
                      </a:rPr>
                      <m:t>dva</m:t>
                    </m:r>
                    <m:r>
                      <a:rPr lang="cs-CZ" sz="1600" i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sz="1600" i="0">
                        <a:latin typeface="Cambria Math"/>
                        <a:ea typeface="Cambria Math"/>
                      </a:rPr>
                      <m:t>body</m:t>
                    </m:r>
                    <m:r>
                      <a:rPr lang="cs-CZ" sz="16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sz="1600" i="0">
                        <a:latin typeface="Cambria Math"/>
                        <a:ea typeface="Cambria Math"/>
                      </a:rPr>
                      <m:t>jako</m:t>
                    </m:r>
                    <m:r>
                      <a:rPr lang="cs-CZ" sz="1600" i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sz="1600" i="0">
                        <a:latin typeface="Cambria Math"/>
                        <a:ea typeface="Cambria Math"/>
                      </a:rPr>
                      <m:t>jeden</m:t>
                    </m:r>
                  </m:oMath>
                </a14:m>
                <a:endParaRPr lang="cs-CZ" sz="1600" i="0" dirty="0" smtClean="0">
                  <a:latin typeface="+mn-lt"/>
                  <a:ea typeface="Cambria Math"/>
                </a:endParaRPr>
              </a:p>
              <a:p>
                <a:pPr marL="285750" indent="-285750" algn="ctr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1600" i="0">
                        <a:latin typeface="Cambria Math"/>
                      </a:rPr>
                      <m:t>p</m:t>
                    </m:r>
                    <m:r>
                      <a:rPr lang="cs-CZ" sz="1600" i="0">
                        <a:latin typeface="Cambria Math"/>
                      </a:rPr>
                      <m:t>ř</m:t>
                    </m:r>
                    <m:r>
                      <m:rPr>
                        <m:sty m:val="p"/>
                      </m:rPr>
                      <a:rPr lang="cs-CZ" sz="1600" i="0">
                        <a:latin typeface="Cambria Math"/>
                      </a:rPr>
                      <m:t>i</m:t>
                    </m:r>
                    <m:r>
                      <a:rPr lang="cs-CZ" sz="1600" i="0">
                        <a:latin typeface="Cambria Math"/>
                      </a:rPr>
                      <m:t> ú</m:t>
                    </m:r>
                    <m:r>
                      <m:rPr>
                        <m:sty m:val="p"/>
                      </m:rPr>
                      <a:rPr lang="cs-CZ" sz="1600" i="0">
                        <a:latin typeface="Cambria Math"/>
                      </a:rPr>
                      <m:t>hlu</m:t>
                    </m:r>
                    <m:r>
                      <a:rPr lang="cs-CZ" sz="1600" i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sz="1600" i="0">
                        <a:latin typeface="Cambria Math"/>
                        <a:ea typeface="Cambria Math"/>
                      </a:rPr>
                      <m:t>τ</m:t>
                    </m:r>
                    <m:r>
                      <a:rPr lang="cs-CZ" sz="1600" i="0">
                        <a:latin typeface="Cambria Math"/>
                      </a:rPr>
                      <m:t>&gt;</m:t>
                    </m:r>
                    <m:r>
                      <a:rPr lang="cs-CZ" sz="1600" i="0">
                        <a:latin typeface="Cambria Math"/>
                        <a:ea typeface="Cambria Math"/>
                      </a:rPr>
                      <m:t>1´</m:t>
                    </m:r>
                  </m:oMath>
                </a14:m>
                <a:r>
                  <a:rPr lang="cs-CZ" sz="1600" dirty="0" smtClean="0">
                    <a:latin typeface="+mn-lt"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1600" i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sz="1600" i="0">
                        <a:latin typeface="Cambria Math"/>
                        <a:ea typeface="Cambria Math"/>
                      </a:rPr>
                      <m:t>oko</m:t>
                    </m:r>
                    <m:r>
                      <a:rPr lang="cs-CZ" sz="1600" i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sz="1600" i="0">
                        <a:latin typeface="Cambria Math"/>
                        <a:ea typeface="Cambria Math"/>
                      </a:rPr>
                      <m:t>vn</m:t>
                    </m:r>
                    <m:r>
                      <a:rPr lang="cs-CZ" sz="1600" i="0">
                        <a:latin typeface="Cambria Math"/>
                        <a:ea typeface="Cambria Math"/>
                      </a:rPr>
                      <m:t>í</m:t>
                    </m:r>
                    <m:r>
                      <m:rPr>
                        <m:sty m:val="p"/>
                      </m:rPr>
                      <a:rPr lang="cs-CZ" sz="1600" i="0">
                        <a:latin typeface="Cambria Math"/>
                        <a:ea typeface="Cambria Math"/>
                      </a:rPr>
                      <m:t>m</m:t>
                    </m:r>
                    <m:r>
                      <a:rPr lang="cs-CZ" sz="1600" i="0">
                        <a:latin typeface="Cambria Math"/>
                        <a:ea typeface="Cambria Math"/>
                      </a:rPr>
                      <m:t>á </m:t>
                    </m:r>
                    <m:r>
                      <m:rPr>
                        <m:sty m:val="p"/>
                      </m:rPr>
                      <a:rPr lang="cs-CZ" sz="1600" i="0">
                        <a:latin typeface="Cambria Math"/>
                        <a:ea typeface="Cambria Math"/>
                      </a:rPr>
                      <m:t>dva</m:t>
                    </m:r>
                    <m:r>
                      <a:rPr lang="cs-CZ" sz="1600" i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sz="1600" i="0">
                        <a:latin typeface="Cambria Math"/>
                        <a:ea typeface="Cambria Math"/>
                      </a:rPr>
                      <m:t>body</m:t>
                    </m:r>
                  </m:oMath>
                </a14:m>
                <a:r>
                  <a:rPr lang="cs-CZ" sz="1600" dirty="0" smtClean="0">
                    <a:latin typeface="+mn-lt"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1600" i="0">
                        <a:latin typeface="Cambria Math"/>
                        <a:ea typeface="Cambria Math"/>
                      </a:rPr>
                      <m:t>odd</m:t>
                    </m:r>
                    <m:r>
                      <a:rPr lang="cs-CZ" sz="1600" i="0">
                        <a:latin typeface="Cambria Math"/>
                        <a:ea typeface="Cambria Math"/>
                      </a:rPr>
                      <m:t>ě</m:t>
                    </m:r>
                    <m:r>
                      <m:rPr>
                        <m:sty m:val="p"/>
                      </m:rPr>
                      <a:rPr lang="cs-CZ" sz="1600" i="0">
                        <a:latin typeface="Cambria Math"/>
                        <a:ea typeface="Cambria Math"/>
                      </a:rPr>
                      <m:t>len</m:t>
                    </m:r>
                    <m:r>
                      <a:rPr lang="cs-CZ" sz="1600" i="0">
                        <a:latin typeface="Cambria Math"/>
                        <a:ea typeface="Cambria Math"/>
                      </a:rPr>
                      <m:t>ě⇒ </m:t>
                    </m:r>
                    <m:func>
                      <m:funcPr>
                        <m:ctrlPr>
                          <a:rPr lang="cs-CZ" sz="16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1600" b="0" i="0" smtClean="0">
                            <a:latin typeface="Cambria Math"/>
                            <a:ea typeface="Cambria Math"/>
                          </a:rPr>
                          <m:t>tan</m:t>
                        </m:r>
                      </m:fName>
                      <m:e>
                        <m:r>
                          <a:rPr lang="cs-CZ" sz="1600" b="0" i="1" smtClean="0">
                            <a:latin typeface="Cambria Math"/>
                            <a:ea typeface="Cambria Math"/>
                          </a:rPr>
                          <m:t>1´</m:t>
                        </m:r>
                      </m:e>
                    </m:func>
                    <m:r>
                      <a:rPr lang="cs-CZ" sz="1600" b="0" i="1" smtClean="0">
                        <a:latin typeface="Cambria Math"/>
                        <a:ea typeface="Cambria Math"/>
                      </a:rPr>
                      <m:t>⇒0,073 </m:t>
                    </m:r>
                    <m:r>
                      <a:rPr lang="cs-CZ" sz="1600" b="0" i="1" smtClean="0">
                        <a:latin typeface="Cambria Math"/>
                        <a:ea typeface="Cambria Math"/>
                      </a:rPr>
                      <m:t>𝑚𝑚</m:t>
                    </m:r>
                    <m:r>
                      <a:rPr lang="cs-CZ" sz="1600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cs-CZ" sz="1600" dirty="0">
                  <a:latin typeface="+mn-lt"/>
                </a:endParaRPr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040" y="5978024"/>
                <a:ext cx="7126287" cy="584775"/>
              </a:xfrm>
              <a:prstGeom prst="rect">
                <a:avLst/>
              </a:prstGeom>
              <a:blipFill rotWithShape="1">
                <a:blip r:embed="rId5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7677345" y="3812849"/>
            <a:ext cx="6750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2</a:t>
            </a:r>
            <a:endParaRPr lang="cs-CZ" sz="1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7812360" y="5724255"/>
            <a:ext cx="6750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3</a:t>
            </a: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2835"/>
            <a:ext cx="9144000" cy="1480950"/>
          </a:xfrm>
        </p:spPr>
        <p:txBody>
          <a:bodyPr/>
          <a:lstStyle/>
          <a:p>
            <a:r>
              <a:rPr lang="cs-CZ" dirty="0" smtClean="0"/>
              <a:t>Optické přístroje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282437" y="1474972"/>
            <a:ext cx="2475275" cy="6750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 pozorování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05130" y="2696186"/>
            <a:ext cx="2377574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cs-CZ" dirty="0"/>
              <a:t>vzdálených předmětů</a:t>
            </a:r>
          </a:p>
        </p:txBody>
      </p:sp>
      <p:sp>
        <p:nvSpPr>
          <p:cNvPr id="5" name="Obdélník 4"/>
          <p:cNvSpPr/>
          <p:nvPr/>
        </p:nvSpPr>
        <p:spPr>
          <a:xfrm>
            <a:off x="5947989" y="2685461"/>
            <a:ext cx="195438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cs-CZ" dirty="0" smtClean="0"/>
              <a:t>malých předmětů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06329" y="3260564"/>
            <a:ext cx="157517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dalekohledy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2220" y="3365182"/>
            <a:ext cx="162591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mikroskopy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086835" y="4850347"/>
            <a:ext cx="2866479" cy="6750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 zachycování obrazu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911274" y="5984993"/>
            <a:ext cx="2565285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fotografické přístroje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25079" y="5984993"/>
            <a:ext cx="18002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filmové přístroje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3720241" y="3575118"/>
            <a:ext cx="1800200" cy="6797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klasické, elektronové, digitální</a:t>
            </a:r>
          </a:p>
        </p:txBody>
      </p:sp>
      <p:cxnSp>
        <p:nvCxnSpPr>
          <p:cNvPr id="15" name="Přímá spojnice 14"/>
          <p:cNvCxnSpPr>
            <a:endCxn id="3" idx="0"/>
          </p:cNvCxnSpPr>
          <p:nvPr/>
        </p:nvCxnSpPr>
        <p:spPr>
          <a:xfrm flipH="1">
            <a:off x="2193917" y="2150047"/>
            <a:ext cx="2326157" cy="546139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>
            <a:endCxn id="5" idx="0"/>
          </p:cNvCxnSpPr>
          <p:nvPr/>
        </p:nvCxnSpPr>
        <p:spPr>
          <a:xfrm>
            <a:off x="4520074" y="2150047"/>
            <a:ext cx="2405106" cy="535414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>
            <a:stCxn id="3" idx="2"/>
            <a:endCxn id="4" idx="0"/>
          </p:cNvCxnSpPr>
          <p:nvPr/>
        </p:nvCxnSpPr>
        <p:spPr>
          <a:xfrm>
            <a:off x="2193917" y="3065518"/>
            <a:ext cx="0" cy="195046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>
            <a:stCxn id="5" idx="2"/>
            <a:endCxn id="7" idx="0"/>
          </p:cNvCxnSpPr>
          <p:nvPr/>
        </p:nvCxnSpPr>
        <p:spPr>
          <a:xfrm>
            <a:off x="6925180" y="3054793"/>
            <a:ext cx="0" cy="310389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>
            <a:stCxn id="8" idx="2"/>
            <a:endCxn id="9" idx="0"/>
          </p:cNvCxnSpPr>
          <p:nvPr/>
        </p:nvCxnSpPr>
        <p:spPr>
          <a:xfrm flipH="1">
            <a:off x="2193917" y="5525422"/>
            <a:ext cx="2326158" cy="459571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>
            <a:endCxn id="11" idx="0"/>
          </p:cNvCxnSpPr>
          <p:nvPr/>
        </p:nvCxnSpPr>
        <p:spPr>
          <a:xfrm>
            <a:off x="4520074" y="5525422"/>
            <a:ext cx="2405105" cy="459571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aoblený obdélníkový popisek 27"/>
          <p:cNvSpPr/>
          <p:nvPr/>
        </p:nvSpPr>
        <p:spPr>
          <a:xfrm>
            <a:off x="6925179" y="4059070"/>
            <a:ext cx="1337231" cy="791277"/>
          </a:xfrm>
          <a:prstGeom prst="wedgeRoundRectCallout">
            <a:avLst>
              <a:gd name="adj1" fmla="val -42566"/>
              <a:gd name="adj2" fmla="val -95641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50" dirty="0" smtClean="0">
                <a:solidFill>
                  <a:schemeClr val="tx1"/>
                </a:solidFill>
              </a:rPr>
              <a:t>Nejjednodušším mikroskopem</a:t>
            </a:r>
          </a:p>
          <a:p>
            <a:pPr algn="ctr"/>
            <a:r>
              <a:rPr lang="cs-CZ" sz="1050" dirty="0" smtClean="0">
                <a:solidFill>
                  <a:schemeClr val="tx1"/>
                </a:solidFill>
              </a:rPr>
              <a:t>je lupa.</a:t>
            </a:r>
            <a:endParaRPr lang="cs-CZ" sz="10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cs-CZ" dirty="0" smtClean="0"/>
              <a:t>Pozorovaný předmět v ohnisku lupy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21550" y="4581820"/>
            <a:ext cx="8370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Předmět vložený do ohniska lupy bude zobrazen v nekonečnu.</a:t>
            </a:r>
          </a:p>
          <a:p>
            <a:r>
              <a:rPr lang="cs-CZ" sz="1600" dirty="0" smtClean="0"/>
              <a:t>Paprsky přicházející do oka jsou rovnoběžné, oko pozoruje předmět bez akomodace.</a:t>
            </a:r>
            <a:endParaRPr lang="cs-CZ" sz="1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5520366"/>
            <a:ext cx="1935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Úhlové zvětšení: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581890" y="5370774"/>
                <a:ext cx="1151726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890" y="5370774"/>
                <a:ext cx="1151726" cy="6685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5141572" y="5520366"/>
                <a:ext cx="31743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 …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𝑜𝑝𝑡𝑖𝑐𝑘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á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𝑚𝑜h𝑢𝑡𝑛𝑜𝑠𝑡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𝑙𝑢𝑝𝑦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572" y="5520366"/>
                <a:ext cx="3174395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Skupina 2"/>
          <p:cNvGrpSpPr/>
          <p:nvPr/>
        </p:nvGrpSpPr>
        <p:grpSpPr>
          <a:xfrm>
            <a:off x="1286635" y="1431470"/>
            <a:ext cx="6716713" cy="2657475"/>
            <a:chOff x="1286635" y="1431470"/>
            <a:chExt cx="6716713" cy="2657475"/>
          </a:xfrm>
        </p:grpSpPr>
        <p:pic>
          <p:nvPicPr>
            <p:cNvPr id="1126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6635" y="1431470"/>
              <a:ext cx="6716713" cy="2657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Levá složená závorka 7"/>
            <p:cNvSpPr/>
            <p:nvPr/>
          </p:nvSpPr>
          <p:spPr>
            <a:xfrm rot="16200000">
              <a:off x="2920400" y="2284322"/>
              <a:ext cx="297033" cy="256809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2944523" y="3738516"/>
              <a:ext cx="2423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 smtClean="0"/>
                <a:t>f</a:t>
              </a:r>
              <a:endParaRPr lang="cs-CZ" sz="1600" dirty="0"/>
            </a:p>
          </p:txBody>
        </p:sp>
        <p:sp>
          <p:nvSpPr>
            <p:cNvPr id="12" name="Levá složená závorka 11"/>
            <p:cNvSpPr/>
            <p:nvPr/>
          </p:nvSpPr>
          <p:spPr>
            <a:xfrm rot="16200000">
              <a:off x="5488491" y="2283223"/>
              <a:ext cx="297033" cy="256809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5512614" y="3737417"/>
              <a:ext cx="3113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 smtClean="0"/>
                <a:t>f´</a:t>
              </a:r>
              <a:endParaRPr lang="cs-CZ" sz="1600" dirty="0"/>
            </a:p>
          </p:txBody>
        </p:sp>
        <p:sp>
          <p:nvSpPr>
            <p:cNvPr id="10" name="Zaoblený obdélníkový popisek 9"/>
            <p:cNvSpPr/>
            <p:nvPr/>
          </p:nvSpPr>
          <p:spPr>
            <a:xfrm>
              <a:off x="5632980" y="1994032"/>
              <a:ext cx="1408439" cy="495055"/>
            </a:xfrm>
            <a:prstGeom prst="wedgeRoundRectCallout">
              <a:avLst>
                <a:gd name="adj1" fmla="val -52408"/>
                <a:gd name="adj2" fmla="val 86125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000" dirty="0" smtClean="0">
                  <a:solidFill>
                    <a:schemeClr val="tx1"/>
                  </a:solidFill>
                </a:rPr>
                <a:t>Vznikne obraz vzpřímený.</a:t>
              </a:r>
              <a:endParaRPr lang="cs-CZ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ovéPole 15"/>
          <p:cNvSpPr txBox="1"/>
          <p:nvPr/>
        </p:nvSpPr>
        <p:spPr>
          <a:xfrm>
            <a:off x="7325244" y="4088945"/>
            <a:ext cx="6750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4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67641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Skupina 10"/>
          <p:cNvGrpSpPr/>
          <p:nvPr/>
        </p:nvGrpSpPr>
        <p:grpSpPr>
          <a:xfrm>
            <a:off x="2916264" y="1582967"/>
            <a:ext cx="5715635" cy="2197664"/>
            <a:chOff x="1286635" y="1431470"/>
            <a:chExt cx="6716713" cy="2793776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6635" y="1431470"/>
              <a:ext cx="6716713" cy="2657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Levá složená závorka 5"/>
            <p:cNvSpPr/>
            <p:nvPr/>
          </p:nvSpPr>
          <p:spPr>
            <a:xfrm rot="16200000">
              <a:off x="2920400" y="2136986"/>
              <a:ext cx="297033" cy="256809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2944522" y="3506998"/>
              <a:ext cx="2423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 smtClean="0"/>
                <a:t>f</a:t>
              </a:r>
              <a:endParaRPr lang="cs-CZ" sz="1600" dirty="0"/>
            </a:p>
          </p:txBody>
        </p:sp>
        <p:sp>
          <p:nvSpPr>
            <p:cNvPr id="8" name="Levá složená závorka 7"/>
            <p:cNvSpPr/>
            <p:nvPr/>
          </p:nvSpPr>
          <p:spPr>
            <a:xfrm rot="16200000">
              <a:off x="5488491" y="2283223"/>
              <a:ext cx="297033" cy="256809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5504357" y="3637272"/>
              <a:ext cx="436378" cy="5879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 smtClean="0"/>
                <a:t>f´</a:t>
              </a:r>
              <a:endParaRPr lang="cs-CZ" sz="160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úhlového zvětšení</a:t>
            </a: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1996704"/>
            <a:ext cx="2306456" cy="1055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2269191" y="4374933"/>
                <a:ext cx="1744195" cy="6195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  <a:ea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´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  <a:ea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</m:func>
                        </m:den>
                      </m:f>
                      <m:r>
                        <a:rPr lang="cs-CZ" i="1">
                          <a:latin typeface="Cambria Math"/>
                          <a:ea typeface="Cambria Math"/>
                        </a:rPr>
                        <m:t>≐</m:t>
                      </m:r>
                      <m:f>
                        <m:f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´</m:t>
                          </m:r>
                        </m:num>
                        <m:den>
                          <m:r>
                            <a:rPr lang="cs-CZ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9191" y="4374933"/>
                <a:ext cx="1744195" cy="61959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ovéPole 12"/>
          <p:cNvSpPr txBox="1"/>
          <p:nvPr/>
        </p:nvSpPr>
        <p:spPr>
          <a:xfrm>
            <a:off x="3096284" y="2103807"/>
            <a:ext cx="90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5120658" y="3789040"/>
                <a:ext cx="1245021" cy="615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latin typeface="Cambria Math"/>
                              <a:ea typeface="Cambria Math"/>
                            </a:rPr>
                            <m:t>tan</m:t>
                          </m:r>
                        </m:fName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´=</m:t>
                          </m:r>
                          <m:f>
                            <m:fPr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658" y="3789040"/>
                <a:ext cx="1245021" cy="61523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833665" y="3203975"/>
                <a:ext cx="1160639" cy="5666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latin typeface="Cambria Math"/>
                              <a:ea typeface="Cambria Math"/>
                            </a:rPr>
                            <m:t>tan</m:t>
                          </m:r>
                        </m:fName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</m:e>
                      </m:func>
                      <m:f>
                        <m:f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665" y="3203975"/>
                <a:ext cx="1160639" cy="56663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1446335" y="5598743"/>
                <a:ext cx="3560397" cy="6668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cs-CZ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´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: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den>
                      </m:f>
                      <m:r>
                        <a:rPr lang="cs-CZ" i="1">
                          <a:latin typeface="Cambria Math"/>
                          <a:ea typeface="Cambria Math"/>
                        </a:rPr>
                        <m:t>: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335" y="5598743"/>
                <a:ext cx="3560397" cy="66684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aoblený obdélníkový popisek 17"/>
              <p:cNvSpPr/>
              <p:nvPr/>
            </p:nvSpPr>
            <p:spPr>
              <a:xfrm>
                <a:off x="5316968" y="4779150"/>
                <a:ext cx="2376793" cy="1018002"/>
              </a:xfrm>
              <a:prstGeom prst="wedgeRoundRectCallout">
                <a:avLst>
                  <a:gd name="adj1" fmla="val -77175"/>
                  <a:gd name="adj2" fmla="val 47530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71450" indent="-171450">
                  <a:buFont typeface="Arial" pitchFamily="34" charset="0"/>
                  <a:buChar char="•"/>
                </a:pPr>
                <a:r>
                  <a:rPr lang="cs-CZ" sz="1000" dirty="0" smtClean="0">
                    <a:solidFill>
                      <a:schemeClr val="tx1"/>
                    </a:solidFill>
                  </a:rPr>
                  <a:t>Pro náš příklad představuje vzdálenost l konvenční zrakovou vzdálenost d = 25 cm = ¼ m.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cs-CZ" sz="1000" dirty="0">
                    <a:solidFill>
                      <a:schemeClr val="tx1"/>
                    </a:solidFill>
                  </a:rPr>
                  <a:t>1/f = </a:t>
                </a:r>
                <a14:m>
                  <m:oMath xmlns:m="http://schemas.openxmlformats.org/officeDocument/2006/math">
                    <m:r>
                      <a:rPr lang="cs-CZ" sz="1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𝜑</m:t>
                    </m:r>
                  </m:oMath>
                </a14:m>
                <a:endParaRPr lang="cs-CZ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Zaoblený obdélníkový popise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6968" y="4779150"/>
                <a:ext cx="2376793" cy="1018002"/>
              </a:xfrm>
              <a:prstGeom prst="wedgeRoundRectCallout">
                <a:avLst>
                  <a:gd name="adj1" fmla="val -77175"/>
                  <a:gd name="adj2" fmla="val 47530"/>
                  <a:gd name="adj3" fmla="val 16667"/>
                </a:avLst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ovéPole 18"/>
          <p:cNvSpPr txBox="1"/>
          <p:nvPr/>
        </p:nvSpPr>
        <p:spPr>
          <a:xfrm>
            <a:off x="2124978" y="3148013"/>
            <a:ext cx="6750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5</a:t>
            </a:r>
            <a:endParaRPr lang="cs-CZ" sz="10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7954260" y="3673413"/>
            <a:ext cx="6750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6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94648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99" y="215770"/>
            <a:ext cx="9144000" cy="1143000"/>
          </a:xfrm>
        </p:spPr>
        <p:txBody>
          <a:bodyPr/>
          <a:lstStyle/>
          <a:p>
            <a:r>
              <a:rPr lang="cs-CZ" dirty="0" smtClean="0"/>
              <a:t>Předmět mezi </a:t>
            </a:r>
            <a:r>
              <a:rPr lang="cs-CZ" dirty="0"/>
              <a:t>o</a:t>
            </a:r>
            <a:r>
              <a:rPr lang="cs-CZ" dirty="0" smtClean="0"/>
              <a:t>hniskem a středem čočky</a:t>
            </a:r>
            <a:endParaRPr lang="cs-CZ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4" y="1448780"/>
            <a:ext cx="765016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evá složená závorka 3"/>
          <p:cNvSpPr/>
          <p:nvPr/>
        </p:nvSpPr>
        <p:spPr>
          <a:xfrm rot="16200000">
            <a:off x="3120215" y="1929273"/>
            <a:ext cx="250416" cy="372613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996825" y="3872543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s´= -l</a:t>
            </a:r>
            <a:endParaRPr lang="cs-CZ" sz="1000" dirty="0"/>
          </a:p>
        </p:txBody>
      </p:sp>
      <p:sp>
        <p:nvSpPr>
          <p:cNvPr id="7" name="Levá složená závorka 6"/>
          <p:cNvSpPr/>
          <p:nvPr/>
        </p:nvSpPr>
        <p:spPr>
          <a:xfrm rot="16200000">
            <a:off x="4288854" y="2683923"/>
            <a:ext cx="250416" cy="138053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290088" y="3460442"/>
            <a:ext cx="2479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s</a:t>
            </a:r>
            <a:endParaRPr lang="cs-CZ" sz="1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746575" y="5814265"/>
            <a:ext cx="1935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Úhlové zvětšení: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3311860" y="5664673"/>
                <a:ext cx="1600759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=1+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860" y="5664673"/>
                <a:ext cx="1600759" cy="66851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5157065" y="5814265"/>
                <a:ext cx="31743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 …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𝑜𝑝𝑡𝑖𝑐𝑘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á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𝑚𝑜h𝑢𝑡𝑛𝑜𝑠𝑡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𝑙𝑢𝑝𝑦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7065" y="5814265"/>
                <a:ext cx="3174395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746124" y="4374105"/>
            <a:ext cx="76501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Při akomodaci oka na konvenční vzdálenost 25 cm je nutné umístit předmět mezi ohnisko a střed čočky.</a:t>
            </a:r>
          </a:p>
          <a:p>
            <a:r>
              <a:rPr lang="cs-CZ" sz="1600" dirty="0" smtClean="0"/>
              <a:t>Úhlové zvětšení je platné pouze pro zdravé oko. Krátkozrakému oku bude lupa zvětšovat méně (blízký bod je blíže u oka) a dalekozrakému více </a:t>
            </a:r>
            <a:r>
              <a:rPr lang="cs-CZ" sz="1600" dirty="0"/>
              <a:t>(blízký bod je </a:t>
            </a:r>
            <a:r>
              <a:rPr lang="cs-CZ" sz="1600" dirty="0" smtClean="0"/>
              <a:t>dále od </a:t>
            </a:r>
            <a:r>
              <a:rPr lang="cs-CZ" sz="1600" dirty="0"/>
              <a:t>oka) 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grpSp>
        <p:nvGrpSpPr>
          <p:cNvPr id="24" name="Skupina 23"/>
          <p:cNvGrpSpPr/>
          <p:nvPr/>
        </p:nvGrpSpPr>
        <p:grpSpPr>
          <a:xfrm>
            <a:off x="6327195" y="1043735"/>
            <a:ext cx="2488355" cy="1935877"/>
            <a:chOff x="5755778" y="1052598"/>
            <a:chExt cx="2488355" cy="1935877"/>
          </a:xfrm>
        </p:grpSpPr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5778" y="1718810"/>
              <a:ext cx="2488355" cy="11389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cxnSp>
          <p:nvCxnSpPr>
            <p:cNvPr id="14" name="Přímá spojnice se šipkou 13"/>
            <p:cNvCxnSpPr/>
            <p:nvPr/>
          </p:nvCxnSpPr>
          <p:spPr>
            <a:xfrm flipV="1">
              <a:off x="6192180" y="1052598"/>
              <a:ext cx="0" cy="1470459"/>
            </a:xfrm>
            <a:prstGeom prst="straightConnector1">
              <a:avLst/>
            </a:prstGeom>
            <a:ln w="19050">
              <a:solidFill>
                <a:srgbClr val="0066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se šipkou 16"/>
            <p:cNvCxnSpPr/>
            <p:nvPr/>
          </p:nvCxnSpPr>
          <p:spPr>
            <a:xfrm flipV="1">
              <a:off x="6192180" y="1974091"/>
              <a:ext cx="0" cy="54967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6192500" y="1062681"/>
              <a:ext cx="1394835" cy="1461084"/>
            </a:xfrm>
            <a:prstGeom prst="line">
              <a:avLst/>
            </a:prstGeom>
            <a:ln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blouk 21"/>
            <p:cNvSpPr/>
            <p:nvPr/>
          </p:nvSpPr>
          <p:spPr>
            <a:xfrm>
              <a:off x="7092280" y="2074075"/>
              <a:ext cx="914400" cy="914400"/>
            </a:xfrm>
            <a:prstGeom prst="arc">
              <a:avLst>
                <a:gd name="adj1" fmla="val 10850241"/>
                <a:gd name="adj2" fmla="val 13818018"/>
              </a:avLst>
            </a:prstGeom>
            <a:ln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ovéPole 22"/>
                <p:cNvSpPr txBox="1"/>
                <p:nvPr/>
              </p:nvSpPr>
              <p:spPr>
                <a:xfrm>
                  <a:off x="7133123" y="2219168"/>
                  <a:ext cx="364202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200" i="1" smtClean="0">
                            <a:solidFill>
                              <a:srgbClr val="0066FF"/>
                            </a:solidFill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cs-CZ" sz="1200" b="0" i="1" smtClean="0">
                            <a:solidFill>
                              <a:srgbClr val="0066FF"/>
                            </a:solidFill>
                            <a:latin typeface="Cambria Math"/>
                            <a:ea typeface="Cambria Math"/>
                          </a:rPr>
                          <m:t>´</m:t>
                        </m:r>
                      </m:oMath>
                    </m:oMathPara>
                  </a14:m>
                  <a:endParaRPr lang="cs-CZ" sz="1200" dirty="0">
                    <a:solidFill>
                      <a:srgbClr val="0066FF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ovéPole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3123" y="2219168"/>
                  <a:ext cx="364202" cy="27699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TextovéPole 19"/>
          <p:cNvSpPr txBox="1"/>
          <p:nvPr/>
        </p:nvSpPr>
        <p:spPr>
          <a:xfrm>
            <a:off x="8171305" y="2871933"/>
            <a:ext cx="6750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5</a:t>
            </a:r>
            <a:endParaRPr lang="cs-CZ" sz="10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7665672" y="4118764"/>
            <a:ext cx="6750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</a:t>
            </a:r>
            <a:r>
              <a:rPr lang="cs-CZ" sz="10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59050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3417" y="323655"/>
            <a:ext cx="8640960" cy="776833"/>
          </a:xfrm>
        </p:spPr>
        <p:txBody>
          <a:bodyPr/>
          <a:lstStyle/>
          <a:p>
            <a:r>
              <a:rPr lang="cs-CZ" dirty="0"/>
              <a:t>Složení světelného mikroskopu</a:t>
            </a:r>
          </a:p>
        </p:txBody>
      </p:sp>
      <p:pic>
        <p:nvPicPr>
          <p:cNvPr id="4" name="Picture 2" descr="http://pixabay.com/static/uploads/photo/2012/04/12/13/36/black-30064_6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15" y="1583795"/>
            <a:ext cx="4995555" cy="4839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7497325" y="4406041"/>
            <a:ext cx="1575175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/>
              <a:t>objektiv</a:t>
            </a:r>
          </a:p>
          <a:p>
            <a:r>
              <a:rPr lang="cs-CZ" sz="1200" dirty="0" smtClean="0"/>
              <a:t>tubus</a:t>
            </a:r>
          </a:p>
          <a:p>
            <a:r>
              <a:rPr lang="cs-CZ" sz="1200" dirty="0"/>
              <a:t>h</a:t>
            </a:r>
            <a:r>
              <a:rPr lang="cs-CZ" sz="1200" dirty="0" smtClean="0"/>
              <a:t>rubé ostření</a:t>
            </a:r>
          </a:p>
          <a:p>
            <a:r>
              <a:rPr lang="cs-CZ" sz="1200" dirty="0" smtClean="0"/>
              <a:t>stativ</a:t>
            </a:r>
          </a:p>
          <a:p>
            <a:r>
              <a:rPr lang="cs-CZ" sz="1200" dirty="0" smtClean="0"/>
              <a:t>otočná hlavice</a:t>
            </a:r>
          </a:p>
          <a:p>
            <a:r>
              <a:rPr lang="cs-CZ" sz="1200" dirty="0" smtClean="0"/>
              <a:t>objektivy</a:t>
            </a:r>
          </a:p>
          <a:p>
            <a:r>
              <a:rPr lang="cs-CZ" sz="1200" dirty="0" smtClean="0"/>
              <a:t>držák preparátu</a:t>
            </a:r>
          </a:p>
          <a:p>
            <a:r>
              <a:rPr lang="cs-CZ" sz="1200" dirty="0" smtClean="0"/>
              <a:t>jemné ostření</a:t>
            </a:r>
          </a:p>
          <a:p>
            <a:r>
              <a:rPr lang="cs-CZ" sz="1200" dirty="0" smtClean="0"/>
              <a:t>stolek</a:t>
            </a:r>
          </a:p>
          <a:p>
            <a:r>
              <a:rPr lang="cs-CZ" sz="1200" dirty="0" smtClean="0"/>
              <a:t>hřebenový posun</a:t>
            </a:r>
            <a:endParaRPr lang="cs-CZ" sz="1200" dirty="0"/>
          </a:p>
          <a:p>
            <a:r>
              <a:rPr lang="cs-CZ" sz="1200" dirty="0" smtClean="0"/>
              <a:t>zrcadlo</a:t>
            </a:r>
          </a:p>
          <a:p>
            <a:r>
              <a:rPr lang="cs-CZ" sz="1200" dirty="0" smtClean="0"/>
              <a:t>podstavec, základna</a:t>
            </a:r>
            <a:endParaRPr lang="cs-CZ" sz="1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292081" y="4406041"/>
            <a:ext cx="2205244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Lens</a:t>
            </a:r>
          </a:p>
          <a:p>
            <a:r>
              <a:rPr lang="en-US" sz="1200" dirty="0" smtClean="0"/>
              <a:t>Body Tube</a:t>
            </a:r>
          </a:p>
          <a:p>
            <a:r>
              <a:rPr lang="en-US" sz="1200" dirty="0" smtClean="0"/>
              <a:t>Coarse Focusing Mechanism</a:t>
            </a:r>
          </a:p>
          <a:p>
            <a:r>
              <a:rPr lang="en-US" sz="1200" dirty="0" smtClean="0"/>
              <a:t>Arm</a:t>
            </a:r>
          </a:p>
          <a:p>
            <a:r>
              <a:rPr lang="en-US" sz="1200" dirty="0" err="1" smtClean="0"/>
              <a:t>Revolvig</a:t>
            </a:r>
            <a:r>
              <a:rPr lang="en-US" sz="1200" dirty="0" smtClean="0"/>
              <a:t> Nosepiece</a:t>
            </a:r>
          </a:p>
          <a:p>
            <a:r>
              <a:rPr lang="en-US" sz="1200" dirty="0" smtClean="0"/>
              <a:t>Objectives</a:t>
            </a:r>
          </a:p>
          <a:p>
            <a:r>
              <a:rPr lang="en-US" sz="1200" dirty="0" smtClean="0"/>
              <a:t>Mechanical Stage</a:t>
            </a:r>
          </a:p>
          <a:p>
            <a:r>
              <a:rPr lang="en-US" sz="1200" dirty="0" smtClean="0"/>
              <a:t>Fine Focusing Mechanism</a:t>
            </a:r>
          </a:p>
          <a:p>
            <a:r>
              <a:rPr lang="en-US" sz="1200" dirty="0" smtClean="0"/>
              <a:t>Stage</a:t>
            </a:r>
          </a:p>
          <a:p>
            <a:r>
              <a:rPr lang="en-US" sz="1200" dirty="0" smtClean="0"/>
              <a:t>Rack and Pinion </a:t>
            </a:r>
            <a:r>
              <a:rPr lang="en-US" sz="1200" dirty="0" err="1" smtClean="0"/>
              <a:t>Substage</a:t>
            </a:r>
            <a:endParaRPr lang="en-US" sz="1200" dirty="0" smtClean="0"/>
          </a:p>
          <a:p>
            <a:r>
              <a:rPr lang="en-US" sz="1200" dirty="0" smtClean="0"/>
              <a:t>Mirror</a:t>
            </a:r>
          </a:p>
          <a:p>
            <a:r>
              <a:rPr lang="en-US" sz="1200" dirty="0" smtClean="0"/>
              <a:t>Base</a:t>
            </a:r>
            <a:endParaRPr lang="en-US" sz="1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292081" y="1178750"/>
            <a:ext cx="364540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optická část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200" dirty="0" smtClean="0"/>
              <a:t>okuláry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200" dirty="0" smtClean="0"/>
              <a:t>objektivy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200" dirty="0" smtClean="0"/>
              <a:t>kondenzor</a:t>
            </a:r>
          </a:p>
          <a:p>
            <a:endParaRPr lang="cs-CZ" sz="800" dirty="0"/>
          </a:p>
          <a:p>
            <a:r>
              <a:rPr lang="cs-CZ" sz="1200" b="1" dirty="0" smtClean="0"/>
              <a:t>mechanická část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200" dirty="0" smtClean="0"/>
              <a:t>stativ, rameno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200" dirty="0" smtClean="0"/>
              <a:t>posuvné zařízení s tubusem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200" dirty="0" smtClean="0"/>
              <a:t>otočná hlavice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200" dirty="0" smtClean="0"/>
              <a:t>makro a mikro šroub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200" dirty="0" smtClean="0"/>
              <a:t>pracovní stolek s vodiči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200" dirty="0" smtClean="0"/>
              <a:t>irisová clony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200" dirty="0" smtClean="0"/>
              <a:t>objímka pro filtry</a:t>
            </a:r>
          </a:p>
          <a:p>
            <a:endParaRPr lang="cs-CZ" sz="800" dirty="0" smtClean="0"/>
          </a:p>
          <a:p>
            <a:r>
              <a:rPr lang="cs-CZ" sz="1200" b="1" dirty="0"/>
              <a:t>o</a:t>
            </a:r>
            <a:r>
              <a:rPr lang="cs-CZ" sz="1200" b="1" dirty="0" smtClean="0"/>
              <a:t>světlovací část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/>
              <a:t>zrcátko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/>
              <a:t>lampa</a:t>
            </a:r>
            <a:endParaRPr lang="cs-CZ" sz="1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530987" y="6468144"/>
            <a:ext cx="6750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8</a:t>
            </a:r>
            <a:endParaRPr lang="cs-CZ" sz="1000" dirty="0"/>
          </a:p>
        </p:txBody>
      </p:sp>
      <p:sp>
        <p:nvSpPr>
          <p:cNvPr id="10" name="Zaoblený obdélníkový popisek 9"/>
          <p:cNvSpPr/>
          <p:nvPr/>
        </p:nvSpPr>
        <p:spPr>
          <a:xfrm>
            <a:off x="7497324" y="1268760"/>
            <a:ext cx="1305145" cy="765085"/>
          </a:xfrm>
          <a:prstGeom prst="wedgeRoundRectCallout">
            <a:avLst>
              <a:gd name="adj1" fmla="val -47184"/>
              <a:gd name="adj2" fmla="val 777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Jednotlivé konstrukce mikroskopů</a:t>
            </a:r>
          </a:p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se mohou lišit.</a:t>
            </a:r>
            <a:endParaRPr lang="cs-CZ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82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0" y="-8429"/>
            <a:ext cx="9144000" cy="1143000"/>
          </a:xfrm>
        </p:spPr>
        <p:txBody>
          <a:bodyPr/>
          <a:lstStyle/>
          <a:p>
            <a:r>
              <a:rPr lang="cs-CZ" dirty="0"/>
              <a:t>Schéma optického mikroskopu</a:t>
            </a:r>
          </a:p>
        </p:txBody>
      </p:sp>
      <p:pic>
        <p:nvPicPr>
          <p:cNvPr id="3074" name="Picture 2" descr="Soubor:Schema mikroskopu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660" y="1027940"/>
            <a:ext cx="1447800" cy="56864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sp>
        <p:nvSpPr>
          <p:cNvPr id="7" name="Obdélník 6"/>
          <p:cNvSpPr/>
          <p:nvPr/>
        </p:nvSpPr>
        <p:spPr>
          <a:xfrm>
            <a:off x="521550" y="998730"/>
            <a:ext cx="60365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Mikroskop </a:t>
            </a:r>
            <a:r>
              <a:rPr lang="cs-CZ" sz="1200" dirty="0" smtClean="0"/>
              <a:t>(max. zvětšení 2000x, omezení délkou světelných vln)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soustava </a:t>
            </a:r>
            <a:r>
              <a:rPr lang="cs-CZ" dirty="0"/>
              <a:t>čoček uspořádaných v objektivu a </a:t>
            </a:r>
            <a:r>
              <a:rPr lang="cs-CZ" dirty="0" smtClean="0"/>
              <a:t>okuláru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okulárem </a:t>
            </a:r>
            <a:r>
              <a:rPr lang="cs-CZ" dirty="0"/>
              <a:t>pozorujeme obraz vytvořený </a:t>
            </a:r>
            <a:r>
              <a:rPr lang="cs-CZ" dirty="0" smtClean="0"/>
              <a:t>objektivem</a:t>
            </a:r>
            <a:endParaRPr lang="cs-CZ" dirty="0"/>
          </a:p>
        </p:txBody>
      </p:sp>
      <p:pic>
        <p:nvPicPr>
          <p:cNvPr id="9" name="Picture 2" descr="Soubor:Opticke zobrazeni mikroskop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50" y="1988840"/>
            <a:ext cx="6162675" cy="34385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Obdélník 10"/>
          <p:cNvSpPr/>
          <p:nvPr/>
        </p:nvSpPr>
        <p:spPr>
          <a:xfrm>
            <a:off x="509820" y="5544235"/>
            <a:ext cx="39721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/>
              <a:t>Pro úhlové </a:t>
            </a:r>
            <a:r>
              <a:rPr lang="cs-CZ" sz="1400" b="1" dirty="0" smtClean="0"/>
              <a:t>zvětšení mikroskopu </a:t>
            </a:r>
            <a:r>
              <a:rPr lang="cs-CZ" sz="1400" b="1" dirty="0"/>
              <a:t>platí vztah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431540" y="5935970"/>
                <a:ext cx="1969834" cy="6668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/>
                        </a:rPr>
                        <m:t>Z</m:t>
                      </m:r>
                      <m:r>
                        <a:rPr lang="cs-CZ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  <a:ea typeface="Cambria Math"/>
                        </a:rPr>
                        <m:t>γ</m:t>
                      </m:r>
                      <m:r>
                        <a:rPr lang="el-GR" b="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l-GR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40" y="5935970"/>
                <a:ext cx="1969834" cy="66684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2608619" y="5842783"/>
                <a:ext cx="34657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600" i="1" smtClean="0">
                          <a:latin typeface="Cambria Math"/>
                          <a:ea typeface="Cambria Math"/>
                        </a:rPr>
                        <m:t>γ</m:t>
                      </m:r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619" y="5842783"/>
                <a:ext cx="346570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2771800" y="5935970"/>
                <a:ext cx="156805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200" i="0">
                          <a:latin typeface="Cambria Math"/>
                          <a:ea typeface="Cambria Math"/>
                        </a:rPr>
                        <m:t>…</m:t>
                      </m:r>
                      <m:r>
                        <m:rPr>
                          <m:sty m:val="p"/>
                        </m:rPr>
                        <a:rPr lang="cs-CZ" sz="1200" i="0">
                          <a:latin typeface="Cambria Math"/>
                          <a:ea typeface="Cambria Math"/>
                        </a:rPr>
                        <m:t>zv</m:t>
                      </m:r>
                      <m:r>
                        <a:rPr lang="cs-CZ" sz="1200" i="0">
                          <a:latin typeface="Cambria Math"/>
                          <a:ea typeface="Cambria Math"/>
                        </a:rPr>
                        <m:t>ě</m:t>
                      </m:r>
                      <m:r>
                        <m:rPr>
                          <m:sty m:val="p"/>
                        </m:rPr>
                        <a:rPr lang="cs-CZ" sz="1200" i="0">
                          <a:latin typeface="Cambria Math"/>
                          <a:ea typeface="Cambria Math"/>
                        </a:rPr>
                        <m:t>t</m:t>
                      </m:r>
                      <m:r>
                        <a:rPr lang="cs-CZ" sz="1200" i="0">
                          <a:latin typeface="Cambria Math"/>
                          <a:ea typeface="Cambria Math"/>
                        </a:rPr>
                        <m:t>š</m:t>
                      </m:r>
                      <m:r>
                        <m:rPr>
                          <m:sty m:val="p"/>
                        </m:rPr>
                        <a:rPr lang="cs-CZ" sz="1200" i="0">
                          <a:latin typeface="Cambria Math"/>
                          <a:ea typeface="Cambria Math"/>
                        </a:rPr>
                        <m:t>en</m:t>
                      </m:r>
                      <m:r>
                        <a:rPr lang="cs-CZ" sz="1200" i="0">
                          <a:latin typeface="Cambria Math"/>
                          <a:ea typeface="Cambria Math"/>
                        </a:rPr>
                        <m:t>í </m:t>
                      </m:r>
                      <m:r>
                        <m:rPr>
                          <m:sty m:val="p"/>
                        </m:rPr>
                        <a:rPr lang="cs-CZ" sz="1200" i="0">
                          <a:latin typeface="Cambria Math"/>
                          <a:ea typeface="Cambria Math"/>
                        </a:rPr>
                        <m:t>objektivu</m:t>
                      </m:r>
                    </m:oMath>
                  </m:oMathPara>
                </a14:m>
                <a:endParaRPr lang="cs-CZ" sz="1200" dirty="0">
                  <a:latin typeface="+mn-lt"/>
                </a:endParaRPr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5935970"/>
                <a:ext cx="1568058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2546775" y="6212969"/>
                <a:ext cx="43806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l-GR" sz="1600" i="1">
                              <a:latin typeface="Cambria Math"/>
                              <a:ea typeface="Cambria Math"/>
                            </a:rPr>
                            <m:t>𝛾</m:t>
                          </m:r>
                        </m:e>
                        <m:sub>
                          <m:r>
                            <a:rPr lang="cs-CZ" sz="1600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6775" y="6212969"/>
                <a:ext cx="438069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2782433" y="6325820"/>
                <a:ext cx="1460656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200" i="0" smtClean="0">
                          <a:latin typeface="Cambria Math"/>
                          <a:ea typeface="Cambria Math"/>
                        </a:rPr>
                        <m:t>…</m:t>
                      </m:r>
                      <m:r>
                        <m:rPr>
                          <m:sty m:val="p"/>
                        </m:rPr>
                        <a:rPr lang="cs-CZ" sz="1200" i="0" smtClean="0">
                          <a:latin typeface="Cambria Math"/>
                          <a:ea typeface="Cambria Math"/>
                        </a:rPr>
                        <m:t>zv</m:t>
                      </m:r>
                      <m:r>
                        <a:rPr lang="cs-CZ" sz="1200" i="0" smtClean="0">
                          <a:latin typeface="Cambria Math"/>
                          <a:ea typeface="Cambria Math"/>
                        </a:rPr>
                        <m:t>ě</m:t>
                      </m:r>
                      <m:r>
                        <m:rPr>
                          <m:sty m:val="p"/>
                        </m:rPr>
                        <a:rPr lang="cs-CZ" sz="1200" i="0" smtClean="0">
                          <a:latin typeface="Cambria Math"/>
                          <a:ea typeface="Cambria Math"/>
                        </a:rPr>
                        <m:t>t</m:t>
                      </m:r>
                      <m:r>
                        <a:rPr lang="cs-CZ" sz="1200" i="0" smtClean="0">
                          <a:latin typeface="Cambria Math"/>
                          <a:ea typeface="Cambria Math"/>
                        </a:rPr>
                        <m:t>š</m:t>
                      </m:r>
                      <m:r>
                        <m:rPr>
                          <m:sty m:val="p"/>
                        </m:rPr>
                        <a:rPr lang="cs-CZ" sz="1200" i="0" smtClean="0">
                          <a:latin typeface="Cambria Math"/>
                          <a:ea typeface="Cambria Math"/>
                        </a:rPr>
                        <m:t>en</m:t>
                      </m:r>
                      <m:r>
                        <a:rPr lang="cs-CZ" sz="1200" i="0" smtClean="0">
                          <a:latin typeface="Cambria Math"/>
                          <a:ea typeface="Cambria Math"/>
                        </a:rPr>
                        <m:t>í </m:t>
                      </m:r>
                      <m:r>
                        <m:rPr>
                          <m:sty m:val="p"/>
                        </m:rPr>
                        <a:rPr lang="cs-CZ" sz="1200" b="0" i="0" smtClean="0">
                          <a:latin typeface="Cambria Math"/>
                          <a:ea typeface="Cambria Math"/>
                        </a:rPr>
                        <m:t>okul</m:t>
                      </m:r>
                      <m:r>
                        <a:rPr lang="cs-CZ" sz="1200" b="0" i="0" smtClean="0">
                          <a:latin typeface="Cambria Math"/>
                          <a:ea typeface="Cambria Math"/>
                        </a:rPr>
                        <m:t>á</m:t>
                      </m:r>
                      <m:r>
                        <m:rPr>
                          <m:sty m:val="p"/>
                        </m:rPr>
                        <a:rPr lang="cs-CZ" sz="1200" b="0" i="0" smtClean="0">
                          <a:latin typeface="Cambria Math"/>
                          <a:ea typeface="Cambria Math"/>
                        </a:rPr>
                        <m:t>ru</m:t>
                      </m:r>
                    </m:oMath>
                  </m:oMathPara>
                </a14:m>
                <a:endParaRPr lang="cs-CZ" sz="1200" dirty="0">
                  <a:latin typeface="+mn-lt"/>
                </a:endParaRPr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433" y="6325820"/>
                <a:ext cx="1460656" cy="2769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4435605" y="5544235"/>
                <a:ext cx="34176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i="1">
                          <a:latin typeface="Cambria Math" pitchFamily="18" charset="0"/>
                          <a:ea typeface="Cambria Math" pitchFamily="18" charset="0"/>
                        </a:rPr>
                        <m:t>∆</m:t>
                      </m:r>
                    </m:oMath>
                  </m:oMathPara>
                </a14:m>
                <a:endParaRPr lang="cs-CZ" sz="1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5605" y="5544235"/>
                <a:ext cx="341760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4436984" y="5807612"/>
                <a:ext cx="33900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i="1">
                          <a:latin typeface="Cambria Math" pitchFamily="18" charset="0"/>
                          <a:ea typeface="Cambria Math" pitchFamily="18" charset="0"/>
                        </a:rPr>
                        <m:t>𝑓</m:t>
                      </m:r>
                    </m:oMath>
                  </m:oMathPara>
                </a14:m>
                <a:endParaRPr lang="cs-CZ" sz="1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6984" y="5807612"/>
                <a:ext cx="339003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4434355" y="6070989"/>
                <a:ext cx="34426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i="1">
                          <a:latin typeface="Cambria Math" pitchFamily="18" charset="0"/>
                          <a:ea typeface="Cambria Math" pitchFamily="18" charset="0"/>
                        </a:rPr>
                        <m:t>𝑑</m:t>
                      </m:r>
                    </m:oMath>
                  </m:oMathPara>
                </a14:m>
                <a:endParaRPr lang="cs-CZ" sz="1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355" y="6070989"/>
                <a:ext cx="34426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4412234" y="6334367"/>
                <a:ext cx="38850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latin typeface="Cambria Math" pitchFamily="18" charset="0"/>
                              <a:ea typeface="Cambria Math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cs-CZ" sz="1400" i="1">
                              <a:latin typeface="Cambria Math" pitchFamily="18" charset="0"/>
                              <a:ea typeface="Cambria Math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cs-CZ" sz="1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2234" y="6334367"/>
                <a:ext cx="388503" cy="307777"/>
              </a:xfrm>
              <a:prstGeom prst="rect">
                <a:avLst/>
              </a:prstGeom>
              <a:blipFill rotWithShape="1">
                <a:blip r:embed="rId12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/>
              <p:cNvSpPr/>
              <p:nvPr/>
            </p:nvSpPr>
            <p:spPr>
              <a:xfrm>
                <a:off x="4683378" y="5567383"/>
                <a:ext cx="205697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200" i="0" smtClean="0">
                          <a:latin typeface="Cambria Math" pitchFamily="18" charset="0"/>
                          <a:ea typeface="Cambria Math" pitchFamily="18" charset="0"/>
                        </a:rPr>
                        <m:t>…</m:t>
                      </m:r>
                      <m:r>
                        <m:rPr>
                          <m:sty m:val="p"/>
                        </m:rPr>
                        <a:rPr lang="cs-CZ" sz="1200" b="0" i="0" smtClean="0">
                          <a:latin typeface="Cambria Math" pitchFamily="18" charset="0"/>
                          <a:ea typeface="Cambria Math" pitchFamily="18" charset="0"/>
                        </a:rPr>
                        <m:t>optick</m:t>
                      </m:r>
                      <m:r>
                        <a:rPr lang="cs-CZ" sz="1200" b="0" i="0" smtClean="0">
                          <a:latin typeface="Cambria Math" pitchFamily="18" charset="0"/>
                          <a:ea typeface="Cambria Math" pitchFamily="18" charset="0"/>
                        </a:rPr>
                        <m:t>ý </m:t>
                      </m:r>
                      <m:r>
                        <m:rPr>
                          <m:sty m:val="p"/>
                        </m:rPr>
                        <a:rPr lang="cs-CZ" sz="1200" b="0" i="0" smtClean="0">
                          <a:latin typeface="Cambria Math" pitchFamily="18" charset="0"/>
                          <a:ea typeface="Cambria Math" pitchFamily="18" charset="0"/>
                        </a:rPr>
                        <m:t>interval</m:t>
                      </m:r>
                      <m:r>
                        <a:rPr lang="cs-CZ" sz="1200" b="0" i="0" smtClean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1200" i="0">
                          <a:latin typeface="Cambria Math" pitchFamily="18" charset="0"/>
                          <a:ea typeface="Cambria Math" pitchFamily="18" charset="0"/>
                        </a:rPr>
                        <m:t>objektivu</m:t>
                      </m:r>
                    </m:oMath>
                  </m:oMathPara>
                </a14:m>
                <a:endParaRPr lang="cs-CZ" sz="12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378" y="5567383"/>
                <a:ext cx="2056973" cy="276999"/>
              </a:xfrm>
              <a:prstGeom prst="rect">
                <a:avLst/>
              </a:prstGeom>
              <a:blipFill rotWithShape="1">
                <a:blip r:embed="rId1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/>
              <p:cNvSpPr/>
              <p:nvPr/>
            </p:nvSpPr>
            <p:spPr>
              <a:xfrm>
                <a:off x="4683378" y="5829697"/>
                <a:ext cx="243368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200" i="0" smtClean="0">
                          <a:latin typeface="Cambria Math" pitchFamily="18" charset="0"/>
                          <a:ea typeface="Cambria Math" pitchFamily="18" charset="0"/>
                        </a:rPr>
                        <m:t>…</m:t>
                      </m:r>
                      <m:r>
                        <m:rPr>
                          <m:sty m:val="p"/>
                        </m:rPr>
                        <a:rPr lang="cs-CZ" sz="1200" b="0" i="0" smtClean="0">
                          <a:latin typeface="Cambria Math" pitchFamily="18" charset="0"/>
                          <a:ea typeface="Cambria Math" pitchFamily="18" charset="0"/>
                        </a:rPr>
                        <m:t>obrazov</m:t>
                      </m:r>
                      <m:r>
                        <a:rPr lang="cs-CZ" sz="1200" b="0" i="0" smtClean="0">
                          <a:latin typeface="Cambria Math" pitchFamily="18" charset="0"/>
                          <a:ea typeface="Cambria Math" pitchFamily="18" charset="0"/>
                        </a:rPr>
                        <m:t>á </m:t>
                      </m:r>
                      <m:r>
                        <m:rPr>
                          <m:sty m:val="p"/>
                        </m:rPr>
                        <a:rPr lang="cs-CZ" sz="1200" b="0" i="0" smtClean="0">
                          <a:latin typeface="Cambria Math" pitchFamily="18" charset="0"/>
                          <a:ea typeface="Cambria Math" pitchFamily="18" charset="0"/>
                        </a:rPr>
                        <m:t>ohniskov</m:t>
                      </m:r>
                      <m:r>
                        <a:rPr lang="cs-CZ" sz="1200" b="0" i="0" smtClean="0">
                          <a:latin typeface="Cambria Math" pitchFamily="18" charset="0"/>
                          <a:ea typeface="Cambria Math" pitchFamily="18" charset="0"/>
                        </a:rPr>
                        <m:t>á </m:t>
                      </m:r>
                      <m:r>
                        <m:rPr>
                          <m:sty m:val="p"/>
                        </m:rPr>
                        <a:rPr lang="cs-CZ" sz="1200" b="0" i="0" smtClean="0">
                          <a:latin typeface="Cambria Math" pitchFamily="18" charset="0"/>
                          <a:ea typeface="Cambria Math" pitchFamily="18" charset="0"/>
                        </a:rPr>
                        <m:t>vzd</m:t>
                      </m:r>
                      <m:r>
                        <a:rPr lang="cs-CZ" sz="1200" b="0" i="0" smtClean="0">
                          <a:latin typeface="Cambria Math" pitchFamily="18" charset="0"/>
                          <a:ea typeface="Cambria Math" pitchFamily="18" charset="0"/>
                        </a:rPr>
                        <m:t>á</m:t>
                      </m:r>
                      <m:r>
                        <m:rPr>
                          <m:sty m:val="p"/>
                        </m:rPr>
                        <a:rPr lang="cs-CZ" sz="1200" b="0" i="0" smtClean="0">
                          <a:latin typeface="Cambria Math" pitchFamily="18" charset="0"/>
                          <a:ea typeface="Cambria Math" pitchFamily="18" charset="0"/>
                        </a:rPr>
                        <m:t>lenost</m:t>
                      </m:r>
                    </m:oMath>
                  </m:oMathPara>
                </a14:m>
                <a:endParaRPr lang="cs-CZ" sz="12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6" name="Obdélní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378" y="5829697"/>
                <a:ext cx="2433680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4683378" y="6092011"/>
                <a:ext cx="230037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200" i="0" smtClean="0">
                        <a:latin typeface="Cambria Math" pitchFamily="18" charset="0"/>
                        <a:ea typeface="Cambria Math" pitchFamily="18" charset="0"/>
                      </a:rPr>
                      <m:t>…</m:t>
                    </m:r>
                  </m:oMath>
                </a14:m>
                <a:r>
                  <a:rPr lang="cs-CZ" sz="1200" dirty="0" smtClean="0">
                    <a:latin typeface="Cambria Math" pitchFamily="18" charset="0"/>
                    <a:ea typeface="Cambria Math" pitchFamily="18" charset="0"/>
                  </a:rPr>
                  <a:t> konvenční zraková vzdálenost</a:t>
                </a:r>
                <a:endParaRPr lang="cs-CZ" sz="12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378" y="6092011"/>
                <a:ext cx="2300373" cy="276999"/>
              </a:xfrm>
              <a:prstGeom prst="rect">
                <a:avLst/>
              </a:prstGeom>
              <a:blipFill rotWithShape="1">
                <a:blip r:embed="rId15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4683378" y="6354325"/>
                <a:ext cx="269176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200" i="0">
                          <a:latin typeface="Cambria Math" pitchFamily="18" charset="0"/>
                          <a:ea typeface="Cambria Math" pitchFamily="18" charset="0"/>
                        </a:rPr>
                        <m:t>…</m:t>
                      </m:r>
                      <m:r>
                        <m:rPr>
                          <m:sty m:val="p"/>
                        </m:rPr>
                        <a:rPr lang="cs-CZ" sz="1200">
                          <a:latin typeface="Cambria Math" pitchFamily="18" charset="0"/>
                          <a:ea typeface="Cambria Math" pitchFamily="18" charset="0"/>
                        </a:rPr>
                        <m:t>p</m:t>
                      </m:r>
                      <m:r>
                        <a:rPr lang="cs-CZ" sz="1200">
                          <a:latin typeface="Cambria Math" pitchFamily="18" charset="0"/>
                          <a:ea typeface="Cambria Math" pitchFamily="18" charset="0"/>
                        </a:rPr>
                        <m:t>ř</m:t>
                      </m:r>
                      <m:r>
                        <m:rPr>
                          <m:sty m:val="p"/>
                        </m:rPr>
                        <a:rPr lang="cs-CZ" sz="1200">
                          <a:latin typeface="Cambria Math" pitchFamily="18" charset="0"/>
                          <a:ea typeface="Cambria Math" pitchFamily="18" charset="0"/>
                        </a:rPr>
                        <m:t>edm</m:t>
                      </m:r>
                      <m:r>
                        <a:rPr lang="cs-CZ" sz="1200">
                          <a:latin typeface="Cambria Math" pitchFamily="18" charset="0"/>
                          <a:ea typeface="Cambria Math" pitchFamily="18" charset="0"/>
                        </a:rPr>
                        <m:t>ě</m:t>
                      </m:r>
                      <m:r>
                        <m:rPr>
                          <m:sty m:val="p"/>
                        </m:rPr>
                        <a:rPr lang="cs-CZ" sz="1200">
                          <a:latin typeface="Cambria Math" pitchFamily="18" charset="0"/>
                          <a:ea typeface="Cambria Math" pitchFamily="18" charset="0"/>
                        </a:rPr>
                        <m:t>tov</m:t>
                      </m:r>
                      <m:r>
                        <a:rPr lang="cs-CZ" sz="1200">
                          <a:latin typeface="Cambria Math" pitchFamily="18" charset="0"/>
                          <a:ea typeface="Cambria Math" pitchFamily="18" charset="0"/>
                        </a:rPr>
                        <m:t>á </m:t>
                      </m:r>
                      <m:r>
                        <m:rPr>
                          <m:sty m:val="p"/>
                        </m:rPr>
                        <a:rPr lang="cs-CZ" sz="1200">
                          <a:latin typeface="Cambria Math" pitchFamily="18" charset="0"/>
                          <a:ea typeface="Cambria Math" pitchFamily="18" charset="0"/>
                        </a:rPr>
                        <m:t>ohniskov</m:t>
                      </m:r>
                      <m:r>
                        <a:rPr lang="cs-CZ" sz="1200">
                          <a:latin typeface="Cambria Math" pitchFamily="18" charset="0"/>
                          <a:ea typeface="Cambria Math" pitchFamily="18" charset="0"/>
                        </a:rPr>
                        <m:t>á </m:t>
                      </m:r>
                      <m:r>
                        <m:rPr>
                          <m:sty m:val="p"/>
                        </m:rPr>
                        <a:rPr lang="cs-CZ" sz="1200">
                          <a:latin typeface="Cambria Math" pitchFamily="18" charset="0"/>
                          <a:ea typeface="Cambria Math" pitchFamily="18" charset="0"/>
                        </a:rPr>
                        <m:t>vzd</m:t>
                      </m:r>
                      <m:r>
                        <a:rPr lang="cs-CZ" sz="1200">
                          <a:latin typeface="Cambria Math" pitchFamily="18" charset="0"/>
                          <a:ea typeface="Cambria Math" pitchFamily="18" charset="0"/>
                        </a:rPr>
                        <m:t>á</m:t>
                      </m:r>
                      <m:r>
                        <m:rPr>
                          <m:sty m:val="p"/>
                        </m:rPr>
                        <a:rPr lang="cs-CZ" sz="1200">
                          <a:latin typeface="Cambria Math" pitchFamily="18" charset="0"/>
                          <a:ea typeface="Cambria Math" pitchFamily="18" charset="0"/>
                        </a:rPr>
                        <m:t>lenost</m:t>
                      </m:r>
                    </m:oMath>
                  </m:oMathPara>
                </a14:m>
                <a:endParaRPr lang="cs-CZ" sz="12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378" y="6354325"/>
                <a:ext cx="2691763" cy="276999"/>
              </a:xfrm>
              <a:prstGeom prst="rect">
                <a:avLst/>
              </a:prstGeom>
              <a:blipFill rotWithShape="1">
                <a:blip r:embed="rId16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ovéPole 28"/>
          <p:cNvSpPr txBox="1"/>
          <p:nvPr/>
        </p:nvSpPr>
        <p:spPr>
          <a:xfrm>
            <a:off x="6305647" y="5444272"/>
            <a:ext cx="6750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9</a:t>
            </a:r>
            <a:endParaRPr lang="cs-CZ" sz="10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8397425" y="6428412"/>
            <a:ext cx="6750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10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9005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12011</TotalTime>
  <Words>635</Words>
  <Application>Microsoft Office PowerPoint</Application>
  <PresentationFormat>Předvádění na obrazovce (4:3)</PresentationFormat>
  <Paragraphs>163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Výchozí návrh</vt:lpstr>
      <vt:lpstr>Prezentace aplikace PowerPoint</vt:lpstr>
      <vt:lpstr>Optické přístroje</vt:lpstr>
      <vt:lpstr>Zorný úhel oka</vt:lpstr>
      <vt:lpstr>Optické přístroje</vt:lpstr>
      <vt:lpstr>Pozorovaný předmět v ohnisku lupy</vt:lpstr>
      <vt:lpstr>Výpočet úhlového zvětšení</vt:lpstr>
      <vt:lpstr>Předmět mezi ohniskem a středem čočky</vt:lpstr>
      <vt:lpstr>Složení světelného mikroskopu</vt:lpstr>
      <vt:lpstr>Schéma optického mikroskopu</vt:lpstr>
      <vt:lpstr>Dalekohled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zchalupsky</cp:lastModifiedBy>
  <cp:revision>401</cp:revision>
  <dcterms:created xsi:type="dcterms:W3CDTF">2013-03-27T07:54:35Z</dcterms:created>
  <dcterms:modified xsi:type="dcterms:W3CDTF">2013-08-18T12:21:46Z</dcterms:modified>
</cp:coreProperties>
</file>