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80" r:id="rId4"/>
    <p:sldId id="257" r:id="rId5"/>
    <p:sldId id="281" r:id="rId6"/>
    <p:sldId id="268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owan.d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png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.jreichl.com/" TargetMode="External"/><Relationship Id="rId2" Type="http://schemas.openxmlformats.org/officeDocument/2006/relationships/hyperlink" Target="http://pixabay.com/en/tunnel-light-speed-fast-auto-blur-10197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438889"/>
            <a:ext cx="8229600" cy="3735416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27.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VY_32_INOVACE_19_FY_A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Zrychlení,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zpomalení, grafy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Grafy ve spojení s rovnicemi nebo funkcemi prohlubují pochopení vztahů mezi fyzikálními veličinami a podporují praktické používání matematiky ve fyzice.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 příkladech grafů dráhy, rychlosti a zrychlení si studenti  procvičí a zopakují pojem funkce a souvisejících rovnic.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Grafy jsou generovány v programu </a:t>
            </a:r>
            <a:r>
              <a:rPr lang="cs-CZ" sz="1200" i="1" dirty="0" smtClean="0">
                <a:latin typeface="Verdana" pitchFamily="34" charset="0"/>
                <a:hlinkClick r:id="rId2"/>
              </a:rPr>
              <a:t>GRAPH</a:t>
            </a:r>
            <a:r>
              <a:rPr lang="cs-CZ" sz="1200" i="1" dirty="0" smtClean="0">
                <a:latin typeface="Verdana" pitchFamily="34" charset="0"/>
              </a:rPr>
              <a:t>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xabay.com/get/63fbf425f7e918fb6649/1370680900/tunnel-101976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13770"/>
            <a:ext cx="9137650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Grafické znázornění </a:t>
            </a:r>
            <a:r>
              <a:rPr lang="cs-CZ" dirty="0" smtClean="0">
                <a:solidFill>
                  <a:schemeClr val="bg1"/>
                </a:solidFill>
              </a:rPr>
              <a:t>rychlosti, </a:t>
            </a:r>
            <a:r>
              <a:rPr lang="cs-CZ" dirty="0" smtClean="0">
                <a:solidFill>
                  <a:schemeClr val="bg1"/>
                </a:solidFill>
              </a:rPr>
              <a:t>dráhy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a </a:t>
            </a:r>
            <a:r>
              <a:rPr lang="cs-CZ" dirty="0" smtClean="0">
                <a:solidFill>
                  <a:schemeClr val="bg1"/>
                </a:solidFill>
              </a:rPr>
              <a:t>zrychlení jako </a:t>
            </a:r>
            <a:r>
              <a:rPr lang="cs-CZ" dirty="0" smtClean="0">
                <a:solidFill>
                  <a:schemeClr val="bg1"/>
                </a:solidFill>
              </a:rPr>
              <a:t>funkce času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6565" y="5094185"/>
            <a:ext cx="4230470" cy="166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Graf </a:t>
            </a:r>
            <a:r>
              <a:rPr lang="cs-CZ" sz="1600" dirty="0">
                <a:solidFill>
                  <a:schemeClr val="bg1"/>
                </a:solidFill>
              </a:rPr>
              <a:t>rychlosti pohybu rovnoměrného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Graf </a:t>
            </a:r>
            <a:r>
              <a:rPr lang="cs-CZ" sz="1600" dirty="0">
                <a:solidFill>
                  <a:schemeClr val="bg1"/>
                </a:solidFill>
              </a:rPr>
              <a:t>dráhy pohybu rovnoměrného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Závislost </a:t>
            </a:r>
            <a:r>
              <a:rPr lang="cs-CZ" sz="1600" b="1" dirty="0">
                <a:solidFill>
                  <a:schemeClr val="bg1"/>
                </a:solidFill>
              </a:rPr>
              <a:t>v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b="1" dirty="0">
                <a:solidFill>
                  <a:schemeClr val="bg1"/>
                </a:solidFill>
              </a:rPr>
              <a:t>a</a:t>
            </a:r>
            <a:r>
              <a:rPr lang="cs-CZ" sz="1600" dirty="0">
                <a:solidFill>
                  <a:schemeClr val="bg1"/>
                </a:solidFill>
              </a:rPr>
              <a:t>, s na čase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Cvičení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736685" y="1860125"/>
            <a:ext cx="5315531" cy="2406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620"/>
            <a:ext cx="9144000" cy="1143000"/>
          </a:xfrm>
        </p:spPr>
        <p:txBody>
          <a:bodyPr/>
          <a:lstStyle/>
          <a:p>
            <a:r>
              <a:rPr lang="cs-CZ" sz="4000" dirty="0" smtClean="0"/>
              <a:t>Graf rychlosti </a:t>
            </a:r>
            <a:r>
              <a:rPr lang="cs-CZ" sz="4000" dirty="0"/>
              <a:t>pohybu </a:t>
            </a:r>
            <a:r>
              <a:rPr lang="cs-CZ" sz="4000" dirty="0" smtClean="0"/>
              <a:t>rovnoměrného</a:t>
            </a:r>
            <a:endParaRPr lang="cs-CZ" sz="4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28" y="1256679"/>
            <a:ext cx="6471901" cy="3612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49163" y="5202692"/>
                <a:ext cx="1205715" cy="400110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1002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𝑣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163" y="5202692"/>
                <a:ext cx="1205715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412231" y="5623792"/>
            <a:ext cx="239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rychlost, závisle proměnná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32143" y="5516070"/>
            <a:ext cx="2290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čas, nezávisle proměnná (argument funkce)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6546" y="6177633"/>
            <a:ext cx="823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Grafem rychlosti pohybu rovnoměrného je přímka rovnoběžná s osou času.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65594" y="4626424"/>
            <a:ext cx="317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rychlosti na čase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61710" y="2291794"/>
            <a:ext cx="522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zvláštní případ rovnoměrně zrychleného pohybu, kdy zrychlení a = 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961710" y="2962201"/>
            <a:ext cx="4985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f: v = a · t + </a:t>
            </a:r>
            <a:r>
              <a:rPr lang="cs-CZ" dirty="0" err="1" smtClean="0"/>
              <a:t>v</a:t>
            </a:r>
            <a:r>
              <a:rPr lang="cs-CZ" baseline="-25000" dirty="0" err="1"/>
              <a:t>o</a:t>
            </a:r>
            <a:r>
              <a:rPr lang="cs-CZ" baseline="-25000" dirty="0" smtClean="0"/>
              <a:t> </a:t>
            </a:r>
            <a:r>
              <a:rPr lang="cs-CZ" dirty="0" smtClean="0"/>
              <a:t>; kde  </a:t>
            </a:r>
            <a:r>
              <a:rPr lang="cs-CZ" dirty="0" err="1" smtClean="0"/>
              <a:t>v</a:t>
            </a:r>
            <a:r>
              <a:rPr lang="cs-CZ" baseline="-25000" dirty="0" err="1" smtClean="0"/>
              <a:t>o</a:t>
            </a:r>
            <a:r>
              <a:rPr lang="cs-CZ" baseline="-25000" dirty="0" smtClean="0"/>
              <a:t> </a:t>
            </a:r>
            <a:r>
              <a:rPr lang="cs-CZ" dirty="0" smtClean="0"/>
              <a:t>= konstanta</a:t>
            </a:r>
          </a:p>
          <a:p>
            <a:r>
              <a:rPr lang="cs-CZ" dirty="0" smtClean="0"/>
              <a:t>=&gt; v = </a:t>
            </a:r>
            <a:r>
              <a:rPr lang="cs-CZ" dirty="0" err="1"/>
              <a:t>v</a:t>
            </a:r>
            <a:r>
              <a:rPr lang="cs-CZ" baseline="-25000" dirty="0" err="1"/>
              <a:t>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5" name="Zaoblený obdélníkový popisek 14"/>
          <p:cNvSpPr/>
          <p:nvPr/>
        </p:nvSpPr>
        <p:spPr>
          <a:xfrm>
            <a:off x="7317305" y="1076659"/>
            <a:ext cx="1260140" cy="683206"/>
          </a:xfrm>
          <a:prstGeom prst="wedgeRoundRectCallout">
            <a:avLst>
              <a:gd name="adj1" fmla="val -90622"/>
              <a:gd name="adj2" fmla="val 58177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graf (lineární),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konstantní funkce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7052216" y="1860125"/>
            <a:ext cx="0" cy="24062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aoblený obdélníkový popisek 20"/>
          <p:cNvSpPr/>
          <p:nvPr/>
        </p:nvSpPr>
        <p:spPr>
          <a:xfrm>
            <a:off x="386535" y="3062919"/>
            <a:ext cx="1145422" cy="722171"/>
          </a:xfrm>
          <a:prstGeom prst="wedgeRoundRectCallout">
            <a:avLst>
              <a:gd name="adj1" fmla="val 80682"/>
              <a:gd name="adj2" fmla="val 9070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plocha je číselně rovna dráze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s = v · 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124374" y="4503313"/>
            <a:ext cx="575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488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7680710" y="4696071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1" y="8620"/>
            <a:ext cx="9207514" cy="1143000"/>
          </a:xfrm>
        </p:spPr>
        <p:txBody>
          <a:bodyPr/>
          <a:lstStyle/>
          <a:p>
            <a:r>
              <a:rPr lang="cs-CZ" dirty="0"/>
              <a:t>Graf dráhy pohybu rovnoměrného</a:t>
            </a:r>
          </a:p>
        </p:txBody>
      </p:sp>
      <p:sp>
        <p:nvSpPr>
          <p:cNvPr id="2" name="AutoShape 2" descr="https://docs.google.com/drawings/d/szgaEOCjGqLPAEfbKL7tGig/image?w=426&amp;h=330&amp;rev=125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https://docs.google.com/drawings/d/szgaEOCjGqLPAEfbKL7tGig/image?w=426&amp;h=330&amp;rev=125&amp;ac=1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https://docs.google.com/drawings/d/szgaEOCjGqLPAEfbKL7tGig/image?w=426&amp;h=330&amp;rev=125&amp;ac=1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5" y="2150640"/>
            <a:ext cx="7347511" cy="2556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aoblený obdélníkový popisek 5"/>
          <p:cNvSpPr/>
          <p:nvPr/>
        </p:nvSpPr>
        <p:spPr>
          <a:xfrm>
            <a:off x="4960391" y="1358770"/>
            <a:ext cx="1260140" cy="630070"/>
          </a:xfrm>
          <a:prstGeom prst="wedgeRoundRectCallout">
            <a:avLst>
              <a:gd name="adj1" fmla="val -21687"/>
              <a:gd name="adj2" fmla="val 89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Tělesa se přibližují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" name="Zaoblený obdélníkový popisek 15"/>
          <p:cNvSpPr/>
          <p:nvPr/>
        </p:nvSpPr>
        <p:spPr>
          <a:xfrm>
            <a:off x="864936" y="1358770"/>
            <a:ext cx="1260140" cy="630070"/>
          </a:xfrm>
          <a:prstGeom prst="wedgeRoundRectCallout">
            <a:avLst>
              <a:gd name="adj1" fmla="val -21687"/>
              <a:gd name="adj2" fmla="val 89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Těleso se vzdaluje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656565" y="5184195"/>
            <a:ext cx="8384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56565" y="5454225"/>
            <a:ext cx="83844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56565" y="5724255"/>
            <a:ext cx="83844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56565" y="5994285"/>
            <a:ext cx="83844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16155" y="5045695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 = 1 m/s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716155" y="5315725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 = 0,5 m/s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716155" y="5585755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 = 1,5 m/s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716155" y="5855785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 = 1 m/s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070181" y="5964287"/>
            <a:ext cx="540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Sklon polopřímky grafu odpovídá rychlosti pohybu.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888623" y="5252631"/>
                <a:ext cx="1182631" cy="400110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1002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𝑠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623" y="5252631"/>
                <a:ext cx="118263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84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3905054" y="4676363"/>
            <a:ext cx="317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závislost dráhy na čase</a:t>
            </a:r>
            <a:endParaRPr lang="cs-CZ" dirty="0"/>
          </a:p>
        </p:txBody>
      </p:sp>
      <p:sp>
        <p:nvSpPr>
          <p:cNvPr id="32" name="Zaoblený obdélníkový popisek 31"/>
          <p:cNvSpPr/>
          <p:nvPr/>
        </p:nvSpPr>
        <p:spPr>
          <a:xfrm>
            <a:off x="6940611" y="1520570"/>
            <a:ext cx="1530170" cy="630070"/>
          </a:xfrm>
          <a:prstGeom prst="wedgeRoundRectCallout">
            <a:avLst>
              <a:gd name="adj1" fmla="val -21687"/>
              <a:gd name="adj2" fmla="val 89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grafy lineárních funkcí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855095"/>
          </a:xfrm>
        </p:spPr>
        <p:txBody>
          <a:bodyPr/>
          <a:lstStyle/>
          <a:p>
            <a:r>
              <a:rPr lang="cs-CZ" dirty="0"/>
              <a:t>Závislost </a:t>
            </a:r>
            <a:r>
              <a:rPr lang="cs-CZ" b="1" dirty="0"/>
              <a:t>v</a:t>
            </a:r>
            <a:r>
              <a:rPr lang="cs-CZ" dirty="0"/>
              <a:t>, </a:t>
            </a:r>
            <a:r>
              <a:rPr lang="cs-CZ" b="1" dirty="0"/>
              <a:t>a</a:t>
            </a:r>
            <a:r>
              <a:rPr lang="cs-CZ" dirty="0"/>
              <a:t>, s na čase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74" y="1118155"/>
            <a:ext cx="2790311" cy="280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10" y="953725"/>
            <a:ext cx="2740842" cy="2756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10" y="3945833"/>
            <a:ext cx="2753150" cy="27685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685" y="3988187"/>
            <a:ext cx="2778884" cy="2794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Přímá spojnice 9"/>
          <p:cNvCxnSpPr/>
          <p:nvPr/>
        </p:nvCxnSpPr>
        <p:spPr>
          <a:xfrm>
            <a:off x="1994015" y="2181560"/>
            <a:ext cx="1395155" cy="13951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7221460" y="1570624"/>
                <a:ext cx="133485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460" y="1570624"/>
                <a:ext cx="1334853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7521803" y="1118155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21803" y="4149080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550" y="1118155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1550" y="4149080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6822250" y="4599130"/>
                <a:ext cx="209801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250" y="4599130"/>
                <a:ext cx="2098010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5834" y="1579816"/>
                <a:ext cx="1073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4" y="1579816"/>
                <a:ext cx="107311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75834" y="2321809"/>
                <a:ext cx="1578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4" y="2321809"/>
                <a:ext cx="1578957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5834" y="3063803"/>
                <a:ext cx="15789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4" y="3063803"/>
                <a:ext cx="157895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14033" y="4743906"/>
                <a:ext cx="815800" cy="567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33" y="4743906"/>
                <a:ext cx="815800" cy="56714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/>
          <p:cNvSpPr txBox="1"/>
          <p:nvPr/>
        </p:nvSpPr>
        <p:spPr>
          <a:xfrm>
            <a:off x="1269974" y="6575865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6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47889" y="651536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7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506169" y="3601342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264174" y="3650804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9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620"/>
            <a:ext cx="9143999" cy="990110"/>
          </a:xfrm>
        </p:spPr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5372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Doplňte popis grafů veličiny, </a:t>
            </a:r>
            <a:r>
              <a:rPr lang="cs-CZ" dirty="0" smtClean="0"/>
              <a:t>vzorce, charakterizujte pohyb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66555" y="3879050"/>
            <a:ext cx="36904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566555" y="1538790"/>
            <a:ext cx="0" cy="23402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887035" y="3879050"/>
            <a:ext cx="36904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4887035" y="1538790"/>
            <a:ext cx="0" cy="23402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896925" y="3969060"/>
            <a:ext cx="45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t [s]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217405" y="3924055"/>
            <a:ext cx="45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t [s]</a:t>
            </a:r>
            <a:endParaRPr lang="cs-CZ" sz="1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9250" y="1624694"/>
            <a:ext cx="54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v</a:t>
            </a:r>
            <a:r>
              <a:rPr lang="cs-CZ" sz="1200" dirty="0" smtClean="0"/>
              <a:t> [m/s]</a:t>
            </a:r>
            <a:endParaRPr lang="cs-CZ" sz="1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42474" y="1624694"/>
            <a:ext cx="54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>[m]</a:t>
            </a:r>
            <a:endParaRPr lang="cs-CZ" sz="1200" dirty="0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566555" y="1988840"/>
            <a:ext cx="720533" cy="1890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287088" y="1988840"/>
            <a:ext cx="944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2231740" y="1988840"/>
            <a:ext cx="1890210" cy="1890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Volný tvar 34"/>
          <p:cNvSpPr/>
          <p:nvPr/>
        </p:nvSpPr>
        <p:spPr>
          <a:xfrm>
            <a:off x="4887034" y="2014306"/>
            <a:ext cx="2442453" cy="1862138"/>
          </a:xfrm>
          <a:custGeom>
            <a:avLst/>
            <a:gdLst>
              <a:gd name="connsiteX0" fmla="*/ 0 w 2605131"/>
              <a:gd name="connsiteY0" fmla="*/ 1924755 h 1998927"/>
              <a:gd name="connsiteX1" fmla="*/ 368300 w 2605131"/>
              <a:gd name="connsiteY1" fmla="*/ 1810455 h 1998927"/>
              <a:gd name="connsiteX2" fmla="*/ 990600 w 2605131"/>
              <a:gd name="connsiteY2" fmla="*/ 299155 h 1998927"/>
              <a:gd name="connsiteX3" fmla="*/ 2438400 w 2605131"/>
              <a:gd name="connsiteY3" fmla="*/ 19755 h 1998927"/>
              <a:gd name="connsiteX4" fmla="*/ 2514600 w 2605131"/>
              <a:gd name="connsiteY4" fmla="*/ 45155 h 1998927"/>
              <a:gd name="connsiteX0" fmla="*/ 0 w 2614656"/>
              <a:gd name="connsiteY0" fmla="*/ 2013374 h 2059191"/>
              <a:gd name="connsiteX1" fmla="*/ 377825 w 2614656"/>
              <a:gd name="connsiteY1" fmla="*/ 1810455 h 2059191"/>
              <a:gd name="connsiteX2" fmla="*/ 1000125 w 2614656"/>
              <a:gd name="connsiteY2" fmla="*/ 299155 h 2059191"/>
              <a:gd name="connsiteX3" fmla="*/ 2447925 w 2614656"/>
              <a:gd name="connsiteY3" fmla="*/ 19755 h 2059191"/>
              <a:gd name="connsiteX4" fmla="*/ 2524125 w 2614656"/>
              <a:gd name="connsiteY4" fmla="*/ 45155 h 2059191"/>
              <a:gd name="connsiteX0" fmla="*/ 0 w 2614656"/>
              <a:gd name="connsiteY0" fmla="*/ 2013374 h 2013374"/>
              <a:gd name="connsiteX1" fmla="*/ 377825 w 2614656"/>
              <a:gd name="connsiteY1" fmla="*/ 1810455 h 2013374"/>
              <a:gd name="connsiteX2" fmla="*/ 1000125 w 2614656"/>
              <a:gd name="connsiteY2" fmla="*/ 299155 h 2013374"/>
              <a:gd name="connsiteX3" fmla="*/ 2447925 w 2614656"/>
              <a:gd name="connsiteY3" fmla="*/ 19755 h 2013374"/>
              <a:gd name="connsiteX4" fmla="*/ 2524125 w 2614656"/>
              <a:gd name="connsiteY4" fmla="*/ 45155 h 2013374"/>
              <a:gd name="connsiteX0" fmla="*/ 0 w 2614656"/>
              <a:gd name="connsiteY0" fmla="*/ 2091567 h 2091567"/>
              <a:gd name="connsiteX1" fmla="*/ 377825 w 2614656"/>
              <a:gd name="connsiteY1" fmla="*/ 1810455 h 2091567"/>
              <a:gd name="connsiteX2" fmla="*/ 1000125 w 2614656"/>
              <a:gd name="connsiteY2" fmla="*/ 299155 h 2091567"/>
              <a:gd name="connsiteX3" fmla="*/ 2447925 w 2614656"/>
              <a:gd name="connsiteY3" fmla="*/ 19755 h 2091567"/>
              <a:gd name="connsiteX4" fmla="*/ 2524125 w 2614656"/>
              <a:gd name="connsiteY4" fmla="*/ 45155 h 2091567"/>
              <a:gd name="connsiteX0" fmla="*/ 0 w 2614656"/>
              <a:gd name="connsiteY0" fmla="*/ 2091567 h 2091567"/>
              <a:gd name="connsiteX1" fmla="*/ 377825 w 2614656"/>
              <a:gd name="connsiteY1" fmla="*/ 1810455 h 2091567"/>
              <a:gd name="connsiteX2" fmla="*/ 1000125 w 2614656"/>
              <a:gd name="connsiteY2" fmla="*/ 299155 h 2091567"/>
              <a:gd name="connsiteX3" fmla="*/ 2447925 w 2614656"/>
              <a:gd name="connsiteY3" fmla="*/ 19755 h 2091567"/>
              <a:gd name="connsiteX4" fmla="*/ 2524125 w 2614656"/>
              <a:gd name="connsiteY4" fmla="*/ 45155 h 2091567"/>
              <a:gd name="connsiteX0" fmla="*/ 0 w 2614656"/>
              <a:gd name="connsiteY0" fmla="*/ 2091567 h 2091567"/>
              <a:gd name="connsiteX1" fmla="*/ 207963 w 2614656"/>
              <a:gd name="connsiteY1" fmla="*/ 2032041 h 2091567"/>
              <a:gd name="connsiteX2" fmla="*/ 377825 w 2614656"/>
              <a:gd name="connsiteY2" fmla="*/ 1810455 h 2091567"/>
              <a:gd name="connsiteX3" fmla="*/ 1000125 w 2614656"/>
              <a:gd name="connsiteY3" fmla="*/ 299155 h 2091567"/>
              <a:gd name="connsiteX4" fmla="*/ 2447925 w 2614656"/>
              <a:gd name="connsiteY4" fmla="*/ 19755 h 2091567"/>
              <a:gd name="connsiteX5" fmla="*/ 2524125 w 2614656"/>
              <a:gd name="connsiteY5" fmla="*/ 45155 h 2091567"/>
              <a:gd name="connsiteX0" fmla="*/ 0 w 2614656"/>
              <a:gd name="connsiteY0" fmla="*/ 2091567 h 2091567"/>
              <a:gd name="connsiteX1" fmla="*/ 207963 w 2614656"/>
              <a:gd name="connsiteY1" fmla="*/ 2032041 h 2091567"/>
              <a:gd name="connsiteX2" fmla="*/ 377825 w 2614656"/>
              <a:gd name="connsiteY2" fmla="*/ 1810455 h 2091567"/>
              <a:gd name="connsiteX3" fmla="*/ 1000125 w 2614656"/>
              <a:gd name="connsiteY3" fmla="*/ 299155 h 2091567"/>
              <a:gd name="connsiteX4" fmla="*/ 2447925 w 2614656"/>
              <a:gd name="connsiteY4" fmla="*/ 19755 h 2091567"/>
              <a:gd name="connsiteX5" fmla="*/ 2524125 w 2614656"/>
              <a:gd name="connsiteY5" fmla="*/ 45155 h 2091567"/>
              <a:gd name="connsiteX0" fmla="*/ 0 w 2614656"/>
              <a:gd name="connsiteY0" fmla="*/ 2091567 h 2091567"/>
              <a:gd name="connsiteX1" fmla="*/ 207963 w 2614656"/>
              <a:gd name="connsiteY1" fmla="*/ 2032041 h 2091567"/>
              <a:gd name="connsiteX2" fmla="*/ 377825 w 2614656"/>
              <a:gd name="connsiteY2" fmla="*/ 1810455 h 2091567"/>
              <a:gd name="connsiteX3" fmla="*/ 1000125 w 2614656"/>
              <a:gd name="connsiteY3" fmla="*/ 299155 h 2091567"/>
              <a:gd name="connsiteX4" fmla="*/ 2447925 w 2614656"/>
              <a:gd name="connsiteY4" fmla="*/ 19755 h 2091567"/>
              <a:gd name="connsiteX5" fmla="*/ 2524125 w 2614656"/>
              <a:gd name="connsiteY5" fmla="*/ 45155 h 2091567"/>
              <a:gd name="connsiteX0" fmla="*/ 0 w 2614656"/>
              <a:gd name="connsiteY0" fmla="*/ 2091567 h 2091567"/>
              <a:gd name="connsiteX1" fmla="*/ 207963 w 2614656"/>
              <a:gd name="connsiteY1" fmla="*/ 2032041 h 2091567"/>
              <a:gd name="connsiteX2" fmla="*/ 377825 w 2614656"/>
              <a:gd name="connsiteY2" fmla="*/ 1810455 h 2091567"/>
              <a:gd name="connsiteX3" fmla="*/ 1000125 w 2614656"/>
              <a:gd name="connsiteY3" fmla="*/ 299155 h 2091567"/>
              <a:gd name="connsiteX4" fmla="*/ 2447925 w 2614656"/>
              <a:gd name="connsiteY4" fmla="*/ 19755 h 2091567"/>
              <a:gd name="connsiteX5" fmla="*/ 2524125 w 2614656"/>
              <a:gd name="connsiteY5" fmla="*/ 45155 h 2091567"/>
              <a:gd name="connsiteX0" fmla="*/ 0 w 2614656"/>
              <a:gd name="connsiteY0" fmla="*/ 2091567 h 2091567"/>
              <a:gd name="connsiteX1" fmla="*/ 207963 w 2614656"/>
              <a:gd name="connsiteY1" fmla="*/ 2032041 h 2091567"/>
              <a:gd name="connsiteX2" fmla="*/ 377825 w 2614656"/>
              <a:gd name="connsiteY2" fmla="*/ 1810455 h 2091567"/>
              <a:gd name="connsiteX3" fmla="*/ 1000125 w 2614656"/>
              <a:gd name="connsiteY3" fmla="*/ 299155 h 2091567"/>
              <a:gd name="connsiteX4" fmla="*/ 2447925 w 2614656"/>
              <a:gd name="connsiteY4" fmla="*/ 19755 h 2091567"/>
              <a:gd name="connsiteX5" fmla="*/ 2524125 w 2614656"/>
              <a:gd name="connsiteY5" fmla="*/ 45155 h 2091567"/>
              <a:gd name="connsiteX0" fmla="*/ 0 w 2614656"/>
              <a:gd name="connsiteY0" fmla="*/ 2091567 h 2091567"/>
              <a:gd name="connsiteX1" fmla="*/ 377825 w 2614656"/>
              <a:gd name="connsiteY1" fmla="*/ 1810455 h 2091567"/>
              <a:gd name="connsiteX2" fmla="*/ 1000125 w 2614656"/>
              <a:gd name="connsiteY2" fmla="*/ 299155 h 2091567"/>
              <a:gd name="connsiteX3" fmla="*/ 2447925 w 2614656"/>
              <a:gd name="connsiteY3" fmla="*/ 19755 h 2091567"/>
              <a:gd name="connsiteX4" fmla="*/ 2524125 w 2614656"/>
              <a:gd name="connsiteY4" fmla="*/ 45155 h 2091567"/>
              <a:gd name="connsiteX0" fmla="*/ 0 w 2447925"/>
              <a:gd name="connsiteY0" fmla="*/ 2071812 h 2071812"/>
              <a:gd name="connsiteX1" fmla="*/ 377825 w 2447925"/>
              <a:gd name="connsiteY1" fmla="*/ 1790700 h 2071812"/>
              <a:gd name="connsiteX2" fmla="*/ 1000125 w 2447925"/>
              <a:gd name="connsiteY2" fmla="*/ 279400 h 2071812"/>
              <a:gd name="connsiteX3" fmla="*/ 2447925 w 2447925"/>
              <a:gd name="connsiteY3" fmla="*/ 0 h 2071812"/>
              <a:gd name="connsiteX0" fmla="*/ 0 w 2662238"/>
              <a:gd name="connsiteY0" fmla="*/ 2056173 h 2056173"/>
              <a:gd name="connsiteX1" fmla="*/ 377825 w 2662238"/>
              <a:gd name="connsiteY1" fmla="*/ 1775061 h 2056173"/>
              <a:gd name="connsiteX2" fmla="*/ 1000125 w 2662238"/>
              <a:gd name="connsiteY2" fmla="*/ 263761 h 2056173"/>
              <a:gd name="connsiteX3" fmla="*/ 2662238 w 2662238"/>
              <a:gd name="connsiteY3" fmla="*/ 0 h 2056173"/>
              <a:gd name="connsiteX0" fmla="*/ 0 w 2833688"/>
              <a:gd name="connsiteY0" fmla="*/ 2061386 h 2061386"/>
              <a:gd name="connsiteX1" fmla="*/ 377825 w 2833688"/>
              <a:gd name="connsiteY1" fmla="*/ 1780274 h 2061386"/>
              <a:gd name="connsiteX2" fmla="*/ 1000125 w 2833688"/>
              <a:gd name="connsiteY2" fmla="*/ 268974 h 2061386"/>
              <a:gd name="connsiteX3" fmla="*/ 2833688 w 2833688"/>
              <a:gd name="connsiteY3" fmla="*/ 0 h 2061386"/>
              <a:gd name="connsiteX0" fmla="*/ 0 w 2833688"/>
              <a:gd name="connsiteY0" fmla="*/ 2061386 h 2061386"/>
              <a:gd name="connsiteX1" fmla="*/ 377825 w 2833688"/>
              <a:gd name="connsiteY1" fmla="*/ 1780274 h 2061386"/>
              <a:gd name="connsiteX2" fmla="*/ 1000125 w 2833688"/>
              <a:gd name="connsiteY2" fmla="*/ 268974 h 2061386"/>
              <a:gd name="connsiteX3" fmla="*/ 2833688 w 2833688"/>
              <a:gd name="connsiteY3" fmla="*/ 0 h 2061386"/>
              <a:gd name="connsiteX0" fmla="*/ 0 w 2833688"/>
              <a:gd name="connsiteY0" fmla="*/ 2061386 h 2061386"/>
              <a:gd name="connsiteX1" fmla="*/ 377825 w 2833688"/>
              <a:gd name="connsiteY1" fmla="*/ 1780274 h 2061386"/>
              <a:gd name="connsiteX2" fmla="*/ 1000125 w 2833688"/>
              <a:gd name="connsiteY2" fmla="*/ 268974 h 2061386"/>
              <a:gd name="connsiteX3" fmla="*/ 2833688 w 2833688"/>
              <a:gd name="connsiteY3" fmla="*/ 0 h 2061386"/>
              <a:gd name="connsiteX0" fmla="*/ 0 w 2833688"/>
              <a:gd name="connsiteY0" fmla="*/ 2061386 h 2061386"/>
              <a:gd name="connsiteX1" fmla="*/ 377825 w 2833688"/>
              <a:gd name="connsiteY1" fmla="*/ 1780274 h 2061386"/>
              <a:gd name="connsiteX2" fmla="*/ 1000125 w 2833688"/>
              <a:gd name="connsiteY2" fmla="*/ 268974 h 2061386"/>
              <a:gd name="connsiteX3" fmla="*/ 2833688 w 2833688"/>
              <a:gd name="connsiteY3" fmla="*/ 0 h 2061386"/>
              <a:gd name="connsiteX0" fmla="*/ 0 w 2833688"/>
              <a:gd name="connsiteY0" fmla="*/ 2061386 h 2080017"/>
              <a:gd name="connsiteX1" fmla="*/ 74613 w 2833688"/>
              <a:gd name="connsiteY1" fmla="*/ 2058542 h 2080017"/>
              <a:gd name="connsiteX2" fmla="*/ 377825 w 2833688"/>
              <a:gd name="connsiteY2" fmla="*/ 1780274 h 2080017"/>
              <a:gd name="connsiteX3" fmla="*/ 1000125 w 2833688"/>
              <a:gd name="connsiteY3" fmla="*/ 268974 h 2080017"/>
              <a:gd name="connsiteX4" fmla="*/ 2833688 w 2833688"/>
              <a:gd name="connsiteY4" fmla="*/ 0 h 2080017"/>
              <a:gd name="connsiteX0" fmla="*/ 0 w 2759075"/>
              <a:gd name="connsiteY0" fmla="*/ 2058542 h 2058542"/>
              <a:gd name="connsiteX1" fmla="*/ 303212 w 2759075"/>
              <a:gd name="connsiteY1" fmla="*/ 1780274 h 2058542"/>
              <a:gd name="connsiteX2" fmla="*/ 925512 w 2759075"/>
              <a:gd name="connsiteY2" fmla="*/ 268974 h 2058542"/>
              <a:gd name="connsiteX3" fmla="*/ 2759075 w 2759075"/>
              <a:gd name="connsiteY3" fmla="*/ 0 h 2058542"/>
              <a:gd name="connsiteX0" fmla="*/ 0 w 2744788"/>
              <a:gd name="connsiteY0" fmla="*/ 2032551 h 2032551"/>
              <a:gd name="connsiteX1" fmla="*/ 303212 w 2744788"/>
              <a:gd name="connsiteY1" fmla="*/ 1754283 h 2032551"/>
              <a:gd name="connsiteX2" fmla="*/ 925512 w 2744788"/>
              <a:gd name="connsiteY2" fmla="*/ 242983 h 2032551"/>
              <a:gd name="connsiteX3" fmla="*/ 2744788 w 2744788"/>
              <a:gd name="connsiteY3" fmla="*/ 0 h 2032551"/>
              <a:gd name="connsiteX0" fmla="*/ 0 w 2744788"/>
              <a:gd name="connsiteY0" fmla="*/ 2033224 h 2033224"/>
              <a:gd name="connsiteX1" fmla="*/ 303212 w 2744788"/>
              <a:gd name="connsiteY1" fmla="*/ 1754956 h 2033224"/>
              <a:gd name="connsiteX2" fmla="*/ 925512 w 2744788"/>
              <a:gd name="connsiteY2" fmla="*/ 243656 h 2033224"/>
              <a:gd name="connsiteX3" fmla="*/ 2744788 w 2744788"/>
              <a:gd name="connsiteY3" fmla="*/ 673 h 2033224"/>
              <a:gd name="connsiteX0" fmla="*/ 0 w 2744788"/>
              <a:gd name="connsiteY0" fmla="*/ 2032551 h 2032551"/>
              <a:gd name="connsiteX1" fmla="*/ 303212 w 2744788"/>
              <a:gd name="connsiteY1" fmla="*/ 1754283 h 2032551"/>
              <a:gd name="connsiteX2" fmla="*/ 925512 w 2744788"/>
              <a:gd name="connsiteY2" fmla="*/ 242983 h 2032551"/>
              <a:gd name="connsiteX3" fmla="*/ 2744788 w 2744788"/>
              <a:gd name="connsiteY3" fmla="*/ 0 h 2032551"/>
              <a:gd name="connsiteX0" fmla="*/ 0 w 2744788"/>
              <a:gd name="connsiteY0" fmla="*/ 2033224 h 2033224"/>
              <a:gd name="connsiteX1" fmla="*/ 303212 w 2744788"/>
              <a:gd name="connsiteY1" fmla="*/ 1754956 h 2033224"/>
              <a:gd name="connsiteX2" fmla="*/ 925512 w 2744788"/>
              <a:gd name="connsiteY2" fmla="*/ 243656 h 2033224"/>
              <a:gd name="connsiteX3" fmla="*/ 2744788 w 2744788"/>
              <a:gd name="connsiteY3" fmla="*/ 673 h 2033224"/>
              <a:gd name="connsiteX0" fmla="*/ 0 w 2744788"/>
              <a:gd name="connsiteY0" fmla="*/ 2050447 h 2050447"/>
              <a:gd name="connsiteX1" fmla="*/ 303212 w 2744788"/>
              <a:gd name="connsiteY1" fmla="*/ 1772179 h 2050447"/>
              <a:gd name="connsiteX2" fmla="*/ 925512 w 2744788"/>
              <a:gd name="connsiteY2" fmla="*/ 260879 h 2050447"/>
              <a:gd name="connsiteX3" fmla="*/ 2442453 w 2744788"/>
              <a:gd name="connsiteY3" fmla="*/ 18027 h 2050447"/>
              <a:gd name="connsiteX4" fmla="*/ 2744788 w 2744788"/>
              <a:gd name="connsiteY4" fmla="*/ 17896 h 2050447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925512 w 2442453"/>
              <a:gd name="connsiteY2" fmla="*/ 242852 h 2032420"/>
              <a:gd name="connsiteX3" fmla="*/ 2442453 w 2442453"/>
              <a:gd name="connsiteY3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925512 w 2442453"/>
              <a:gd name="connsiteY2" fmla="*/ 242852 h 2032420"/>
              <a:gd name="connsiteX3" fmla="*/ 2442453 w 2442453"/>
              <a:gd name="connsiteY3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25512 w 2442453"/>
              <a:gd name="connsiteY3" fmla="*/ 242852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25512 w 2442453"/>
              <a:gd name="connsiteY3" fmla="*/ 242852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25512 w 2442453"/>
              <a:gd name="connsiteY3" fmla="*/ 242852 h 2032420"/>
              <a:gd name="connsiteX4" fmla="*/ 2442453 w 2442453"/>
              <a:gd name="connsiteY4" fmla="*/ 0 h 2032420"/>
              <a:gd name="connsiteX0" fmla="*/ 0 w 2442453"/>
              <a:gd name="connsiteY0" fmla="*/ 2035209 h 2035209"/>
              <a:gd name="connsiteX1" fmla="*/ 303212 w 2442453"/>
              <a:gd name="connsiteY1" fmla="*/ 1756941 h 2035209"/>
              <a:gd name="connsiteX2" fmla="*/ 615241 w 2442453"/>
              <a:gd name="connsiteY2" fmla="*/ 765162 h 2035209"/>
              <a:gd name="connsiteX3" fmla="*/ 915987 w 2442453"/>
              <a:gd name="connsiteY3" fmla="*/ 217918 h 2035209"/>
              <a:gd name="connsiteX4" fmla="*/ 2442453 w 2442453"/>
              <a:gd name="connsiteY4" fmla="*/ 2789 h 2035209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3212 w 2442453"/>
              <a:gd name="connsiteY1" fmla="*/ 1754152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15912 w 2442453"/>
              <a:gd name="connsiteY1" fmla="*/ 1757617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15912 w 2442453"/>
              <a:gd name="connsiteY1" fmla="*/ 1757617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28612 w 2442453"/>
              <a:gd name="connsiteY1" fmla="*/ 1750687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09562 w 2442453"/>
              <a:gd name="connsiteY1" fmla="*/ 1761084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19087 w 2442453"/>
              <a:gd name="connsiteY1" fmla="*/ 1774945 h 2032420"/>
              <a:gd name="connsiteX2" fmla="*/ 615241 w 2442453"/>
              <a:gd name="connsiteY2" fmla="*/ 762373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19087 w 2442453"/>
              <a:gd name="connsiteY1" fmla="*/ 1774945 h 2032420"/>
              <a:gd name="connsiteX2" fmla="*/ 624766 w 2442453"/>
              <a:gd name="connsiteY2" fmla="*/ 772769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  <a:gd name="connsiteX0" fmla="*/ 0 w 2442453"/>
              <a:gd name="connsiteY0" fmla="*/ 2032420 h 2032420"/>
              <a:gd name="connsiteX1" fmla="*/ 319087 w 2442453"/>
              <a:gd name="connsiteY1" fmla="*/ 1774945 h 2032420"/>
              <a:gd name="connsiteX2" fmla="*/ 624766 w 2442453"/>
              <a:gd name="connsiteY2" fmla="*/ 772769 h 2032420"/>
              <a:gd name="connsiteX3" fmla="*/ 915987 w 2442453"/>
              <a:gd name="connsiteY3" fmla="*/ 215129 h 2032420"/>
              <a:gd name="connsiteX4" fmla="*/ 2442453 w 2442453"/>
              <a:gd name="connsiteY4" fmla="*/ 0 h 203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453" h="2032420">
                <a:moveTo>
                  <a:pt x="0" y="2032420"/>
                </a:moveTo>
                <a:cubicBezTo>
                  <a:pt x="62971" y="1985568"/>
                  <a:pt x="214959" y="1984887"/>
                  <a:pt x="319087" y="1774945"/>
                </a:cubicBezTo>
                <a:cubicBezTo>
                  <a:pt x="423215" y="1565003"/>
                  <a:pt x="543274" y="1048910"/>
                  <a:pt x="624766" y="772769"/>
                </a:cubicBezTo>
                <a:cubicBezTo>
                  <a:pt x="690383" y="569401"/>
                  <a:pt x="689239" y="447884"/>
                  <a:pt x="915987" y="215129"/>
                </a:cubicBezTo>
                <a:cubicBezTo>
                  <a:pt x="1142735" y="-17626"/>
                  <a:pt x="2148765" y="14507"/>
                  <a:pt x="2442453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01716" y="4246059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888750" y="4246059"/>
            <a:ext cx="734168" cy="2866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zobrazit</a:t>
            </a:r>
            <a:endParaRPr lang="cs-CZ" sz="12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41530" y="3876444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106615" y="1573975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051267" y="1574503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4113989" y="3338990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cxnSp>
        <p:nvCxnSpPr>
          <p:cNvPr id="44" name="Přímá spojnice 43"/>
          <p:cNvCxnSpPr/>
          <p:nvPr/>
        </p:nvCxnSpPr>
        <p:spPr>
          <a:xfrm flipH="1">
            <a:off x="5099786" y="1966396"/>
            <a:ext cx="654618" cy="204730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500173" y="4689140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 – B … zrychlený pohyb</a:t>
            </a:r>
            <a:endParaRPr lang="cs-CZ" sz="14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500173" y="5321207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B</a:t>
            </a:r>
            <a:r>
              <a:rPr lang="cs-CZ" sz="1400" dirty="0" smtClean="0"/>
              <a:t> – C … rovnoměrný pohyb</a:t>
            </a:r>
            <a:endParaRPr lang="cs-CZ" sz="1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76545" y="6039290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C</a:t>
            </a:r>
            <a:r>
              <a:rPr lang="cs-CZ" sz="1400" dirty="0" smtClean="0"/>
              <a:t> – D … zpomalený pohyb</a:t>
            </a:r>
            <a:endParaRPr lang="cs-CZ" sz="14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663725" y="3834045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292080" y="3429000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5697125" y="2339588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7452320" y="1670860"/>
            <a:ext cx="22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2723012" y="4996917"/>
                <a:ext cx="1073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012" y="4996917"/>
                <a:ext cx="107311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2723012" y="5544235"/>
                <a:ext cx="891205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012" y="5544235"/>
                <a:ext cx="891205" cy="566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2723012" y="6347067"/>
                <a:ext cx="15789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012" y="6347067"/>
                <a:ext cx="157895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ovéPole 60"/>
          <p:cNvSpPr txBox="1"/>
          <p:nvPr/>
        </p:nvSpPr>
        <p:spPr>
          <a:xfrm>
            <a:off x="4844281" y="4687106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 – B … zrychlený pohyb</a:t>
            </a:r>
            <a:endParaRPr lang="cs-CZ" sz="1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44281" y="5319173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B</a:t>
            </a:r>
            <a:r>
              <a:rPr lang="cs-CZ" sz="1400" dirty="0" smtClean="0"/>
              <a:t> – C … rovnoměrný pohyb</a:t>
            </a:r>
            <a:endParaRPr lang="cs-CZ" sz="1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20653" y="6037256"/>
            <a:ext cx="364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C</a:t>
            </a:r>
            <a:r>
              <a:rPr lang="cs-CZ" sz="1400" dirty="0" smtClean="0"/>
              <a:t> – D … zpomalený pohyb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6777245" y="4723591"/>
                <a:ext cx="133485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245" y="4723591"/>
                <a:ext cx="1334853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6777245" y="6174305"/>
                <a:ext cx="209801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245" y="6174305"/>
                <a:ext cx="2098010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6777245" y="5589240"/>
                <a:ext cx="1051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245" y="5589240"/>
                <a:ext cx="105137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/>
          <p:cNvSpPr txBox="1"/>
          <p:nvPr/>
        </p:nvSpPr>
        <p:spPr>
          <a:xfrm>
            <a:off x="851764" y="3284523"/>
            <a:ext cx="1964318" cy="50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plocha lichoběžníku =</a:t>
            </a:r>
          </a:p>
          <a:p>
            <a:r>
              <a:rPr lang="cs-CZ" sz="1400" dirty="0" smtClean="0"/>
              <a:t>(pod grafem)</a:t>
            </a:r>
            <a:endParaRPr lang="cs-CZ" sz="1400" dirty="0"/>
          </a:p>
        </p:txBody>
      </p:sp>
      <p:sp>
        <p:nvSpPr>
          <p:cNvPr id="70" name="Obdélník 69"/>
          <p:cNvSpPr/>
          <p:nvPr/>
        </p:nvSpPr>
        <p:spPr>
          <a:xfrm>
            <a:off x="2636785" y="3274380"/>
            <a:ext cx="771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dráha</a:t>
            </a:r>
          </a:p>
          <a:p>
            <a:r>
              <a:rPr lang="cs-CZ" sz="1400" dirty="0" smtClean="0"/>
              <a:t>pohybu</a:t>
            </a:r>
            <a:endParaRPr lang="cs-CZ" sz="14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700244" y="424577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8228524" y="4255717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" grpId="0"/>
      <p:bldP spid="49" grpId="0"/>
      <p:bldP spid="51" grpId="0"/>
      <p:bldP spid="52" grpId="0"/>
      <p:bldP spid="58" grpId="0"/>
      <p:bldP spid="59" grpId="0"/>
      <p:bldP spid="60" grpId="0"/>
      <p:bldP spid="61" grpId="0"/>
      <p:bldP spid="62" grpId="0"/>
      <p:bldP spid="63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8836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 smtClean="0"/>
              <a:t>XUUXUU</a:t>
            </a:r>
            <a:r>
              <a:rPr lang="cs-CZ" sz="1400" dirty="0"/>
              <a:t>. </a:t>
            </a:r>
            <a:r>
              <a:rPr lang="cs-CZ" sz="1400" i="1" dirty="0" err="1"/>
              <a:t>Tunnel</a:t>
            </a:r>
            <a:r>
              <a:rPr lang="cs-CZ" sz="1400" i="1" dirty="0"/>
              <a:t>, </a:t>
            </a:r>
            <a:r>
              <a:rPr lang="cs-CZ" sz="1400" i="1" dirty="0" err="1"/>
              <a:t>Light</a:t>
            </a:r>
            <a:r>
              <a:rPr lang="cs-CZ" sz="1400" i="1" dirty="0"/>
              <a:t>, Speed, Fast, Auto - Free image - 101976</a:t>
            </a:r>
            <a:r>
              <a:rPr lang="cs-CZ" sz="1400" dirty="0"/>
              <a:t> [online]. [cit. </a:t>
            </a:r>
            <a:r>
              <a:rPr lang="cs-CZ" sz="1400" dirty="0" smtClean="0"/>
              <a:t>27.9.2012].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http://pixabay.com/en/tunnel-light-speed-fast-auto-blur-101976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1 – 9 </a:t>
            </a:r>
            <a:r>
              <a:rPr lang="cs-CZ" sz="1400" dirty="0" smtClean="0"/>
              <a:t>Obrázky archiv autora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76545" y="28889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6544" y="4000501"/>
            <a:ext cx="85059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REICHL, Jaroslav a Martin VŠETIČKA. </a:t>
            </a:r>
            <a:r>
              <a:rPr lang="cs-CZ" sz="1400" i="1" dirty="0"/>
              <a:t>Encyklopedie fyziky</a:t>
            </a:r>
            <a:r>
              <a:rPr lang="cs-CZ" sz="1400" dirty="0"/>
              <a:t> [online]. 2006 - 2013 [cit. </a:t>
            </a:r>
            <a:r>
              <a:rPr lang="cs-CZ" sz="1400" dirty="0" smtClean="0"/>
              <a:t>2013-09-27]. </a:t>
            </a:r>
            <a:r>
              <a:rPr lang="cs-CZ" sz="1400" dirty="0"/>
              <a:t>Dostupné z: </a:t>
            </a:r>
            <a:r>
              <a:rPr lang="cs-CZ" sz="1400" dirty="0">
                <a:hlinkClick r:id="rId3"/>
              </a:rPr>
              <a:t>http://fyzika.jreichl.com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r>
              <a:rPr lang="cs-CZ" sz="1400" dirty="0" smtClean="0"/>
              <a:t> 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9069</TotalTime>
  <Words>448</Words>
  <Application>Microsoft Office PowerPoint</Application>
  <PresentationFormat>Předvádění na obrazovce (4:3)</PresentationFormat>
  <Paragraphs>101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Grafické znázornění rychlosti, dráhy a zrychlení jako funkce času</vt:lpstr>
      <vt:lpstr>Graf rychlosti pohybu rovnoměrného</vt:lpstr>
      <vt:lpstr>Graf dráhy pohybu rovnoměrného</vt:lpstr>
      <vt:lpstr>Závislost v, a, s na čase</vt:lpstr>
      <vt:lpstr>Cvičení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351</cp:revision>
  <dcterms:created xsi:type="dcterms:W3CDTF">2013-03-27T07:54:35Z</dcterms:created>
  <dcterms:modified xsi:type="dcterms:W3CDTF">2013-06-26T05:41:58Z</dcterms:modified>
</cp:coreProperties>
</file>