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56" r:id="rId3"/>
    <p:sldId id="280" r:id="rId4"/>
    <p:sldId id="257" r:id="rId5"/>
    <p:sldId id="281" r:id="rId6"/>
    <p:sldId id="268" r:id="rId7"/>
    <p:sldId id="261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06" autoAdjust="0"/>
    <p:restoredTop sz="94660" autoAdjust="0"/>
  </p:normalViewPr>
  <p:slideViewPr>
    <p:cSldViewPr>
      <p:cViewPr varScale="1">
        <p:scale>
          <a:sx n="75" d="100"/>
          <a:sy n="75" d="100"/>
        </p:scale>
        <p:origin x="-13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86081E-1321-4CBF-AF14-EE48EBE7BDDD}" type="datetimeFigureOut">
              <a:rPr lang="cs-CZ"/>
              <a:pPr>
                <a:defRPr/>
              </a:pPr>
              <a:t>26.6.2013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1154F3-B302-4409-B8A7-BE94779330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16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875 517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A03B4A-F1B5-444E-BC9D-8BB6B0591500}" type="slidenum">
              <a:rPr lang="cs-CZ" smtClean="0"/>
              <a:pPr eaLnBrk="1" hangingPunct="1"/>
              <a:t>4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93B1-7772-468E-A6FC-B1CCC0EB5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3D9C-5E8F-4642-A493-5BA80EE75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0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DD3A-3B54-49BB-A61A-FAA73CED1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625C-0AAC-441D-BEB4-6E1C2944C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AB0DF-01EE-4449-8D1E-9F549EBA9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5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D447-A83C-4B96-BFC6-3679A6532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7709-4A87-49EC-B15D-EC4C142A0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1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6CD9-5A26-4B06-BF4D-DCFD46668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6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CABF9-E086-4852-BA38-C6CF0242D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C342-BC5D-4181-BDEB-F4B74C1B1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72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63A1-1475-4BE7-B80E-CB52DDBE5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66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FF7768-D21A-488B-B31D-6B9B3749E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dowan.d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emf"/><Relationship Id="rId7" Type="http://schemas.openxmlformats.org/officeDocument/2006/relationships/image" Target="../media/image9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emf"/><Relationship Id="rId10" Type="http://schemas.openxmlformats.org/officeDocument/2006/relationships/image" Target="../media/image12.png"/><Relationship Id="rId4" Type="http://schemas.openxmlformats.org/officeDocument/2006/relationships/image" Target="../media/image6.emf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fyzika.jreichl.com/" TargetMode="External"/><Relationship Id="rId2" Type="http://schemas.openxmlformats.org/officeDocument/2006/relationships/hyperlink" Target="http://pixabay.com/en/tunnel-light-speed-fast-auto-blur-101976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457200" y="2438889"/>
            <a:ext cx="8229600" cy="3735416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Datum vytvoření: 27. 9. 2012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Číslo DUM: VY_32_INOVACE_19_FY_A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oblast: Přírodovědné vzdělávání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obor: 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Tematický okruh: Mechanika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Téma: </a:t>
            </a: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Zrychlení, </a:t>
            </a: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zpomalení, grafy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Metodický list/anotace: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Grafy ve spojení s rovnicemi nebo funkcemi prohlubují pochopení vztahů mezi fyzikálními veličinami a podporují praktické používání matematiky ve fyzice.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Na příkladech grafů dráhy, rychlosti a zrychlení si studenti  procvičí a zopakují pojem funkce a souvisejících rovnic.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Grafy jsou generovány v programu </a:t>
            </a:r>
            <a:r>
              <a:rPr lang="cs-CZ" sz="1200" i="1" dirty="0" smtClean="0">
                <a:latin typeface="Verdana" pitchFamily="34" charset="0"/>
                <a:hlinkClick r:id="rId2"/>
              </a:rPr>
              <a:t>GRAPH</a:t>
            </a:r>
            <a:r>
              <a:rPr lang="cs-CZ" sz="1200" i="1" dirty="0" smtClean="0">
                <a:latin typeface="Verdana" pitchFamily="34" charset="0"/>
              </a:rPr>
              <a:t>.</a:t>
            </a:r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6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0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3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6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9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pixabay.com/get/63fbf425f7e918fb6649/1370680900/tunnel-101976_1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" y="113770"/>
            <a:ext cx="9137650" cy="1470025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Grafické znázornění </a:t>
            </a:r>
            <a:r>
              <a:rPr lang="cs-CZ" dirty="0" smtClean="0">
                <a:solidFill>
                  <a:schemeClr val="bg1"/>
                </a:solidFill>
              </a:rPr>
              <a:t>rychlosti, </a:t>
            </a:r>
            <a:r>
              <a:rPr lang="cs-CZ" dirty="0" smtClean="0">
                <a:solidFill>
                  <a:schemeClr val="bg1"/>
                </a:solidFill>
              </a:rPr>
              <a:t>dráhy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a </a:t>
            </a:r>
            <a:r>
              <a:rPr lang="cs-CZ" dirty="0" smtClean="0">
                <a:solidFill>
                  <a:schemeClr val="bg1"/>
                </a:solidFill>
              </a:rPr>
              <a:t>zrychlení jako </a:t>
            </a:r>
            <a:r>
              <a:rPr lang="cs-CZ" dirty="0" smtClean="0">
                <a:solidFill>
                  <a:schemeClr val="bg1"/>
                </a:solidFill>
              </a:rPr>
              <a:t>funkce času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56565" y="5094185"/>
            <a:ext cx="4230470" cy="1665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chemeClr val="bg1"/>
                </a:solidFill>
                <a:hlinkClick r:id="rId3" action="ppaction://hlinksldjump"/>
              </a:rPr>
              <a:t>►</a:t>
            </a:r>
            <a:r>
              <a:rPr lang="cs-CZ" sz="1600" dirty="0" smtClean="0">
                <a:solidFill>
                  <a:schemeClr val="bg1"/>
                </a:solidFill>
              </a:rPr>
              <a:t> Graf </a:t>
            </a:r>
            <a:r>
              <a:rPr lang="cs-CZ" sz="1600" dirty="0">
                <a:solidFill>
                  <a:schemeClr val="bg1"/>
                </a:solidFill>
              </a:rPr>
              <a:t>rychlosti pohybu rovnoměrného</a:t>
            </a:r>
            <a:r>
              <a:rPr lang="cs-CZ" sz="1600" dirty="0" smtClean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chemeClr val="bg1"/>
                </a:solidFill>
                <a:hlinkClick r:id="rId4" action="ppaction://hlinksldjump"/>
              </a:rPr>
              <a:t>►</a:t>
            </a:r>
            <a:r>
              <a:rPr lang="cs-CZ" sz="1600" dirty="0" smtClean="0">
                <a:solidFill>
                  <a:schemeClr val="bg1"/>
                </a:solidFill>
              </a:rPr>
              <a:t> Graf </a:t>
            </a:r>
            <a:r>
              <a:rPr lang="cs-CZ" sz="1600" dirty="0">
                <a:solidFill>
                  <a:schemeClr val="bg1"/>
                </a:solidFill>
              </a:rPr>
              <a:t>dráhy pohybu rovnoměrného</a:t>
            </a:r>
            <a:endParaRPr lang="cs-CZ" sz="1600" dirty="0" smtClean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5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Závislost </a:t>
            </a:r>
            <a:r>
              <a:rPr lang="cs-CZ" sz="1600" b="1" dirty="0">
                <a:solidFill>
                  <a:schemeClr val="bg1"/>
                </a:solidFill>
              </a:rPr>
              <a:t>v</a:t>
            </a:r>
            <a:r>
              <a:rPr lang="cs-CZ" sz="1600" dirty="0">
                <a:solidFill>
                  <a:schemeClr val="bg1"/>
                </a:solidFill>
              </a:rPr>
              <a:t>, </a:t>
            </a:r>
            <a:r>
              <a:rPr lang="cs-CZ" sz="1600" b="1" dirty="0">
                <a:solidFill>
                  <a:schemeClr val="bg1"/>
                </a:solidFill>
              </a:rPr>
              <a:t>a</a:t>
            </a:r>
            <a:r>
              <a:rPr lang="cs-CZ" sz="1600" dirty="0">
                <a:solidFill>
                  <a:schemeClr val="bg1"/>
                </a:solidFill>
              </a:rPr>
              <a:t>, s na čase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6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 smtClean="0">
                <a:solidFill>
                  <a:schemeClr val="bg1"/>
                </a:solidFill>
              </a:rPr>
              <a:t>Cvičení</a:t>
            </a:r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082390" y="6264315"/>
            <a:ext cx="807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Obr. 1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/>
        </p:nvSpPr>
        <p:spPr>
          <a:xfrm>
            <a:off x="1736685" y="1860125"/>
            <a:ext cx="5315531" cy="2406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8620"/>
            <a:ext cx="9144000" cy="1143000"/>
          </a:xfrm>
        </p:spPr>
        <p:txBody>
          <a:bodyPr/>
          <a:lstStyle/>
          <a:p>
            <a:r>
              <a:rPr lang="cs-CZ" sz="4000" dirty="0" smtClean="0"/>
              <a:t>Graf rychlosti </a:t>
            </a:r>
            <a:r>
              <a:rPr lang="cs-CZ" sz="4000" dirty="0"/>
              <a:t>pohybu </a:t>
            </a:r>
            <a:r>
              <a:rPr lang="cs-CZ" sz="4000" dirty="0" smtClean="0"/>
              <a:t>rovnoměrného</a:t>
            </a:r>
            <a:endParaRPr lang="cs-CZ" sz="40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028" y="1256679"/>
            <a:ext cx="6471901" cy="3612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4149163" y="5202692"/>
                <a:ext cx="1205715" cy="400110"/>
              </a:xfrm>
              <a:prstGeom prst="rect">
                <a:avLst/>
              </a:prstGeom>
              <a:ln>
                <a:noFill/>
              </a:ln>
            </p:spPr>
            <p:style>
              <a:lnRef idx="0">
                <a:scrgbClr r="0" g="0" b="0"/>
              </a:lnRef>
              <a:fillRef idx="1002">
                <a:schemeClr val="lt1"/>
              </a:fillRef>
              <a:effectRef idx="0">
                <a:scrgbClr r="0" g="0" b="0"/>
              </a:effectRef>
              <a:fontRef idx="major"/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/>
                        </a:rPr>
                        <m:t>𝑣</m:t>
                      </m:r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r>
                        <a:rPr lang="cs-CZ" sz="20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0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9163" y="5202692"/>
                <a:ext cx="1205715" cy="400110"/>
              </a:xfrm>
              <a:prstGeom prst="rect">
                <a:avLst/>
              </a:prstGeom>
              <a:blipFill rotWithShape="1">
                <a:blip r:embed="rId3"/>
                <a:stretch>
                  <a:fillRect b="-16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/>
          <p:cNvSpPr txBox="1"/>
          <p:nvPr/>
        </p:nvSpPr>
        <p:spPr>
          <a:xfrm>
            <a:off x="1412231" y="5623792"/>
            <a:ext cx="23946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rychlost, závisle proměnná</a:t>
            </a:r>
            <a:endParaRPr lang="cs-CZ" sz="1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832143" y="5516070"/>
            <a:ext cx="22908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čas, nezávisle proměnná (argument funkce)</a:t>
            </a:r>
            <a:endParaRPr lang="cs-CZ" sz="1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76546" y="6177633"/>
            <a:ext cx="8235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Grafem rychlosti pohybu rovnoměrného je přímka rovnoběžná s osou času.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165594" y="4626424"/>
            <a:ext cx="3172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závislost rychlosti na čase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961710" y="2291794"/>
            <a:ext cx="5220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zvláštní případ rovnoměrně zrychleného pohybu, kdy zrychlení a = 0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961710" y="2962201"/>
            <a:ext cx="4985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f: v = a · t + </a:t>
            </a:r>
            <a:r>
              <a:rPr lang="cs-CZ" dirty="0" err="1" smtClean="0"/>
              <a:t>v</a:t>
            </a:r>
            <a:r>
              <a:rPr lang="cs-CZ" baseline="-25000" dirty="0" err="1"/>
              <a:t>o</a:t>
            </a:r>
            <a:r>
              <a:rPr lang="cs-CZ" baseline="-25000" dirty="0" smtClean="0"/>
              <a:t> </a:t>
            </a:r>
            <a:r>
              <a:rPr lang="cs-CZ" dirty="0" smtClean="0"/>
              <a:t>; kde  </a:t>
            </a:r>
            <a:r>
              <a:rPr lang="cs-CZ" dirty="0" err="1" smtClean="0"/>
              <a:t>v</a:t>
            </a:r>
            <a:r>
              <a:rPr lang="cs-CZ" baseline="-25000" dirty="0" err="1" smtClean="0"/>
              <a:t>o</a:t>
            </a:r>
            <a:r>
              <a:rPr lang="cs-CZ" baseline="-25000" dirty="0" smtClean="0"/>
              <a:t> </a:t>
            </a:r>
            <a:r>
              <a:rPr lang="cs-CZ" dirty="0" smtClean="0"/>
              <a:t>= konstanta</a:t>
            </a:r>
          </a:p>
          <a:p>
            <a:r>
              <a:rPr lang="cs-CZ" dirty="0" smtClean="0"/>
              <a:t>=&gt; v = </a:t>
            </a:r>
            <a:r>
              <a:rPr lang="cs-CZ" dirty="0" err="1"/>
              <a:t>v</a:t>
            </a:r>
            <a:r>
              <a:rPr lang="cs-CZ" baseline="-25000" dirty="0" err="1"/>
              <a:t>o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5" name="Zaoblený obdélníkový popisek 14"/>
          <p:cNvSpPr/>
          <p:nvPr/>
        </p:nvSpPr>
        <p:spPr>
          <a:xfrm>
            <a:off x="7317305" y="1076659"/>
            <a:ext cx="1260140" cy="683206"/>
          </a:xfrm>
          <a:prstGeom prst="wedgeRoundRectCallout">
            <a:avLst>
              <a:gd name="adj1" fmla="val -90622"/>
              <a:gd name="adj2" fmla="val 58177"/>
              <a:gd name="adj3" fmla="val 16667"/>
            </a:avLst>
          </a:prstGeom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graf (lineární),</a:t>
            </a:r>
          </a:p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konstantní funkce</a:t>
            </a:r>
            <a:endParaRPr lang="cs-CZ" sz="1200" dirty="0">
              <a:solidFill>
                <a:schemeClr val="tx1"/>
              </a:solidFill>
            </a:endParaRPr>
          </a:p>
        </p:txBody>
      </p:sp>
      <p:cxnSp>
        <p:nvCxnSpPr>
          <p:cNvPr id="17" name="Přímá spojnice 16"/>
          <p:cNvCxnSpPr/>
          <p:nvPr/>
        </p:nvCxnSpPr>
        <p:spPr>
          <a:xfrm flipV="1">
            <a:off x="7052216" y="1860125"/>
            <a:ext cx="0" cy="2406208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aoblený obdélníkový popisek 20"/>
          <p:cNvSpPr/>
          <p:nvPr/>
        </p:nvSpPr>
        <p:spPr>
          <a:xfrm>
            <a:off x="386535" y="3062919"/>
            <a:ext cx="1145422" cy="722171"/>
          </a:xfrm>
          <a:prstGeom prst="wedgeRoundRectCallout">
            <a:avLst>
              <a:gd name="adj1" fmla="val 80682"/>
              <a:gd name="adj2" fmla="val 90707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plocha je číselně rovna dráze</a:t>
            </a:r>
          </a:p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s = v · t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1124374" y="4503313"/>
            <a:ext cx="5757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2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174889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ovéPole 25"/>
          <p:cNvSpPr txBox="1"/>
          <p:nvPr/>
        </p:nvSpPr>
        <p:spPr>
          <a:xfrm>
            <a:off x="7680710" y="4696071"/>
            <a:ext cx="646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3</a:t>
            </a:r>
            <a:endParaRPr lang="cs-CZ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Nadpis 19"/>
          <p:cNvSpPr>
            <a:spLocks noGrp="1"/>
          </p:cNvSpPr>
          <p:nvPr>
            <p:ph type="title"/>
          </p:nvPr>
        </p:nvSpPr>
        <p:spPr>
          <a:xfrm>
            <a:off x="1" y="8620"/>
            <a:ext cx="9207514" cy="1143000"/>
          </a:xfrm>
        </p:spPr>
        <p:txBody>
          <a:bodyPr/>
          <a:lstStyle/>
          <a:p>
            <a:r>
              <a:rPr lang="cs-CZ" dirty="0"/>
              <a:t>Graf dráhy pohybu rovnoměrného</a:t>
            </a:r>
          </a:p>
        </p:txBody>
      </p:sp>
      <p:sp>
        <p:nvSpPr>
          <p:cNvPr id="2" name="AutoShape 2" descr="https://docs.google.com/drawings/d/szgaEOCjGqLPAEfbKL7tGig/image?w=426&amp;h=330&amp;rev=125&amp;ac=1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" name="AutoShape 4" descr="https://docs.google.com/drawings/d/szgaEOCjGqLPAEfbKL7tGig/image?w=426&amp;h=330&amp;rev=125&amp;ac=1"/>
          <p:cNvSpPr>
            <a:spLocks noChangeAspect="1" noChangeArrowheads="1"/>
          </p:cNvSpPr>
          <p:nvPr/>
        </p:nvSpPr>
        <p:spPr bwMode="auto">
          <a:xfrm>
            <a:off x="307975" y="2365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AutoShape 6" descr="https://docs.google.com/drawings/d/szgaEOCjGqLPAEfbKL7tGig/image?w=426&amp;h=330&amp;rev=125&amp;ac=1"/>
          <p:cNvSpPr>
            <a:spLocks noChangeAspect="1" noChangeArrowheads="1"/>
          </p:cNvSpPr>
          <p:nvPr/>
        </p:nvSpPr>
        <p:spPr bwMode="auto">
          <a:xfrm>
            <a:off x="460375" y="3889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65" y="2150640"/>
            <a:ext cx="7347511" cy="25567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Zaoblený obdélníkový popisek 5"/>
          <p:cNvSpPr/>
          <p:nvPr/>
        </p:nvSpPr>
        <p:spPr>
          <a:xfrm>
            <a:off x="4960391" y="1358770"/>
            <a:ext cx="1260140" cy="630070"/>
          </a:xfrm>
          <a:prstGeom prst="wedgeRoundRectCallout">
            <a:avLst>
              <a:gd name="adj1" fmla="val -21687"/>
              <a:gd name="adj2" fmla="val 8981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Tělesa se přibližují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6" name="Zaoblený obdélníkový popisek 15"/>
          <p:cNvSpPr/>
          <p:nvPr/>
        </p:nvSpPr>
        <p:spPr>
          <a:xfrm>
            <a:off x="864936" y="1358770"/>
            <a:ext cx="1260140" cy="630070"/>
          </a:xfrm>
          <a:prstGeom prst="wedgeRoundRectCallout">
            <a:avLst>
              <a:gd name="adj1" fmla="val -21687"/>
              <a:gd name="adj2" fmla="val 8981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Těleso se vzdaluje</a:t>
            </a:r>
            <a:endParaRPr lang="cs-CZ" sz="1400" dirty="0">
              <a:solidFill>
                <a:schemeClr val="tx1"/>
              </a:soli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656565" y="5184195"/>
            <a:ext cx="83844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656565" y="5454225"/>
            <a:ext cx="838441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656565" y="5724255"/>
            <a:ext cx="838441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656565" y="5994285"/>
            <a:ext cx="83844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716155" y="5045695"/>
            <a:ext cx="1260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v = 1 m/s</a:t>
            </a:r>
            <a:endParaRPr lang="cs-CZ" sz="12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1716155" y="5315725"/>
            <a:ext cx="1260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v = 0,5 m/s</a:t>
            </a:r>
            <a:endParaRPr lang="cs-CZ" sz="12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1716155" y="5585755"/>
            <a:ext cx="1260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v = 1,5 m/s</a:t>
            </a:r>
            <a:endParaRPr lang="cs-CZ" sz="1200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1716155" y="5855785"/>
            <a:ext cx="1260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v = 1 m/s</a:t>
            </a:r>
            <a:endParaRPr lang="cs-CZ" sz="12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070181" y="5964287"/>
            <a:ext cx="5400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Sklon polopřímky grafu odpovídá rychlosti pohybu.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4888623" y="5252631"/>
                <a:ext cx="1182631" cy="400110"/>
              </a:xfrm>
              <a:prstGeom prst="rect">
                <a:avLst/>
              </a:prstGeom>
              <a:ln>
                <a:noFill/>
              </a:ln>
            </p:spPr>
            <p:style>
              <a:lnRef idx="0">
                <a:scrgbClr r="0" g="0" b="0"/>
              </a:lnRef>
              <a:fillRef idx="1002">
                <a:schemeClr val="lt1"/>
              </a:fillRef>
              <a:effectRef idx="0">
                <a:scrgbClr r="0" g="0" b="0"/>
              </a:effectRef>
              <a:fontRef idx="major"/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/>
                        </a:rPr>
                        <m:t>𝑠</m:t>
                      </m:r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r>
                        <a:rPr lang="cs-CZ" sz="20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0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8623" y="5252631"/>
                <a:ext cx="1182631" cy="400110"/>
              </a:xfrm>
              <a:prstGeom prst="rect">
                <a:avLst/>
              </a:prstGeom>
              <a:blipFill rotWithShape="1">
                <a:blip r:embed="rId4"/>
                <a:stretch>
                  <a:fillRect b="-1846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ovéPole 30"/>
          <p:cNvSpPr txBox="1"/>
          <p:nvPr/>
        </p:nvSpPr>
        <p:spPr>
          <a:xfrm>
            <a:off x="3905054" y="4676363"/>
            <a:ext cx="3172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závislost dráhy na čase</a:t>
            </a:r>
            <a:endParaRPr lang="cs-CZ" dirty="0"/>
          </a:p>
        </p:txBody>
      </p:sp>
      <p:sp>
        <p:nvSpPr>
          <p:cNvPr id="32" name="Zaoblený obdélníkový popisek 31"/>
          <p:cNvSpPr/>
          <p:nvPr/>
        </p:nvSpPr>
        <p:spPr>
          <a:xfrm>
            <a:off x="6940611" y="1520570"/>
            <a:ext cx="1530170" cy="630070"/>
          </a:xfrm>
          <a:prstGeom prst="wedgeRoundRectCallout">
            <a:avLst>
              <a:gd name="adj1" fmla="val -21687"/>
              <a:gd name="adj2" fmla="val 8981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grafy lineárních funkcí</a:t>
            </a:r>
            <a:endParaRPr lang="cs-CZ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620"/>
            <a:ext cx="8229600" cy="855095"/>
          </a:xfrm>
        </p:spPr>
        <p:txBody>
          <a:bodyPr/>
          <a:lstStyle/>
          <a:p>
            <a:r>
              <a:rPr lang="cs-CZ" dirty="0"/>
              <a:t>Závislost </a:t>
            </a:r>
            <a:r>
              <a:rPr lang="cs-CZ" b="1" dirty="0"/>
              <a:t>v</a:t>
            </a:r>
            <a:r>
              <a:rPr lang="cs-CZ" dirty="0"/>
              <a:t>, </a:t>
            </a:r>
            <a:r>
              <a:rPr lang="cs-CZ" b="1" dirty="0"/>
              <a:t>a</a:t>
            </a:r>
            <a:r>
              <a:rPr lang="cs-CZ" dirty="0"/>
              <a:t>, s na čase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674" y="1118155"/>
            <a:ext cx="2790311" cy="2805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010" y="953725"/>
            <a:ext cx="2740842" cy="27561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010" y="3945833"/>
            <a:ext cx="2753150" cy="276853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685" y="3988187"/>
            <a:ext cx="2778884" cy="27944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0" name="Přímá spojnice 9"/>
          <p:cNvCxnSpPr/>
          <p:nvPr/>
        </p:nvCxnSpPr>
        <p:spPr>
          <a:xfrm>
            <a:off x="1994015" y="2181560"/>
            <a:ext cx="1395155" cy="139515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7221460" y="1570624"/>
                <a:ext cx="1334853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𝑠</m:t>
                      </m:r>
                      <m:r>
                        <a:rPr lang="cs-CZ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b="0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1460" y="1570624"/>
                <a:ext cx="1334853" cy="61093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/>
          <p:cNvSpPr txBox="1"/>
          <p:nvPr/>
        </p:nvSpPr>
        <p:spPr>
          <a:xfrm>
            <a:off x="7521803" y="1118155"/>
            <a:ext cx="734168" cy="28665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zobrazit</a:t>
            </a:r>
            <a:endParaRPr lang="cs-CZ" sz="12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521803" y="4149080"/>
            <a:ext cx="734168" cy="28665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zobrazit</a:t>
            </a:r>
            <a:endParaRPr lang="cs-CZ" sz="12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21550" y="1118155"/>
            <a:ext cx="734168" cy="28665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zobrazit</a:t>
            </a:r>
            <a:endParaRPr lang="cs-CZ" sz="1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21550" y="4149080"/>
            <a:ext cx="734168" cy="28665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zobrazit</a:t>
            </a:r>
            <a:endParaRPr lang="cs-CZ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6822250" y="4599130"/>
                <a:ext cx="2098010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𝑠</m:t>
                      </m:r>
                      <m:r>
                        <a:rPr lang="cs-CZ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b="0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cs-CZ" b="0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b="0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2250" y="4599130"/>
                <a:ext cx="2098010" cy="61093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75834" y="1579816"/>
                <a:ext cx="10731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𝑣</m:t>
                      </m:r>
                      <m:r>
                        <a:rPr lang="cs-CZ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cs-CZ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34" y="1579816"/>
                <a:ext cx="1073114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75834" y="2321809"/>
                <a:ext cx="1578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𝑣</m:t>
                      </m:r>
                      <m:r>
                        <a:rPr lang="cs-CZ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+</m:t>
                      </m:r>
                      <m:r>
                        <a:rPr lang="cs-CZ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cs-CZ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34" y="2321809"/>
                <a:ext cx="1578957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75834" y="3063803"/>
                <a:ext cx="15789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𝑣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34" y="3063803"/>
                <a:ext cx="1578958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414033" y="4743906"/>
                <a:ext cx="815800" cy="5671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033" y="4743906"/>
                <a:ext cx="815800" cy="567143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ovéPole 17"/>
          <p:cNvSpPr txBox="1"/>
          <p:nvPr/>
        </p:nvSpPr>
        <p:spPr>
          <a:xfrm>
            <a:off x="1269974" y="6575865"/>
            <a:ext cx="646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6</a:t>
            </a:r>
            <a:endParaRPr lang="cs-CZ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7547889" y="6515369"/>
            <a:ext cx="646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7</a:t>
            </a:r>
            <a:endParaRPr lang="cs-CZ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7506169" y="3601342"/>
            <a:ext cx="646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5</a:t>
            </a:r>
            <a:endParaRPr lang="cs-CZ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264174" y="3650804"/>
            <a:ext cx="646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4</a:t>
            </a:r>
            <a:endParaRPr lang="cs-CZ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09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9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8620"/>
            <a:ext cx="9143999" cy="990110"/>
          </a:xfrm>
        </p:spPr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953725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Doplňte popis grafů veličiny, </a:t>
            </a:r>
            <a:r>
              <a:rPr lang="cs-CZ" dirty="0" smtClean="0"/>
              <a:t>vzorce, charakterizujte pohyb</a:t>
            </a:r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566555" y="3879050"/>
            <a:ext cx="369041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V="1">
            <a:off x="566555" y="1538790"/>
            <a:ext cx="0" cy="23402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4887035" y="3879050"/>
            <a:ext cx="369041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V="1">
            <a:off x="4887035" y="1538790"/>
            <a:ext cx="0" cy="23402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3896925" y="3969060"/>
            <a:ext cx="4500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t [s]</a:t>
            </a:r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8217405" y="3924055"/>
            <a:ext cx="4500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t [s]</a:t>
            </a:r>
            <a:endParaRPr lang="cs-CZ" sz="12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9250" y="1624694"/>
            <a:ext cx="544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v</a:t>
            </a:r>
            <a:r>
              <a:rPr lang="cs-CZ" sz="1200" dirty="0" smtClean="0"/>
              <a:t> [m/s]</a:t>
            </a:r>
            <a:endParaRPr lang="cs-CZ" sz="12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4342474" y="1624694"/>
            <a:ext cx="544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s</a:t>
            </a:r>
            <a:r>
              <a:rPr lang="cs-CZ" sz="1200" dirty="0"/>
              <a:t/>
            </a:r>
            <a:br>
              <a:rPr lang="cs-CZ" sz="1200" dirty="0"/>
            </a:br>
            <a:r>
              <a:rPr lang="cs-CZ" sz="1200" dirty="0" smtClean="0"/>
              <a:t>[m]</a:t>
            </a:r>
            <a:endParaRPr lang="cs-CZ" sz="1200" dirty="0"/>
          </a:p>
        </p:txBody>
      </p:sp>
      <p:cxnSp>
        <p:nvCxnSpPr>
          <p:cNvPr id="11" name="Přímá spojnice 10"/>
          <p:cNvCxnSpPr/>
          <p:nvPr/>
        </p:nvCxnSpPr>
        <p:spPr>
          <a:xfrm flipV="1">
            <a:off x="566555" y="1988840"/>
            <a:ext cx="720533" cy="18902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1287088" y="1988840"/>
            <a:ext cx="9446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2231740" y="1988840"/>
            <a:ext cx="1890210" cy="18902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Volný tvar 34"/>
          <p:cNvSpPr/>
          <p:nvPr/>
        </p:nvSpPr>
        <p:spPr>
          <a:xfrm>
            <a:off x="4887034" y="2014306"/>
            <a:ext cx="2442453" cy="1862138"/>
          </a:xfrm>
          <a:custGeom>
            <a:avLst/>
            <a:gdLst>
              <a:gd name="connsiteX0" fmla="*/ 0 w 2605131"/>
              <a:gd name="connsiteY0" fmla="*/ 1924755 h 1998927"/>
              <a:gd name="connsiteX1" fmla="*/ 368300 w 2605131"/>
              <a:gd name="connsiteY1" fmla="*/ 1810455 h 1998927"/>
              <a:gd name="connsiteX2" fmla="*/ 990600 w 2605131"/>
              <a:gd name="connsiteY2" fmla="*/ 299155 h 1998927"/>
              <a:gd name="connsiteX3" fmla="*/ 2438400 w 2605131"/>
              <a:gd name="connsiteY3" fmla="*/ 19755 h 1998927"/>
              <a:gd name="connsiteX4" fmla="*/ 2514600 w 2605131"/>
              <a:gd name="connsiteY4" fmla="*/ 45155 h 1998927"/>
              <a:gd name="connsiteX0" fmla="*/ 0 w 2614656"/>
              <a:gd name="connsiteY0" fmla="*/ 2013374 h 2059191"/>
              <a:gd name="connsiteX1" fmla="*/ 377825 w 2614656"/>
              <a:gd name="connsiteY1" fmla="*/ 1810455 h 2059191"/>
              <a:gd name="connsiteX2" fmla="*/ 1000125 w 2614656"/>
              <a:gd name="connsiteY2" fmla="*/ 299155 h 2059191"/>
              <a:gd name="connsiteX3" fmla="*/ 2447925 w 2614656"/>
              <a:gd name="connsiteY3" fmla="*/ 19755 h 2059191"/>
              <a:gd name="connsiteX4" fmla="*/ 2524125 w 2614656"/>
              <a:gd name="connsiteY4" fmla="*/ 45155 h 2059191"/>
              <a:gd name="connsiteX0" fmla="*/ 0 w 2614656"/>
              <a:gd name="connsiteY0" fmla="*/ 2013374 h 2013374"/>
              <a:gd name="connsiteX1" fmla="*/ 377825 w 2614656"/>
              <a:gd name="connsiteY1" fmla="*/ 1810455 h 2013374"/>
              <a:gd name="connsiteX2" fmla="*/ 1000125 w 2614656"/>
              <a:gd name="connsiteY2" fmla="*/ 299155 h 2013374"/>
              <a:gd name="connsiteX3" fmla="*/ 2447925 w 2614656"/>
              <a:gd name="connsiteY3" fmla="*/ 19755 h 2013374"/>
              <a:gd name="connsiteX4" fmla="*/ 2524125 w 2614656"/>
              <a:gd name="connsiteY4" fmla="*/ 45155 h 2013374"/>
              <a:gd name="connsiteX0" fmla="*/ 0 w 2614656"/>
              <a:gd name="connsiteY0" fmla="*/ 2091567 h 2091567"/>
              <a:gd name="connsiteX1" fmla="*/ 377825 w 2614656"/>
              <a:gd name="connsiteY1" fmla="*/ 1810455 h 2091567"/>
              <a:gd name="connsiteX2" fmla="*/ 1000125 w 2614656"/>
              <a:gd name="connsiteY2" fmla="*/ 299155 h 2091567"/>
              <a:gd name="connsiteX3" fmla="*/ 2447925 w 2614656"/>
              <a:gd name="connsiteY3" fmla="*/ 19755 h 2091567"/>
              <a:gd name="connsiteX4" fmla="*/ 2524125 w 2614656"/>
              <a:gd name="connsiteY4" fmla="*/ 45155 h 2091567"/>
              <a:gd name="connsiteX0" fmla="*/ 0 w 2614656"/>
              <a:gd name="connsiteY0" fmla="*/ 2091567 h 2091567"/>
              <a:gd name="connsiteX1" fmla="*/ 377825 w 2614656"/>
              <a:gd name="connsiteY1" fmla="*/ 1810455 h 2091567"/>
              <a:gd name="connsiteX2" fmla="*/ 1000125 w 2614656"/>
              <a:gd name="connsiteY2" fmla="*/ 299155 h 2091567"/>
              <a:gd name="connsiteX3" fmla="*/ 2447925 w 2614656"/>
              <a:gd name="connsiteY3" fmla="*/ 19755 h 2091567"/>
              <a:gd name="connsiteX4" fmla="*/ 2524125 w 2614656"/>
              <a:gd name="connsiteY4" fmla="*/ 45155 h 2091567"/>
              <a:gd name="connsiteX0" fmla="*/ 0 w 2614656"/>
              <a:gd name="connsiteY0" fmla="*/ 2091567 h 2091567"/>
              <a:gd name="connsiteX1" fmla="*/ 207963 w 2614656"/>
              <a:gd name="connsiteY1" fmla="*/ 2032041 h 2091567"/>
              <a:gd name="connsiteX2" fmla="*/ 377825 w 2614656"/>
              <a:gd name="connsiteY2" fmla="*/ 1810455 h 2091567"/>
              <a:gd name="connsiteX3" fmla="*/ 1000125 w 2614656"/>
              <a:gd name="connsiteY3" fmla="*/ 299155 h 2091567"/>
              <a:gd name="connsiteX4" fmla="*/ 2447925 w 2614656"/>
              <a:gd name="connsiteY4" fmla="*/ 19755 h 2091567"/>
              <a:gd name="connsiteX5" fmla="*/ 2524125 w 2614656"/>
              <a:gd name="connsiteY5" fmla="*/ 45155 h 2091567"/>
              <a:gd name="connsiteX0" fmla="*/ 0 w 2614656"/>
              <a:gd name="connsiteY0" fmla="*/ 2091567 h 2091567"/>
              <a:gd name="connsiteX1" fmla="*/ 207963 w 2614656"/>
              <a:gd name="connsiteY1" fmla="*/ 2032041 h 2091567"/>
              <a:gd name="connsiteX2" fmla="*/ 377825 w 2614656"/>
              <a:gd name="connsiteY2" fmla="*/ 1810455 h 2091567"/>
              <a:gd name="connsiteX3" fmla="*/ 1000125 w 2614656"/>
              <a:gd name="connsiteY3" fmla="*/ 299155 h 2091567"/>
              <a:gd name="connsiteX4" fmla="*/ 2447925 w 2614656"/>
              <a:gd name="connsiteY4" fmla="*/ 19755 h 2091567"/>
              <a:gd name="connsiteX5" fmla="*/ 2524125 w 2614656"/>
              <a:gd name="connsiteY5" fmla="*/ 45155 h 2091567"/>
              <a:gd name="connsiteX0" fmla="*/ 0 w 2614656"/>
              <a:gd name="connsiteY0" fmla="*/ 2091567 h 2091567"/>
              <a:gd name="connsiteX1" fmla="*/ 207963 w 2614656"/>
              <a:gd name="connsiteY1" fmla="*/ 2032041 h 2091567"/>
              <a:gd name="connsiteX2" fmla="*/ 377825 w 2614656"/>
              <a:gd name="connsiteY2" fmla="*/ 1810455 h 2091567"/>
              <a:gd name="connsiteX3" fmla="*/ 1000125 w 2614656"/>
              <a:gd name="connsiteY3" fmla="*/ 299155 h 2091567"/>
              <a:gd name="connsiteX4" fmla="*/ 2447925 w 2614656"/>
              <a:gd name="connsiteY4" fmla="*/ 19755 h 2091567"/>
              <a:gd name="connsiteX5" fmla="*/ 2524125 w 2614656"/>
              <a:gd name="connsiteY5" fmla="*/ 45155 h 2091567"/>
              <a:gd name="connsiteX0" fmla="*/ 0 w 2614656"/>
              <a:gd name="connsiteY0" fmla="*/ 2091567 h 2091567"/>
              <a:gd name="connsiteX1" fmla="*/ 207963 w 2614656"/>
              <a:gd name="connsiteY1" fmla="*/ 2032041 h 2091567"/>
              <a:gd name="connsiteX2" fmla="*/ 377825 w 2614656"/>
              <a:gd name="connsiteY2" fmla="*/ 1810455 h 2091567"/>
              <a:gd name="connsiteX3" fmla="*/ 1000125 w 2614656"/>
              <a:gd name="connsiteY3" fmla="*/ 299155 h 2091567"/>
              <a:gd name="connsiteX4" fmla="*/ 2447925 w 2614656"/>
              <a:gd name="connsiteY4" fmla="*/ 19755 h 2091567"/>
              <a:gd name="connsiteX5" fmla="*/ 2524125 w 2614656"/>
              <a:gd name="connsiteY5" fmla="*/ 45155 h 2091567"/>
              <a:gd name="connsiteX0" fmla="*/ 0 w 2614656"/>
              <a:gd name="connsiteY0" fmla="*/ 2091567 h 2091567"/>
              <a:gd name="connsiteX1" fmla="*/ 207963 w 2614656"/>
              <a:gd name="connsiteY1" fmla="*/ 2032041 h 2091567"/>
              <a:gd name="connsiteX2" fmla="*/ 377825 w 2614656"/>
              <a:gd name="connsiteY2" fmla="*/ 1810455 h 2091567"/>
              <a:gd name="connsiteX3" fmla="*/ 1000125 w 2614656"/>
              <a:gd name="connsiteY3" fmla="*/ 299155 h 2091567"/>
              <a:gd name="connsiteX4" fmla="*/ 2447925 w 2614656"/>
              <a:gd name="connsiteY4" fmla="*/ 19755 h 2091567"/>
              <a:gd name="connsiteX5" fmla="*/ 2524125 w 2614656"/>
              <a:gd name="connsiteY5" fmla="*/ 45155 h 2091567"/>
              <a:gd name="connsiteX0" fmla="*/ 0 w 2614656"/>
              <a:gd name="connsiteY0" fmla="*/ 2091567 h 2091567"/>
              <a:gd name="connsiteX1" fmla="*/ 377825 w 2614656"/>
              <a:gd name="connsiteY1" fmla="*/ 1810455 h 2091567"/>
              <a:gd name="connsiteX2" fmla="*/ 1000125 w 2614656"/>
              <a:gd name="connsiteY2" fmla="*/ 299155 h 2091567"/>
              <a:gd name="connsiteX3" fmla="*/ 2447925 w 2614656"/>
              <a:gd name="connsiteY3" fmla="*/ 19755 h 2091567"/>
              <a:gd name="connsiteX4" fmla="*/ 2524125 w 2614656"/>
              <a:gd name="connsiteY4" fmla="*/ 45155 h 2091567"/>
              <a:gd name="connsiteX0" fmla="*/ 0 w 2447925"/>
              <a:gd name="connsiteY0" fmla="*/ 2071812 h 2071812"/>
              <a:gd name="connsiteX1" fmla="*/ 377825 w 2447925"/>
              <a:gd name="connsiteY1" fmla="*/ 1790700 h 2071812"/>
              <a:gd name="connsiteX2" fmla="*/ 1000125 w 2447925"/>
              <a:gd name="connsiteY2" fmla="*/ 279400 h 2071812"/>
              <a:gd name="connsiteX3" fmla="*/ 2447925 w 2447925"/>
              <a:gd name="connsiteY3" fmla="*/ 0 h 2071812"/>
              <a:gd name="connsiteX0" fmla="*/ 0 w 2662238"/>
              <a:gd name="connsiteY0" fmla="*/ 2056173 h 2056173"/>
              <a:gd name="connsiteX1" fmla="*/ 377825 w 2662238"/>
              <a:gd name="connsiteY1" fmla="*/ 1775061 h 2056173"/>
              <a:gd name="connsiteX2" fmla="*/ 1000125 w 2662238"/>
              <a:gd name="connsiteY2" fmla="*/ 263761 h 2056173"/>
              <a:gd name="connsiteX3" fmla="*/ 2662238 w 2662238"/>
              <a:gd name="connsiteY3" fmla="*/ 0 h 2056173"/>
              <a:gd name="connsiteX0" fmla="*/ 0 w 2833688"/>
              <a:gd name="connsiteY0" fmla="*/ 2061386 h 2061386"/>
              <a:gd name="connsiteX1" fmla="*/ 377825 w 2833688"/>
              <a:gd name="connsiteY1" fmla="*/ 1780274 h 2061386"/>
              <a:gd name="connsiteX2" fmla="*/ 1000125 w 2833688"/>
              <a:gd name="connsiteY2" fmla="*/ 268974 h 2061386"/>
              <a:gd name="connsiteX3" fmla="*/ 2833688 w 2833688"/>
              <a:gd name="connsiteY3" fmla="*/ 0 h 2061386"/>
              <a:gd name="connsiteX0" fmla="*/ 0 w 2833688"/>
              <a:gd name="connsiteY0" fmla="*/ 2061386 h 2061386"/>
              <a:gd name="connsiteX1" fmla="*/ 377825 w 2833688"/>
              <a:gd name="connsiteY1" fmla="*/ 1780274 h 2061386"/>
              <a:gd name="connsiteX2" fmla="*/ 1000125 w 2833688"/>
              <a:gd name="connsiteY2" fmla="*/ 268974 h 2061386"/>
              <a:gd name="connsiteX3" fmla="*/ 2833688 w 2833688"/>
              <a:gd name="connsiteY3" fmla="*/ 0 h 2061386"/>
              <a:gd name="connsiteX0" fmla="*/ 0 w 2833688"/>
              <a:gd name="connsiteY0" fmla="*/ 2061386 h 2061386"/>
              <a:gd name="connsiteX1" fmla="*/ 377825 w 2833688"/>
              <a:gd name="connsiteY1" fmla="*/ 1780274 h 2061386"/>
              <a:gd name="connsiteX2" fmla="*/ 1000125 w 2833688"/>
              <a:gd name="connsiteY2" fmla="*/ 268974 h 2061386"/>
              <a:gd name="connsiteX3" fmla="*/ 2833688 w 2833688"/>
              <a:gd name="connsiteY3" fmla="*/ 0 h 2061386"/>
              <a:gd name="connsiteX0" fmla="*/ 0 w 2833688"/>
              <a:gd name="connsiteY0" fmla="*/ 2061386 h 2061386"/>
              <a:gd name="connsiteX1" fmla="*/ 377825 w 2833688"/>
              <a:gd name="connsiteY1" fmla="*/ 1780274 h 2061386"/>
              <a:gd name="connsiteX2" fmla="*/ 1000125 w 2833688"/>
              <a:gd name="connsiteY2" fmla="*/ 268974 h 2061386"/>
              <a:gd name="connsiteX3" fmla="*/ 2833688 w 2833688"/>
              <a:gd name="connsiteY3" fmla="*/ 0 h 2061386"/>
              <a:gd name="connsiteX0" fmla="*/ 0 w 2833688"/>
              <a:gd name="connsiteY0" fmla="*/ 2061386 h 2080017"/>
              <a:gd name="connsiteX1" fmla="*/ 74613 w 2833688"/>
              <a:gd name="connsiteY1" fmla="*/ 2058542 h 2080017"/>
              <a:gd name="connsiteX2" fmla="*/ 377825 w 2833688"/>
              <a:gd name="connsiteY2" fmla="*/ 1780274 h 2080017"/>
              <a:gd name="connsiteX3" fmla="*/ 1000125 w 2833688"/>
              <a:gd name="connsiteY3" fmla="*/ 268974 h 2080017"/>
              <a:gd name="connsiteX4" fmla="*/ 2833688 w 2833688"/>
              <a:gd name="connsiteY4" fmla="*/ 0 h 2080017"/>
              <a:gd name="connsiteX0" fmla="*/ 0 w 2759075"/>
              <a:gd name="connsiteY0" fmla="*/ 2058542 h 2058542"/>
              <a:gd name="connsiteX1" fmla="*/ 303212 w 2759075"/>
              <a:gd name="connsiteY1" fmla="*/ 1780274 h 2058542"/>
              <a:gd name="connsiteX2" fmla="*/ 925512 w 2759075"/>
              <a:gd name="connsiteY2" fmla="*/ 268974 h 2058542"/>
              <a:gd name="connsiteX3" fmla="*/ 2759075 w 2759075"/>
              <a:gd name="connsiteY3" fmla="*/ 0 h 2058542"/>
              <a:gd name="connsiteX0" fmla="*/ 0 w 2744788"/>
              <a:gd name="connsiteY0" fmla="*/ 2032551 h 2032551"/>
              <a:gd name="connsiteX1" fmla="*/ 303212 w 2744788"/>
              <a:gd name="connsiteY1" fmla="*/ 1754283 h 2032551"/>
              <a:gd name="connsiteX2" fmla="*/ 925512 w 2744788"/>
              <a:gd name="connsiteY2" fmla="*/ 242983 h 2032551"/>
              <a:gd name="connsiteX3" fmla="*/ 2744788 w 2744788"/>
              <a:gd name="connsiteY3" fmla="*/ 0 h 2032551"/>
              <a:gd name="connsiteX0" fmla="*/ 0 w 2744788"/>
              <a:gd name="connsiteY0" fmla="*/ 2033224 h 2033224"/>
              <a:gd name="connsiteX1" fmla="*/ 303212 w 2744788"/>
              <a:gd name="connsiteY1" fmla="*/ 1754956 h 2033224"/>
              <a:gd name="connsiteX2" fmla="*/ 925512 w 2744788"/>
              <a:gd name="connsiteY2" fmla="*/ 243656 h 2033224"/>
              <a:gd name="connsiteX3" fmla="*/ 2744788 w 2744788"/>
              <a:gd name="connsiteY3" fmla="*/ 673 h 2033224"/>
              <a:gd name="connsiteX0" fmla="*/ 0 w 2744788"/>
              <a:gd name="connsiteY0" fmla="*/ 2032551 h 2032551"/>
              <a:gd name="connsiteX1" fmla="*/ 303212 w 2744788"/>
              <a:gd name="connsiteY1" fmla="*/ 1754283 h 2032551"/>
              <a:gd name="connsiteX2" fmla="*/ 925512 w 2744788"/>
              <a:gd name="connsiteY2" fmla="*/ 242983 h 2032551"/>
              <a:gd name="connsiteX3" fmla="*/ 2744788 w 2744788"/>
              <a:gd name="connsiteY3" fmla="*/ 0 h 2032551"/>
              <a:gd name="connsiteX0" fmla="*/ 0 w 2744788"/>
              <a:gd name="connsiteY0" fmla="*/ 2033224 h 2033224"/>
              <a:gd name="connsiteX1" fmla="*/ 303212 w 2744788"/>
              <a:gd name="connsiteY1" fmla="*/ 1754956 h 2033224"/>
              <a:gd name="connsiteX2" fmla="*/ 925512 w 2744788"/>
              <a:gd name="connsiteY2" fmla="*/ 243656 h 2033224"/>
              <a:gd name="connsiteX3" fmla="*/ 2744788 w 2744788"/>
              <a:gd name="connsiteY3" fmla="*/ 673 h 2033224"/>
              <a:gd name="connsiteX0" fmla="*/ 0 w 2744788"/>
              <a:gd name="connsiteY0" fmla="*/ 2050447 h 2050447"/>
              <a:gd name="connsiteX1" fmla="*/ 303212 w 2744788"/>
              <a:gd name="connsiteY1" fmla="*/ 1772179 h 2050447"/>
              <a:gd name="connsiteX2" fmla="*/ 925512 w 2744788"/>
              <a:gd name="connsiteY2" fmla="*/ 260879 h 2050447"/>
              <a:gd name="connsiteX3" fmla="*/ 2442453 w 2744788"/>
              <a:gd name="connsiteY3" fmla="*/ 18027 h 2050447"/>
              <a:gd name="connsiteX4" fmla="*/ 2744788 w 2744788"/>
              <a:gd name="connsiteY4" fmla="*/ 17896 h 2050447"/>
              <a:gd name="connsiteX0" fmla="*/ 0 w 2442453"/>
              <a:gd name="connsiteY0" fmla="*/ 2032420 h 2032420"/>
              <a:gd name="connsiteX1" fmla="*/ 303212 w 2442453"/>
              <a:gd name="connsiteY1" fmla="*/ 1754152 h 2032420"/>
              <a:gd name="connsiteX2" fmla="*/ 925512 w 2442453"/>
              <a:gd name="connsiteY2" fmla="*/ 242852 h 2032420"/>
              <a:gd name="connsiteX3" fmla="*/ 2442453 w 2442453"/>
              <a:gd name="connsiteY3" fmla="*/ 0 h 2032420"/>
              <a:gd name="connsiteX0" fmla="*/ 0 w 2442453"/>
              <a:gd name="connsiteY0" fmla="*/ 2032420 h 2032420"/>
              <a:gd name="connsiteX1" fmla="*/ 303212 w 2442453"/>
              <a:gd name="connsiteY1" fmla="*/ 1754152 h 2032420"/>
              <a:gd name="connsiteX2" fmla="*/ 925512 w 2442453"/>
              <a:gd name="connsiteY2" fmla="*/ 242852 h 2032420"/>
              <a:gd name="connsiteX3" fmla="*/ 2442453 w 2442453"/>
              <a:gd name="connsiteY3" fmla="*/ 0 h 2032420"/>
              <a:gd name="connsiteX0" fmla="*/ 0 w 2442453"/>
              <a:gd name="connsiteY0" fmla="*/ 2032420 h 2032420"/>
              <a:gd name="connsiteX1" fmla="*/ 303212 w 2442453"/>
              <a:gd name="connsiteY1" fmla="*/ 1754152 h 2032420"/>
              <a:gd name="connsiteX2" fmla="*/ 615241 w 2442453"/>
              <a:gd name="connsiteY2" fmla="*/ 762373 h 2032420"/>
              <a:gd name="connsiteX3" fmla="*/ 925512 w 2442453"/>
              <a:gd name="connsiteY3" fmla="*/ 242852 h 2032420"/>
              <a:gd name="connsiteX4" fmla="*/ 2442453 w 2442453"/>
              <a:gd name="connsiteY4" fmla="*/ 0 h 2032420"/>
              <a:gd name="connsiteX0" fmla="*/ 0 w 2442453"/>
              <a:gd name="connsiteY0" fmla="*/ 2032420 h 2032420"/>
              <a:gd name="connsiteX1" fmla="*/ 303212 w 2442453"/>
              <a:gd name="connsiteY1" fmla="*/ 1754152 h 2032420"/>
              <a:gd name="connsiteX2" fmla="*/ 615241 w 2442453"/>
              <a:gd name="connsiteY2" fmla="*/ 762373 h 2032420"/>
              <a:gd name="connsiteX3" fmla="*/ 925512 w 2442453"/>
              <a:gd name="connsiteY3" fmla="*/ 242852 h 2032420"/>
              <a:gd name="connsiteX4" fmla="*/ 2442453 w 2442453"/>
              <a:gd name="connsiteY4" fmla="*/ 0 h 2032420"/>
              <a:gd name="connsiteX0" fmla="*/ 0 w 2442453"/>
              <a:gd name="connsiteY0" fmla="*/ 2032420 h 2032420"/>
              <a:gd name="connsiteX1" fmla="*/ 303212 w 2442453"/>
              <a:gd name="connsiteY1" fmla="*/ 1754152 h 2032420"/>
              <a:gd name="connsiteX2" fmla="*/ 615241 w 2442453"/>
              <a:gd name="connsiteY2" fmla="*/ 762373 h 2032420"/>
              <a:gd name="connsiteX3" fmla="*/ 925512 w 2442453"/>
              <a:gd name="connsiteY3" fmla="*/ 242852 h 2032420"/>
              <a:gd name="connsiteX4" fmla="*/ 2442453 w 2442453"/>
              <a:gd name="connsiteY4" fmla="*/ 0 h 2032420"/>
              <a:gd name="connsiteX0" fmla="*/ 0 w 2442453"/>
              <a:gd name="connsiteY0" fmla="*/ 2035209 h 2035209"/>
              <a:gd name="connsiteX1" fmla="*/ 303212 w 2442453"/>
              <a:gd name="connsiteY1" fmla="*/ 1756941 h 2035209"/>
              <a:gd name="connsiteX2" fmla="*/ 615241 w 2442453"/>
              <a:gd name="connsiteY2" fmla="*/ 765162 h 2035209"/>
              <a:gd name="connsiteX3" fmla="*/ 915987 w 2442453"/>
              <a:gd name="connsiteY3" fmla="*/ 217918 h 2035209"/>
              <a:gd name="connsiteX4" fmla="*/ 2442453 w 2442453"/>
              <a:gd name="connsiteY4" fmla="*/ 2789 h 2035209"/>
              <a:gd name="connsiteX0" fmla="*/ 0 w 2442453"/>
              <a:gd name="connsiteY0" fmla="*/ 2032420 h 2032420"/>
              <a:gd name="connsiteX1" fmla="*/ 303212 w 2442453"/>
              <a:gd name="connsiteY1" fmla="*/ 1754152 h 2032420"/>
              <a:gd name="connsiteX2" fmla="*/ 615241 w 2442453"/>
              <a:gd name="connsiteY2" fmla="*/ 762373 h 2032420"/>
              <a:gd name="connsiteX3" fmla="*/ 915987 w 2442453"/>
              <a:gd name="connsiteY3" fmla="*/ 215129 h 2032420"/>
              <a:gd name="connsiteX4" fmla="*/ 2442453 w 2442453"/>
              <a:gd name="connsiteY4" fmla="*/ 0 h 2032420"/>
              <a:gd name="connsiteX0" fmla="*/ 0 w 2442453"/>
              <a:gd name="connsiteY0" fmla="*/ 2032420 h 2032420"/>
              <a:gd name="connsiteX1" fmla="*/ 303212 w 2442453"/>
              <a:gd name="connsiteY1" fmla="*/ 1754152 h 2032420"/>
              <a:gd name="connsiteX2" fmla="*/ 615241 w 2442453"/>
              <a:gd name="connsiteY2" fmla="*/ 762373 h 2032420"/>
              <a:gd name="connsiteX3" fmla="*/ 915987 w 2442453"/>
              <a:gd name="connsiteY3" fmla="*/ 215129 h 2032420"/>
              <a:gd name="connsiteX4" fmla="*/ 2442453 w 2442453"/>
              <a:gd name="connsiteY4" fmla="*/ 0 h 2032420"/>
              <a:gd name="connsiteX0" fmla="*/ 0 w 2442453"/>
              <a:gd name="connsiteY0" fmla="*/ 2032420 h 2032420"/>
              <a:gd name="connsiteX1" fmla="*/ 303212 w 2442453"/>
              <a:gd name="connsiteY1" fmla="*/ 1754152 h 2032420"/>
              <a:gd name="connsiteX2" fmla="*/ 615241 w 2442453"/>
              <a:gd name="connsiteY2" fmla="*/ 762373 h 2032420"/>
              <a:gd name="connsiteX3" fmla="*/ 915987 w 2442453"/>
              <a:gd name="connsiteY3" fmla="*/ 215129 h 2032420"/>
              <a:gd name="connsiteX4" fmla="*/ 2442453 w 2442453"/>
              <a:gd name="connsiteY4" fmla="*/ 0 h 2032420"/>
              <a:gd name="connsiteX0" fmla="*/ 0 w 2442453"/>
              <a:gd name="connsiteY0" fmla="*/ 2032420 h 2032420"/>
              <a:gd name="connsiteX1" fmla="*/ 303212 w 2442453"/>
              <a:gd name="connsiteY1" fmla="*/ 1754152 h 2032420"/>
              <a:gd name="connsiteX2" fmla="*/ 615241 w 2442453"/>
              <a:gd name="connsiteY2" fmla="*/ 762373 h 2032420"/>
              <a:gd name="connsiteX3" fmla="*/ 915987 w 2442453"/>
              <a:gd name="connsiteY3" fmla="*/ 215129 h 2032420"/>
              <a:gd name="connsiteX4" fmla="*/ 2442453 w 2442453"/>
              <a:gd name="connsiteY4" fmla="*/ 0 h 2032420"/>
              <a:gd name="connsiteX0" fmla="*/ 0 w 2442453"/>
              <a:gd name="connsiteY0" fmla="*/ 2032420 h 2032420"/>
              <a:gd name="connsiteX1" fmla="*/ 303212 w 2442453"/>
              <a:gd name="connsiteY1" fmla="*/ 1754152 h 2032420"/>
              <a:gd name="connsiteX2" fmla="*/ 615241 w 2442453"/>
              <a:gd name="connsiteY2" fmla="*/ 762373 h 2032420"/>
              <a:gd name="connsiteX3" fmla="*/ 915987 w 2442453"/>
              <a:gd name="connsiteY3" fmla="*/ 215129 h 2032420"/>
              <a:gd name="connsiteX4" fmla="*/ 2442453 w 2442453"/>
              <a:gd name="connsiteY4" fmla="*/ 0 h 2032420"/>
              <a:gd name="connsiteX0" fmla="*/ 0 w 2442453"/>
              <a:gd name="connsiteY0" fmla="*/ 2032420 h 2032420"/>
              <a:gd name="connsiteX1" fmla="*/ 303212 w 2442453"/>
              <a:gd name="connsiteY1" fmla="*/ 1754152 h 2032420"/>
              <a:gd name="connsiteX2" fmla="*/ 615241 w 2442453"/>
              <a:gd name="connsiteY2" fmla="*/ 762373 h 2032420"/>
              <a:gd name="connsiteX3" fmla="*/ 915987 w 2442453"/>
              <a:gd name="connsiteY3" fmla="*/ 215129 h 2032420"/>
              <a:gd name="connsiteX4" fmla="*/ 2442453 w 2442453"/>
              <a:gd name="connsiteY4" fmla="*/ 0 h 2032420"/>
              <a:gd name="connsiteX0" fmla="*/ 0 w 2442453"/>
              <a:gd name="connsiteY0" fmla="*/ 2032420 h 2032420"/>
              <a:gd name="connsiteX1" fmla="*/ 315912 w 2442453"/>
              <a:gd name="connsiteY1" fmla="*/ 1757617 h 2032420"/>
              <a:gd name="connsiteX2" fmla="*/ 615241 w 2442453"/>
              <a:gd name="connsiteY2" fmla="*/ 762373 h 2032420"/>
              <a:gd name="connsiteX3" fmla="*/ 915987 w 2442453"/>
              <a:gd name="connsiteY3" fmla="*/ 215129 h 2032420"/>
              <a:gd name="connsiteX4" fmla="*/ 2442453 w 2442453"/>
              <a:gd name="connsiteY4" fmla="*/ 0 h 2032420"/>
              <a:gd name="connsiteX0" fmla="*/ 0 w 2442453"/>
              <a:gd name="connsiteY0" fmla="*/ 2032420 h 2032420"/>
              <a:gd name="connsiteX1" fmla="*/ 315912 w 2442453"/>
              <a:gd name="connsiteY1" fmla="*/ 1757617 h 2032420"/>
              <a:gd name="connsiteX2" fmla="*/ 615241 w 2442453"/>
              <a:gd name="connsiteY2" fmla="*/ 762373 h 2032420"/>
              <a:gd name="connsiteX3" fmla="*/ 915987 w 2442453"/>
              <a:gd name="connsiteY3" fmla="*/ 215129 h 2032420"/>
              <a:gd name="connsiteX4" fmla="*/ 2442453 w 2442453"/>
              <a:gd name="connsiteY4" fmla="*/ 0 h 2032420"/>
              <a:gd name="connsiteX0" fmla="*/ 0 w 2442453"/>
              <a:gd name="connsiteY0" fmla="*/ 2032420 h 2032420"/>
              <a:gd name="connsiteX1" fmla="*/ 328612 w 2442453"/>
              <a:gd name="connsiteY1" fmla="*/ 1750687 h 2032420"/>
              <a:gd name="connsiteX2" fmla="*/ 615241 w 2442453"/>
              <a:gd name="connsiteY2" fmla="*/ 762373 h 2032420"/>
              <a:gd name="connsiteX3" fmla="*/ 915987 w 2442453"/>
              <a:gd name="connsiteY3" fmla="*/ 215129 h 2032420"/>
              <a:gd name="connsiteX4" fmla="*/ 2442453 w 2442453"/>
              <a:gd name="connsiteY4" fmla="*/ 0 h 2032420"/>
              <a:gd name="connsiteX0" fmla="*/ 0 w 2442453"/>
              <a:gd name="connsiteY0" fmla="*/ 2032420 h 2032420"/>
              <a:gd name="connsiteX1" fmla="*/ 309562 w 2442453"/>
              <a:gd name="connsiteY1" fmla="*/ 1761084 h 2032420"/>
              <a:gd name="connsiteX2" fmla="*/ 615241 w 2442453"/>
              <a:gd name="connsiteY2" fmla="*/ 762373 h 2032420"/>
              <a:gd name="connsiteX3" fmla="*/ 915987 w 2442453"/>
              <a:gd name="connsiteY3" fmla="*/ 215129 h 2032420"/>
              <a:gd name="connsiteX4" fmla="*/ 2442453 w 2442453"/>
              <a:gd name="connsiteY4" fmla="*/ 0 h 2032420"/>
              <a:gd name="connsiteX0" fmla="*/ 0 w 2442453"/>
              <a:gd name="connsiteY0" fmla="*/ 2032420 h 2032420"/>
              <a:gd name="connsiteX1" fmla="*/ 319087 w 2442453"/>
              <a:gd name="connsiteY1" fmla="*/ 1774945 h 2032420"/>
              <a:gd name="connsiteX2" fmla="*/ 615241 w 2442453"/>
              <a:gd name="connsiteY2" fmla="*/ 762373 h 2032420"/>
              <a:gd name="connsiteX3" fmla="*/ 915987 w 2442453"/>
              <a:gd name="connsiteY3" fmla="*/ 215129 h 2032420"/>
              <a:gd name="connsiteX4" fmla="*/ 2442453 w 2442453"/>
              <a:gd name="connsiteY4" fmla="*/ 0 h 2032420"/>
              <a:gd name="connsiteX0" fmla="*/ 0 w 2442453"/>
              <a:gd name="connsiteY0" fmla="*/ 2032420 h 2032420"/>
              <a:gd name="connsiteX1" fmla="*/ 319087 w 2442453"/>
              <a:gd name="connsiteY1" fmla="*/ 1774945 h 2032420"/>
              <a:gd name="connsiteX2" fmla="*/ 624766 w 2442453"/>
              <a:gd name="connsiteY2" fmla="*/ 772769 h 2032420"/>
              <a:gd name="connsiteX3" fmla="*/ 915987 w 2442453"/>
              <a:gd name="connsiteY3" fmla="*/ 215129 h 2032420"/>
              <a:gd name="connsiteX4" fmla="*/ 2442453 w 2442453"/>
              <a:gd name="connsiteY4" fmla="*/ 0 h 2032420"/>
              <a:gd name="connsiteX0" fmla="*/ 0 w 2442453"/>
              <a:gd name="connsiteY0" fmla="*/ 2032420 h 2032420"/>
              <a:gd name="connsiteX1" fmla="*/ 319087 w 2442453"/>
              <a:gd name="connsiteY1" fmla="*/ 1774945 h 2032420"/>
              <a:gd name="connsiteX2" fmla="*/ 624766 w 2442453"/>
              <a:gd name="connsiteY2" fmla="*/ 772769 h 2032420"/>
              <a:gd name="connsiteX3" fmla="*/ 915987 w 2442453"/>
              <a:gd name="connsiteY3" fmla="*/ 215129 h 2032420"/>
              <a:gd name="connsiteX4" fmla="*/ 2442453 w 2442453"/>
              <a:gd name="connsiteY4" fmla="*/ 0 h 2032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42453" h="2032420">
                <a:moveTo>
                  <a:pt x="0" y="2032420"/>
                </a:moveTo>
                <a:cubicBezTo>
                  <a:pt x="62971" y="1985568"/>
                  <a:pt x="214959" y="1984887"/>
                  <a:pt x="319087" y="1774945"/>
                </a:cubicBezTo>
                <a:cubicBezTo>
                  <a:pt x="423215" y="1565003"/>
                  <a:pt x="543274" y="1048910"/>
                  <a:pt x="624766" y="772769"/>
                </a:cubicBezTo>
                <a:cubicBezTo>
                  <a:pt x="690383" y="569401"/>
                  <a:pt x="689239" y="447884"/>
                  <a:pt x="915987" y="215129"/>
                </a:cubicBezTo>
                <a:cubicBezTo>
                  <a:pt x="1142735" y="-17626"/>
                  <a:pt x="2148765" y="14507"/>
                  <a:pt x="2442453" y="0"/>
                </a:cubicBezTo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601716" y="4246059"/>
            <a:ext cx="734168" cy="28665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zobrazit</a:t>
            </a:r>
            <a:endParaRPr lang="cs-CZ" sz="1200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4888750" y="4246059"/>
            <a:ext cx="734168" cy="28665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zobrazit</a:t>
            </a:r>
            <a:endParaRPr lang="cs-CZ" sz="1200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341530" y="3876444"/>
            <a:ext cx="225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1106615" y="1573975"/>
            <a:ext cx="225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2051267" y="1574503"/>
            <a:ext cx="225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4113989" y="3338990"/>
            <a:ext cx="225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cxnSp>
        <p:nvCxnSpPr>
          <p:cNvPr id="44" name="Přímá spojnice 43"/>
          <p:cNvCxnSpPr/>
          <p:nvPr/>
        </p:nvCxnSpPr>
        <p:spPr>
          <a:xfrm flipH="1">
            <a:off x="5099786" y="1966396"/>
            <a:ext cx="654618" cy="2047303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ovéPole 48"/>
          <p:cNvSpPr txBox="1"/>
          <p:nvPr/>
        </p:nvSpPr>
        <p:spPr>
          <a:xfrm>
            <a:off x="500173" y="4689140"/>
            <a:ext cx="36431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A – B … zrychlený pohyb</a:t>
            </a:r>
            <a:endParaRPr lang="cs-CZ" sz="1400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500173" y="5321207"/>
            <a:ext cx="36431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B</a:t>
            </a:r>
            <a:r>
              <a:rPr lang="cs-CZ" sz="1400" dirty="0" smtClean="0"/>
              <a:t> – C … rovnoměrný pohyb</a:t>
            </a:r>
            <a:endParaRPr lang="cs-CZ" sz="1400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476545" y="6039290"/>
            <a:ext cx="36431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C</a:t>
            </a:r>
            <a:r>
              <a:rPr lang="cs-CZ" sz="1400" dirty="0" smtClean="0"/>
              <a:t> – D … zpomalený pohyb</a:t>
            </a:r>
            <a:endParaRPr lang="cs-CZ" sz="1400" dirty="0"/>
          </a:p>
        </p:txBody>
      </p:sp>
      <p:sp>
        <p:nvSpPr>
          <p:cNvPr id="53" name="TextovéPole 52"/>
          <p:cNvSpPr txBox="1"/>
          <p:nvPr/>
        </p:nvSpPr>
        <p:spPr>
          <a:xfrm>
            <a:off x="4663725" y="3834045"/>
            <a:ext cx="225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54" name="TextovéPole 53"/>
          <p:cNvSpPr txBox="1"/>
          <p:nvPr/>
        </p:nvSpPr>
        <p:spPr>
          <a:xfrm>
            <a:off x="5292080" y="3429000"/>
            <a:ext cx="225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55" name="TextovéPole 54"/>
          <p:cNvSpPr txBox="1"/>
          <p:nvPr/>
        </p:nvSpPr>
        <p:spPr>
          <a:xfrm>
            <a:off x="5697125" y="2339588"/>
            <a:ext cx="225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57" name="TextovéPole 56"/>
          <p:cNvSpPr txBox="1"/>
          <p:nvPr/>
        </p:nvSpPr>
        <p:spPr>
          <a:xfrm>
            <a:off x="7452320" y="1670860"/>
            <a:ext cx="225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ovéPole 57"/>
              <p:cNvSpPr txBox="1"/>
              <p:nvPr/>
            </p:nvSpPr>
            <p:spPr>
              <a:xfrm>
                <a:off x="2723012" y="4996917"/>
                <a:ext cx="10731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𝑣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TextovéPole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3012" y="4996917"/>
                <a:ext cx="107311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ovéPole 58"/>
              <p:cNvSpPr txBox="1"/>
              <p:nvPr/>
            </p:nvSpPr>
            <p:spPr>
              <a:xfrm>
                <a:off x="2723012" y="5544235"/>
                <a:ext cx="891205" cy="566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𝑠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9" name="TextovéPole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3012" y="5544235"/>
                <a:ext cx="891205" cy="56663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ovéPole 59"/>
              <p:cNvSpPr txBox="1"/>
              <p:nvPr/>
            </p:nvSpPr>
            <p:spPr>
              <a:xfrm>
                <a:off x="2723012" y="6347067"/>
                <a:ext cx="15789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𝑣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0" name="TextovéPole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3012" y="6347067"/>
                <a:ext cx="157895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ovéPole 60"/>
          <p:cNvSpPr txBox="1"/>
          <p:nvPr/>
        </p:nvSpPr>
        <p:spPr>
          <a:xfrm>
            <a:off x="4844281" y="4687106"/>
            <a:ext cx="36431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A – B … zrychlený pohyb</a:t>
            </a:r>
            <a:endParaRPr lang="cs-CZ" sz="1400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4844281" y="5319173"/>
            <a:ext cx="36431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B</a:t>
            </a:r>
            <a:r>
              <a:rPr lang="cs-CZ" sz="1400" dirty="0" smtClean="0"/>
              <a:t> – C … rovnoměrný pohyb</a:t>
            </a:r>
            <a:endParaRPr lang="cs-CZ" sz="1400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4820653" y="6037256"/>
            <a:ext cx="36431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C</a:t>
            </a:r>
            <a:r>
              <a:rPr lang="cs-CZ" sz="1400" dirty="0" smtClean="0"/>
              <a:t> – D … zpomalený pohyb</a:t>
            </a:r>
            <a:endParaRPr lang="cs-CZ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ovéPole 66"/>
              <p:cNvSpPr txBox="1"/>
              <p:nvPr/>
            </p:nvSpPr>
            <p:spPr>
              <a:xfrm>
                <a:off x="6777245" y="4723591"/>
                <a:ext cx="1334853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7" name="TextovéPole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7245" y="4723591"/>
                <a:ext cx="1334853" cy="61093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ovéPole 67"/>
              <p:cNvSpPr txBox="1"/>
              <p:nvPr/>
            </p:nvSpPr>
            <p:spPr>
              <a:xfrm>
                <a:off x="6777245" y="6174305"/>
                <a:ext cx="2098010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8" name="TextovéPole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7245" y="6174305"/>
                <a:ext cx="2098010" cy="61093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ovéPole 68"/>
              <p:cNvSpPr txBox="1"/>
              <p:nvPr/>
            </p:nvSpPr>
            <p:spPr>
              <a:xfrm>
                <a:off x="6777245" y="5589240"/>
                <a:ext cx="10513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𝑣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9" name="TextovéPole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7245" y="5589240"/>
                <a:ext cx="1051377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ovéPole 49"/>
          <p:cNvSpPr txBox="1"/>
          <p:nvPr/>
        </p:nvSpPr>
        <p:spPr>
          <a:xfrm>
            <a:off x="851764" y="3284523"/>
            <a:ext cx="1964318" cy="504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plocha lichoběžníku =</a:t>
            </a:r>
          </a:p>
          <a:p>
            <a:r>
              <a:rPr lang="cs-CZ" sz="1400" dirty="0" smtClean="0"/>
              <a:t>(pod grafem)</a:t>
            </a:r>
            <a:endParaRPr lang="cs-CZ" sz="1400" dirty="0"/>
          </a:p>
        </p:txBody>
      </p:sp>
      <p:sp>
        <p:nvSpPr>
          <p:cNvPr id="70" name="Obdélník 69"/>
          <p:cNvSpPr/>
          <p:nvPr/>
        </p:nvSpPr>
        <p:spPr>
          <a:xfrm>
            <a:off x="2636785" y="3274380"/>
            <a:ext cx="7713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dirty="0" smtClean="0"/>
              <a:t>dráha</a:t>
            </a:r>
          </a:p>
          <a:p>
            <a:r>
              <a:rPr lang="cs-CZ" sz="1400" dirty="0" smtClean="0"/>
              <a:t>pohybu</a:t>
            </a:r>
            <a:endParaRPr lang="cs-CZ" sz="1400" dirty="0"/>
          </a:p>
        </p:txBody>
      </p:sp>
      <p:sp>
        <p:nvSpPr>
          <p:cNvPr id="72" name="TextovéPole 71"/>
          <p:cNvSpPr txBox="1"/>
          <p:nvPr/>
        </p:nvSpPr>
        <p:spPr>
          <a:xfrm>
            <a:off x="3700244" y="4245776"/>
            <a:ext cx="646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</a:t>
            </a:r>
            <a:r>
              <a:rPr lang="cs-CZ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8</a:t>
            </a:r>
          </a:p>
        </p:txBody>
      </p:sp>
      <p:sp>
        <p:nvSpPr>
          <p:cNvPr id="73" name="TextovéPole 72"/>
          <p:cNvSpPr txBox="1"/>
          <p:nvPr/>
        </p:nvSpPr>
        <p:spPr>
          <a:xfrm>
            <a:off x="8228524" y="4255717"/>
            <a:ext cx="646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</a:t>
            </a:r>
            <a:r>
              <a:rPr lang="cs-CZ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553825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2" grpId="0"/>
      <p:bldP spid="49" grpId="0"/>
      <p:bldP spid="51" grpId="0"/>
      <p:bldP spid="52" grpId="0"/>
      <p:bldP spid="58" grpId="0"/>
      <p:bldP spid="59" grpId="0"/>
      <p:bldP spid="60" grpId="0"/>
      <p:bldP spid="61" grpId="0"/>
      <p:bldP spid="62" grpId="0"/>
      <p:bldP spid="63" grpId="0"/>
      <p:bldP spid="67" grpId="0"/>
      <p:bldP spid="68" grpId="0"/>
      <p:bldP spid="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Citace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199"/>
            <a:ext cx="8229600" cy="88369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400" b="1" dirty="0" smtClean="0"/>
              <a:t>Obr. 1 </a:t>
            </a:r>
            <a:r>
              <a:rPr lang="cs-CZ" sz="1400" dirty="0" smtClean="0"/>
              <a:t>XUUXUU</a:t>
            </a:r>
            <a:r>
              <a:rPr lang="cs-CZ" sz="1400" dirty="0"/>
              <a:t>. </a:t>
            </a:r>
            <a:r>
              <a:rPr lang="cs-CZ" sz="1400" i="1" dirty="0" err="1"/>
              <a:t>Tunnel</a:t>
            </a:r>
            <a:r>
              <a:rPr lang="cs-CZ" sz="1400" i="1" dirty="0"/>
              <a:t>, </a:t>
            </a:r>
            <a:r>
              <a:rPr lang="cs-CZ" sz="1400" i="1" dirty="0" err="1"/>
              <a:t>Light</a:t>
            </a:r>
            <a:r>
              <a:rPr lang="cs-CZ" sz="1400" i="1" dirty="0"/>
              <a:t>, Speed, Fast, Auto - Free image - 101976</a:t>
            </a:r>
            <a:r>
              <a:rPr lang="cs-CZ" sz="1400" dirty="0"/>
              <a:t> [online]. [cit. </a:t>
            </a:r>
            <a:r>
              <a:rPr lang="cs-CZ" sz="1400" dirty="0" smtClean="0"/>
              <a:t>27.9.2012]. </a:t>
            </a:r>
            <a:r>
              <a:rPr lang="cs-CZ" sz="1400" dirty="0"/>
              <a:t>Dostupný na WWW: </a:t>
            </a:r>
            <a:r>
              <a:rPr lang="cs-CZ" sz="1400" dirty="0">
                <a:hlinkClick r:id="rId2"/>
              </a:rPr>
              <a:t>http://pixabay.com/en/tunnel-light-speed-fast-auto-blur-101976</a:t>
            </a:r>
            <a:r>
              <a:rPr lang="cs-CZ" sz="1400" dirty="0" smtClean="0">
                <a:hlinkClick r:id="rId2"/>
              </a:rPr>
              <a:t>/</a:t>
            </a:r>
            <a:endParaRPr lang="cs-CZ" sz="1400" dirty="0" smtClean="0"/>
          </a:p>
          <a:p>
            <a:pPr marL="0" indent="0" eaLnBrk="1" hangingPunct="1">
              <a:buNone/>
            </a:pPr>
            <a:r>
              <a:rPr lang="cs-CZ" sz="1400" b="1" dirty="0"/>
              <a:t>Obr. </a:t>
            </a:r>
            <a:r>
              <a:rPr lang="cs-CZ" sz="1400" b="1" dirty="0" smtClean="0"/>
              <a:t>1 – 9 </a:t>
            </a:r>
            <a:r>
              <a:rPr lang="cs-CZ" sz="1400" dirty="0" smtClean="0"/>
              <a:t>Obrázky archiv autora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76545" y="288894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kern="0" dirty="0" smtClean="0"/>
              <a:t>Literatura</a:t>
            </a:r>
          </a:p>
        </p:txBody>
      </p:sp>
      <p:sp>
        <p:nvSpPr>
          <p:cNvPr id="2" name="Obdélník 1"/>
          <p:cNvSpPr/>
          <p:nvPr/>
        </p:nvSpPr>
        <p:spPr>
          <a:xfrm>
            <a:off x="476544" y="4000501"/>
            <a:ext cx="85059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REICHL, Jaroslav a Martin VŠETIČKA. </a:t>
            </a:r>
            <a:r>
              <a:rPr lang="cs-CZ" sz="1400" i="1" dirty="0"/>
              <a:t>Encyklopedie fyziky</a:t>
            </a:r>
            <a:r>
              <a:rPr lang="cs-CZ" sz="1400" dirty="0"/>
              <a:t> [online]. 2006 - 2013 [cit. </a:t>
            </a:r>
            <a:r>
              <a:rPr lang="cs-CZ" sz="1400" dirty="0" smtClean="0"/>
              <a:t>2013-09-27]. </a:t>
            </a:r>
            <a:r>
              <a:rPr lang="cs-CZ" sz="1400" dirty="0"/>
              <a:t>Dostupné z: </a:t>
            </a:r>
            <a:r>
              <a:rPr lang="cs-CZ" sz="1400" dirty="0">
                <a:hlinkClick r:id="rId3"/>
              </a:rPr>
              <a:t>http://fyzika.jreichl.com</a:t>
            </a:r>
            <a:r>
              <a:rPr lang="cs-CZ" sz="1400" dirty="0" smtClean="0">
                <a:hlinkClick r:id="rId3"/>
              </a:rPr>
              <a:t>/</a:t>
            </a:r>
            <a:endParaRPr lang="cs-CZ" sz="1400" dirty="0" smtClean="0"/>
          </a:p>
          <a:p>
            <a:r>
              <a:rPr lang="cs-CZ" sz="1400" dirty="0" smtClean="0"/>
              <a:t> 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9069</TotalTime>
  <Words>448</Words>
  <Application>Microsoft Office PowerPoint</Application>
  <PresentationFormat>Předvádění na obrazovce (4:3)</PresentationFormat>
  <Paragraphs>101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Výchozí návrh</vt:lpstr>
      <vt:lpstr>Prezentace aplikace PowerPoint</vt:lpstr>
      <vt:lpstr>Grafické znázornění rychlosti, dráhy a zrychlení jako funkce času</vt:lpstr>
      <vt:lpstr>Graf rychlosti pohybu rovnoměrného</vt:lpstr>
      <vt:lpstr>Graf dráhy pohybu rovnoměrného</vt:lpstr>
      <vt:lpstr>Závislost v, a, s na čase</vt:lpstr>
      <vt:lpstr>Cvičení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Lenovo</cp:lastModifiedBy>
  <cp:revision>351</cp:revision>
  <dcterms:created xsi:type="dcterms:W3CDTF">2013-03-27T07:54:35Z</dcterms:created>
  <dcterms:modified xsi:type="dcterms:W3CDTF">2013-06-26T05:41:58Z</dcterms:modified>
</cp:coreProperties>
</file>