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notesMasterIdLst>
    <p:notesMasterId r:id="rId73"/>
  </p:notesMasterIdLst>
  <p:sldIdLst>
    <p:sldId id="318" r:id="rId13"/>
    <p:sldId id="256" r:id="rId14"/>
    <p:sldId id="263" r:id="rId15"/>
    <p:sldId id="316" r:id="rId16"/>
    <p:sldId id="317" r:id="rId17"/>
    <p:sldId id="261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2" r:id="rId36"/>
    <p:sldId id="281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9" r:id="rId50"/>
    <p:sldId id="297" r:id="rId51"/>
    <p:sldId id="298" r:id="rId52"/>
    <p:sldId id="300" r:id="rId53"/>
    <p:sldId id="301" r:id="rId54"/>
    <p:sldId id="302" r:id="rId55"/>
    <p:sldId id="303" r:id="rId56"/>
    <p:sldId id="304" r:id="rId57"/>
    <p:sldId id="306" r:id="rId58"/>
    <p:sldId id="305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280" r:id="rId69"/>
    <p:sldId id="283" r:id="rId70"/>
    <p:sldId id="258" r:id="rId71"/>
    <p:sldId id="259" r:id="rId7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4E935"/>
    <a:srgbClr val="00CC00"/>
    <a:srgbClr val="46D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316" autoAdjust="0"/>
  </p:normalViewPr>
  <p:slideViewPr>
    <p:cSldViewPr>
      <p:cViewPr>
        <p:scale>
          <a:sx n="70" d="100"/>
          <a:sy n="70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5486-44BB-4BB2-AD4B-3F200C76E0B1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A3B5F-8D8E-4391-9993-C408D2633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7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A3B5F-8D8E-4391-9993-C408D2633E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23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A3B5F-8D8E-4391-9993-C408D2633E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23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A3B5F-8D8E-4391-9993-C408D2633E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234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A3B5F-8D8E-4391-9993-C408D2633ED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32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3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264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56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044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04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582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47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8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79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15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39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264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5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044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504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58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479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08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2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1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15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804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062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5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217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42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417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8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81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384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2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06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85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16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50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25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13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45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5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5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1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0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6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5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05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35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42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23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0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22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10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9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80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03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0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4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2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224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1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09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69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15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4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91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864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95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0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1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940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93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608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50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89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992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20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9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012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68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635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222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8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115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337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309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12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2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79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47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05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06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9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13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13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69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293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53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509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007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909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24.10.2013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0202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slide" Target="slide3.xml"/><Relationship Id="rId4" Type="http://schemas.microsoft.com/office/2007/relationships/hdphoto" Target="../media/hdphoto5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microsoft.com/office/2007/relationships/hdphoto" Target="../media/hdphoto7.wdp"/><Relationship Id="rId15" Type="http://schemas.openxmlformats.org/officeDocument/2006/relationships/slide" Target="slide3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9.wdp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Relationship Id="rId5" Type="http://schemas.openxmlformats.org/officeDocument/2006/relationships/slide" Target="slide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slide" Target="slide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gif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3.gif"/><Relationship Id="rId11" Type="http://schemas.openxmlformats.org/officeDocument/2006/relationships/slide" Target="slide3.xml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13" Type="http://schemas.microsoft.com/office/2007/relationships/hdphoto" Target="../media/hdphoto11.wdp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8.gif"/><Relationship Id="rId16" Type="http://schemas.openxmlformats.org/officeDocument/2006/relationships/slide" Target="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2.png"/><Relationship Id="rId11" Type="http://schemas.microsoft.com/office/2007/relationships/hdphoto" Target="../media/hdphoto10.wdp"/><Relationship Id="rId5" Type="http://schemas.openxmlformats.org/officeDocument/2006/relationships/image" Target="../media/image71.png"/><Relationship Id="rId15" Type="http://schemas.microsoft.com/office/2007/relationships/hdphoto" Target="../media/hdphoto12.wdp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13" Type="http://schemas.openxmlformats.org/officeDocument/2006/relationships/image" Target="../media/image86.gif"/><Relationship Id="rId3" Type="http://schemas.microsoft.com/office/2007/relationships/hdphoto" Target="../media/hdphoto13.wdp"/><Relationship Id="rId7" Type="http://schemas.microsoft.com/office/2007/relationships/hdphoto" Target="../media/hdphoto10.wdp"/><Relationship Id="rId12" Type="http://schemas.openxmlformats.org/officeDocument/2006/relationships/image" Target="../media/image85.png"/><Relationship Id="rId2" Type="http://schemas.openxmlformats.org/officeDocument/2006/relationships/image" Target="../media/image79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png"/><Relationship Id="rId11" Type="http://schemas.openxmlformats.org/officeDocument/2006/relationships/image" Target="../media/image84.png"/><Relationship Id="rId5" Type="http://schemas.microsoft.com/office/2007/relationships/hdphoto" Target="../media/hdphoto14.wdp"/><Relationship Id="rId15" Type="http://schemas.openxmlformats.org/officeDocument/2006/relationships/image" Target="../media/image88.png"/><Relationship Id="rId10" Type="http://schemas.openxmlformats.org/officeDocument/2006/relationships/image" Target="../media/image83.gif"/><Relationship Id="rId4" Type="http://schemas.openxmlformats.org/officeDocument/2006/relationships/image" Target="../media/image80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12" Type="http://schemas.openxmlformats.org/officeDocument/2006/relationships/slide" Target="slide3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0.xml"/><Relationship Id="rId11" Type="http://schemas.openxmlformats.org/officeDocument/2006/relationships/slide" Target="slide24.xml"/><Relationship Id="rId5" Type="http://schemas.openxmlformats.org/officeDocument/2006/relationships/slide" Target="slide8.xml"/><Relationship Id="rId10" Type="http://schemas.openxmlformats.org/officeDocument/2006/relationships/slide" Target="slide2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microsoft.com/office/2007/relationships/hdphoto" Target="../media/hdphoto10.wdp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76.png"/><Relationship Id="rId2" Type="http://schemas.openxmlformats.org/officeDocument/2006/relationships/image" Target="../media/image89.gif"/><Relationship Id="rId16" Type="http://schemas.openxmlformats.org/officeDocument/2006/relationships/slide" Target="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3.png"/><Relationship Id="rId11" Type="http://schemas.microsoft.com/office/2007/relationships/hdphoto" Target="../media/hdphoto16.wdp"/><Relationship Id="rId5" Type="http://schemas.openxmlformats.org/officeDocument/2006/relationships/image" Target="../media/image92.gif"/><Relationship Id="rId15" Type="http://schemas.openxmlformats.org/officeDocument/2006/relationships/image" Target="../media/image98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microsoft.com/office/2007/relationships/hdphoto" Target="../media/hdphoto15.wdp"/><Relationship Id="rId14" Type="http://schemas.openxmlformats.org/officeDocument/2006/relationships/image" Target="../media/image9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microsoft.com/office/2007/relationships/hdphoto" Target="../media/hdphoto19.wdp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3.png"/><Relationship Id="rId11" Type="http://schemas.microsoft.com/office/2007/relationships/hdphoto" Target="../media/hdphoto18.wdp"/><Relationship Id="rId5" Type="http://schemas.openxmlformats.org/officeDocument/2006/relationships/image" Target="../media/image102.png"/><Relationship Id="rId15" Type="http://schemas.openxmlformats.org/officeDocument/2006/relationships/slide" Target="slide3.xml"/><Relationship Id="rId10" Type="http://schemas.openxmlformats.org/officeDocument/2006/relationships/image" Target="../media/image106.png"/><Relationship Id="rId4" Type="http://schemas.openxmlformats.org/officeDocument/2006/relationships/image" Target="../media/image101.png"/><Relationship Id="rId9" Type="http://schemas.microsoft.com/office/2007/relationships/hdphoto" Target="../media/hdphoto17.wdp"/><Relationship Id="rId14" Type="http://schemas.openxmlformats.org/officeDocument/2006/relationships/image" Target="../media/image10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microsoft.com/office/2007/relationships/hdphoto" Target="../media/hdphoto19.wdp"/><Relationship Id="rId3" Type="http://schemas.openxmlformats.org/officeDocument/2006/relationships/image" Target="../media/image110.png"/><Relationship Id="rId7" Type="http://schemas.openxmlformats.org/officeDocument/2006/relationships/slide" Target="slide3.xml"/><Relationship Id="rId12" Type="http://schemas.openxmlformats.org/officeDocument/2006/relationships/image" Target="../media/image107.png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3.png"/><Relationship Id="rId11" Type="http://schemas.microsoft.com/office/2007/relationships/hdphoto" Target="../media/hdphoto18.wdp"/><Relationship Id="rId5" Type="http://schemas.openxmlformats.org/officeDocument/2006/relationships/image" Target="../media/image112.gif"/><Relationship Id="rId10" Type="http://schemas.openxmlformats.org/officeDocument/2006/relationships/image" Target="../media/image106.png"/><Relationship Id="rId4" Type="http://schemas.openxmlformats.org/officeDocument/2006/relationships/image" Target="../media/image111.png"/><Relationship Id="rId9" Type="http://schemas.microsoft.com/office/2007/relationships/hdphoto" Target="../media/hdphoto20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3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Relationship Id="rId5" Type="http://schemas.openxmlformats.org/officeDocument/2006/relationships/slide" Target="slide3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Relationship Id="rId5" Type="http://schemas.openxmlformats.org/officeDocument/2006/relationships/slide" Target="slide3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46.xml"/><Relationship Id="rId5" Type="http://schemas.openxmlformats.org/officeDocument/2006/relationships/slide" Target="slide3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6.xml"/><Relationship Id="rId3" Type="http://schemas.openxmlformats.org/officeDocument/2006/relationships/image" Target="../media/image4.png"/><Relationship Id="rId7" Type="http://schemas.openxmlformats.org/officeDocument/2006/relationships/slide" Target="slide39.xml"/><Relationship Id="rId12" Type="http://schemas.openxmlformats.org/officeDocument/2006/relationships/slide" Target="slide4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8.xml"/><Relationship Id="rId11" Type="http://schemas.openxmlformats.org/officeDocument/2006/relationships/slide" Target="slide43.xml"/><Relationship Id="rId5" Type="http://schemas.openxmlformats.org/officeDocument/2006/relationships/slide" Target="slide37.xml"/><Relationship Id="rId15" Type="http://schemas.openxmlformats.org/officeDocument/2006/relationships/slide" Target="slide20.xml"/><Relationship Id="rId10" Type="http://schemas.openxmlformats.org/officeDocument/2006/relationships/slide" Target="slide42.xml"/><Relationship Id="rId4" Type="http://schemas.microsoft.com/office/2007/relationships/hdphoto" Target="../media/hdphoto1.wdp"/><Relationship Id="rId9" Type="http://schemas.openxmlformats.org/officeDocument/2006/relationships/slide" Target="slide41.xml"/><Relationship Id="rId14" Type="http://schemas.openxmlformats.org/officeDocument/2006/relationships/slide" Target="slide4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9.png"/><Relationship Id="rId7" Type="http://schemas.openxmlformats.org/officeDocument/2006/relationships/image" Target="../media/image122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1.png"/><Relationship Id="rId11" Type="http://schemas.openxmlformats.org/officeDocument/2006/relationships/slide" Target="slide3.xml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70.png"/><Relationship Id="rId9" Type="http://schemas.openxmlformats.org/officeDocument/2006/relationships/image" Target="../media/image1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23.png"/><Relationship Id="rId3" Type="http://schemas.openxmlformats.org/officeDocument/2006/relationships/image" Target="../media/image72.png"/><Relationship Id="rId7" Type="http://schemas.microsoft.com/office/2007/relationships/hdphoto" Target="../media/hdphoto11.wdp"/><Relationship Id="rId12" Type="http://schemas.openxmlformats.org/officeDocument/2006/relationships/image" Target="../media/image122.png"/><Relationship Id="rId17" Type="http://schemas.openxmlformats.org/officeDocument/2006/relationships/slide" Target="slide3.xml"/><Relationship Id="rId2" Type="http://schemas.openxmlformats.org/officeDocument/2006/relationships/image" Target="../media/image71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21.png"/><Relationship Id="rId5" Type="http://schemas.microsoft.com/office/2007/relationships/hdphoto" Target="../media/hdphoto10.wdp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4" Type="http://schemas.openxmlformats.org/officeDocument/2006/relationships/image" Target="../media/image76.png"/><Relationship Id="rId9" Type="http://schemas.microsoft.com/office/2007/relationships/hdphoto" Target="../media/hdphoto12.wdp"/><Relationship Id="rId1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7.jpeg"/><Relationship Id="rId5" Type="http://schemas.openxmlformats.org/officeDocument/2006/relationships/image" Target="../media/image75.png"/><Relationship Id="rId4" Type="http://schemas.openxmlformats.org/officeDocument/2006/relationships/image" Target="../media/image74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microsoft.com/office/2007/relationships/hdphoto" Target="../media/hdphoto13.wdp"/><Relationship Id="rId7" Type="http://schemas.microsoft.com/office/2007/relationships/hdphoto" Target="../media/hdphoto10.wdp"/><Relationship Id="rId12" Type="http://schemas.openxmlformats.org/officeDocument/2006/relationships/slide" Target="slide3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129.png"/><Relationship Id="rId5" Type="http://schemas.microsoft.com/office/2007/relationships/hdphoto" Target="../media/hdphoto14.wdp"/><Relationship Id="rId10" Type="http://schemas.openxmlformats.org/officeDocument/2006/relationships/image" Target="../media/image128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9.xml"/><Relationship Id="rId5" Type="http://schemas.openxmlformats.org/officeDocument/2006/relationships/slide" Target="slide3.xm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90.xml"/><Relationship Id="rId6" Type="http://schemas.openxmlformats.org/officeDocument/2006/relationships/slide" Target="slide3.xml"/><Relationship Id="rId5" Type="http://schemas.openxmlformats.org/officeDocument/2006/relationships/image" Target="../media/image130.jpeg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112.xml"/><Relationship Id="rId5" Type="http://schemas.openxmlformats.org/officeDocument/2006/relationships/slide" Target="slide3.xml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101.xml"/><Relationship Id="rId5" Type="http://schemas.openxmlformats.org/officeDocument/2006/relationships/slide" Target="slide3.xml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gif"/><Relationship Id="rId3" Type="http://schemas.microsoft.com/office/2007/relationships/hdphoto" Target="../media/hdphoto15.wdp"/><Relationship Id="rId7" Type="http://schemas.microsoft.com/office/2007/relationships/hdphoto" Target="../media/hdphoto10.wdp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76.png"/><Relationship Id="rId5" Type="http://schemas.microsoft.com/office/2007/relationships/hdphoto" Target="../media/hdphoto16.wdp"/><Relationship Id="rId10" Type="http://schemas.openxmlformats.org/officeDocument/2006/relationships/slide" Target="slide3.xml"/><Relationship Id="rId4" Type="http://schemas.openxmlformats.org/officeDocument/2006/relationships/image" Target="../media/image96.png"/><Relationship Id="rId9" Type="http://schemas.openxmlformats.org/officeDocument/2006/relationships/image" Target="../media/image9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10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46.xml"/><Relationship Id="rId3" Type="http://schemas.openxmlformats.org/officeDocument/2006/relationships/image" Target="../media/image4.png"/><Relationship Id="rId7" Type="http://schemas.openxmlformats.org/officeDocument/2006/relationships/slide" Target="slide49.xml"/><Relationship Id="rId12" Type="http://schemas.openxmlformats.org/officeDocument/2006/relationships/slide" Target="slide55.xml"/><Relationship Id="rId2" Type="http://schemas.openxmlformats.org/officeDocument/2006/relationships/notesSlide" Target="../notesSlides/notesSlide3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48.xml"/><Relationship Id="rId11" Type="http://schemas.openxmlformats.org/officeDocument/2006/relationships/slide" Target="slide54.xml"/><Relationship Id="rId5" Type="http://schemas.openxmlformats.org/officeDocument/2006/relationships/slide" Target="slide47.xml"/><Relationship Id="rId15" Type="http://schemas.openxmlformats.org/officeDocument/2006/relationships/slide" Target="slide20.xml"/><Relationship Id="rId10" Type="http://schemas.openxmlformats.org/officeDocument/2006/relationships/slide" Target="slide52.xml"/><Relationship Id="rId4" Type="http://schemas.microsoft.com/office/2007/relationships/hdphoto" Target="../media/hdphoto1.wdp"/><Relationship Id="rId9" Type="http://schemas.openxmlformats.org/officeDocument/2006/relationships/slide" Target="slide51.xml"/><Relationship Id="rId14" Type="http://schemas.openxmlformats.org/officeDocument/2006/relationships/slide" Target="slide5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slide" Target="slide3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12" Type="http://schemas.openxmlformats.org/officeDocument/2006/relationships/slide" Target="slide3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01.xml"/><Relationship Id="rId6" Type="http://schemas.microsoft.com/office/2007/relationships/hdphoto" Target="../media/hdphoto18.wdp"/><Relationship Id="rId11" Type="http://schemas.openxmlformats.org/officeDocument/2006/relationships/image" Target="../media/image134.png"/><Relationship Id="rId5" Type="http://schemas.openxmlformats.org/officeDocument/2006/relationships/image" Target="../media/image106.png"/><Relationship Id="rId10" Type="http://schemas.openxmlformats.org/officeDocument/2006/relationships/image" Target="../media/image133.jpeg"/><Relationship Id="rId4" Type="http://schemas.microsoft.com/office/2007/relationships/hdphoto" Target="../media/hdphoto17.wdp"/><Relationship Id="rId9" Type="http://schemas.openxmlformats.org/officeDocument/2006/relationships/image" Target="../media/image10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gif"/><Relationship Id="rId1" Type="http://schemas.openxmlformats.org/officeDocument/2006/relationships/slideLayout" Target="../slideLayouts/slideLayout101.xml"/><Relationship Id="rId5" Type="http://schemas.openxmlformats.org/officeDocument/2006/relationships/slide" Target="slide3.xml"/><Relationship Id="rId4" Type="http://schemas.openxmlformats.org/officeDocument/2006/relationships/image" Target="../media/image111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13.png"/><Relationship Id="rId7" Type="http://schemas.openxmlformats.org/officeDocument/2006/relationships/image" Target="../media/image106.png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101.xml"/><Relationship Id="rId6" Type="http://schemas.microsoft.com/office/2007/relationships/hdphoto" Target="../media/hdphoto20.wdp"/><Relationship Id="rId5" Type="http://schemas.openxmlformats.org/officeDocument/2006/relationships/image" Target="../media/image114.png"/><Relationship Id="rId10" Type="http://schemas.microsoft.com/office/2007/relationships/hdphoto" Target="../media/hdphoto19.wdp"/><Relationship Id="rId4" Type="http://schemas.openxmlformats.org/officeDocument/2006/relationships/slide" Target="slide3.xml"/><Relationship Id="rId9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01.xml"/><Relationship Id="rId5" Type="http://schemas.openxmlformats.org/officeDocument/2006/relationships/slide" Target="slide3.xml"/><Relationship Id="rId4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slide" Target="slide3.xml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gif"/><Relationship Id="rId1" Type="http://schemas.openxmlformats.org/officeDocument/2006/relationships/slideLayout" Target="../slideLayouts/slideLayout101.xml"/><Relationship Id="rId5" Type="http://schemas.openxmlformats.org/officeDocument/2006/relationships/slide" Target="slide3.xml"/><Relationship Id="rId4" Type="http://schemas.openxmlformats.org/officeDocument/2006/relationships/image" Target="../media/image11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VY_32_INOVACE_19_Ch_OCH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Aminokyseliny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Aminokyseliny </a:t>
            </a:r>
            <a:r>
              <a:rPr lang="cs-CZ" sz="1800" dirty="0" smtClean="0">
                <a:solidFill>
                  <a:prstClr val="black"/>
                </a:solidFill>
              </a:rPr>
              <a:t>v </a:t>
            </a:r>
            <a:r>
              <a:rPr lang="cs-CZ" sz="1800" dirty="0">
                <a:solidFill>
                  <a:prstClr val="black"/>
                </a:solidFill>
              </a:rPr>
              <a:t>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6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1655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Fyzikální vlastnosti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852" y="1116355"/>
            <a:ext cx="8136548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Díky přítomnosti  </a:t>
            </a:r>
            <a:r>
              <a:rPr lang="cs-CZ" dirty="0" err="1" smtClean="0"/>
              <a:t>stereogenního</a:t>
            </a:r>
            <a:r>
              <a:rPr lang="cs-CZ" dirty="0" smtClean="0"/>
              <a:t> centra (chirálního uhlíku)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4 </a:t>
            </a:r>
            <a:r>
              <a:rPr lang="cs-CZ" dirty="0">
                <a:solidFill>
                  <a:srgbClr val="FF0000"/>
                </a:solidFill>
              </a:rPr>
              <a:t>různé substituenty na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cs-CZ" dirty="0" smtClean="0">
                <a:solidFill>
                  <a:srgbClr val="FF0000"/>
                </a:solidFill>
              </a:rPr>
              <a:t>-uhlíku </a:t>
            </a:r>
            <a:r>
              <a:rPr lang="cs-CZ" dirty="0" smtClean="0"/>
              <a:t>- mají </a:t>
            </a:r>
            <a:r>
              <a:rPr lang="cs-CZ" dirty="0"/>
              <a:t>aminokyseliny schopnost stáčet rovinu polarizace u polarizovaného světla.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851" y="2769308"/>
            <a:ext cx="878462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el-GR" dirty="0"/>
              <a:t>α-</a:t>
            </a:r>
            <a:r>
              <a:rPr lang="cs-CZ" dirty="0" smtClean="0"/>
              <a:t>aminokyseliny</a:t>
            </a:r>
            <a:r>
              <a:rPr lang="cs-CZ" dirty="0"/>
              <a:t> </a:t>
            </a:r>
            <a:r>
              <a:rPr lang="cs-CZ" dirty="0" smtClean="0"/>
              <a:t>(výjimka glycin) existují </a:t>
            </a:r>
            <a:r>
              <a:rPr lang="cs-CZ" dirty="0"/>
              <a:t>v </a:t>
            </a:r>
            <a:r>
              <a:rPr lang="cs-CZ" dirty="0" smtClean="0"/>
              <a:t>jednom </a:t>
            </a:r>
            <a:r>
              <a:rPr lang="cs-CZ" dirty="0"/>
              <a:t>ze dvou </a:t>
            </a:r>
            <a:r>
              <a:rPr lang="cs-CZ" dirty="0" err="1" smtClean="0"/>
              <a:t>enantiomerů</a:t>
            </a:r>
            <a:r>
              <a:rPr lang="cs-CZ" dirty="0" smtClean="0"/>
              <a:t>, </a:t>
            </a:r>
            <a:r>
              <a:rPr lang="cs-CZ" dirty="0"/>
              <a:t>které se nazývají L a D </a:t>
            </a:r>
            <a:r>
              <a:rPr lang="cs-CZ" dirty="0" smtClean="0"/>
              <a:t>aminokyseliny </a:t>
            </a:r>
            <a:br>
              <a:rPr lang="cs-CZ" dirty="0" smtClean="0"/>
            </a:br>
            <a:r>
              <a:rPr lang="cs-CZ" dirty="0" smtClean="0"/>
              <a:t>- zrcadlové </a:t>
            </a:r>
            <a:r>
              <a:rPr lang="cs-CZ" dirty="0"/>
              <a:t>obrazy jeden druhého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7825" y="595711"/>
            <a:ext cx="2882047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/>
              <a:t>Optická </a:t>
            </a:r>
            <a:r>
              <a:rPr lang="cs-CZ" dirty="0" smtClean="0"/>
              <a:t>otáčivost</a:t>
            </a:r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185749" y="4149080"/>
            <a:ext cx="3605621" cy="2048358"/>
            <a:chOff x="-108520" y="4149080"/>
            <a:chExt cx="3605621" cy="2048358"/>
          </a:xfrm>
        </p:grpSpPr>
        <p:pic>
          <p:nvPicPr>
            <p:cNvPr id="3076" name="Picture 4" descr="Soubor: D + L-Alanin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4428856"/>
              <a:ext cx="3605621" cy="1768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4"/>
            <p:cNvSpPr txBox="1"/>
            <p:nvPr/>
          </p:nvSpPr>
          <p:spPr>
            <a:xfrm>
              <a:off x="124405" y="414908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Obr.2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30" y="4498441"/>
            <a:ext cx="16383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2364005" cy="21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10080" y="6079713"/>
            <a:ext cx="720000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glycin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106987" y="6079713"/>
            <a:ext cx="756000" cy="307778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 smtClean="0"/>
              <a:t>alanin</a:t>
            </a:r>
            <a:endParaRPr lang="cs-CZ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98441"/>
            <a:ext cx="1809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se zářezem 15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65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8" grpId="0" animBg="1"/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382918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851" y="1764427"/>
            <a:ext cx="835257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FF0000"/>
                </a:solidFill>
              </a:rPr>
              <a:t>–COOH </a:t>
            </a:r>
            <a:r>
              <a:rPr lang="cs-CZ" dirty="0" smtClean="0"/>
              <a:t>odštěpuje </a:t>
            </a:r>
            <a:r>
              <a:rPr lang="cs-CZ" dirty="0" smtClean="0">
                <a:solidFill>
                  <a:srgbClr val="00B050"/>
                </a:solidFill>
              </a:rPr>
              <a:t>H</a:t>
            </a:r>
            <a:r>
              <a:rPr lang="cs-CZ" baseline="30000" dirty="0" smtClean="0">
                <a:solidFill>
                  <a:srgbClr val="00B050"/>
                </a:solidFill>
              </a:rPr>
              <a:t>+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/>
              <a:t>→ </a:t>
            </a:r>
            <a:r>
              <a:rPr lang="cs-CZ" dirty="0" smtClean="0">
                <a:solidFill>
                  <a:srgbClr val="FF0000"/>
                </a:solidFill>
              </a:rPr>
              <a:t>–COO</a:t>
            </a:r>
            <a:r>
              <a:rPr lang="cs-CZ" baseline="30000" dirty="0" smtClean="0">
                <a:solidFill>
                  <a:srgbClr val="FF0000"/>
                </a:solidFill>
              </a:rPr>
              <a:t>-</a:t>
            </a: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cs-CZ" dirty="0" smtClean="0"/>
              <a:t>chová se jako kyselina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04048" y="3277112"/>
            <a:ext cx="40324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AMK se chová jako </a:t>
            </a:r>
            <a:r>
              <a:rPr lang="cs-CZ" dirty="0" smtClean="0">
                <a:solidFill>
                  <a:srgbClr val="FF0000"/>
                </a:solidFill>
              </a:rPr>
              <a:t>kationt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7825" y="955751"/>
            <a:ext cx="632516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v kyselém a zásaditém prostředí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51" y="2319263"/>
            <a:ext cx="80645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srgbClr val="002060"/>
                </a:solidFill>
              </a:rPr>
              <a:t>–NH</a:t>
            </a:r>
            <a:r>
              <a:rPr lang="cs-CZ" baseline="-25000" dirty="0" smtClean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smtClean="0"/>
              <a:t>přijímá </a:t>
            </a:r>
            <a:r>
              <a:rPr lang="cs-CZ" dirty="0" smtClean="0">
                <a:solidFill>
                  <a:srgbClr val="00B050"/>
                </a:solidFill>
              </a:rPr>
              <a:t>H</a:t>
            </a:r>
            <a:r>
              <a:rPr lang="cs-CZ" baseline="30000" dirty="0" smtClean="0">
                <a:solidFill>
                  <a:srgbClr val="00B050"/>
                </a:solidFill>
              </a:rPr>
              <a:t>+</a:t>
            </a:r>
            <a:r>
              <a:rPr lang="cs-CZ" dirty="0" smtClean="0"/>
              <a:t>           → </a:t>
            </a:r>
            <a:r>
              <a:rPr lang="cs-CZ" dirty="0" smtClean="0">
                <a:solidFill>
                  <a:srgbClr val="0070C0"/>
                </a:solidFill>
              </a:rPr>
              <a:t>–</a:t>
            </a:r>
            <a:r>
              <a:rPr lang="cs-CZ" dirty="0" smtClean="0">
                <a:solidFill>
                  <a:srgbClr val="002060"/>
                </a:solidFill>
              </a:rPr>
              <a:t>NH</a:t>
            </a:r>
            <a:r>
              <a:rPr lang="cs-CZ" baseline="-25000" dirty="0" smtClean="0">
                <a:solidFill>
                  <a:srgbClr val="002060"/>
                </a:solidFill>
              </a:rPr>
              <a:t>3</a:t>
            </a:r>
            <a:r>
              <a:rPr lang="cs-CZ" baseline="30000" dirty="0" smtClean="0">
                <a:solidFill>
                  <a:srgbClr val="002060"/>
                </a:solidFill>
              </a:rPr>
              <a:t>+</a:t>
            </a:r>
            <a:r>
              <a:rPr lang="cs-CZ" dirty="0" smtClean="0">
                <a:solidFill>
                  <a:srgbClr val="002060"/>
                </a:solidFill>
              </a:rPr>
              <a:t>    </a:t>
            </a:r>
            <a:r>
              <a:rPr lang="cs-CZ" dirty="0" smtClean="0"/>
              <a:t>chová se jako zásada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00755" y="3277113"/>
            <a:ext cx="42779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AMK v kyselém prostředí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0755" y="5047696"/>
            <a:ext cx="444325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AMK v zásaditém prostředí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899592" y="3883761"/>
            <a:ext cx="6991947" cy="977528"/>
            <a:chOff x="899592" y="3520737"/>
            <a:chExt cx="6991947" cy="977528"/>
          </a:xfrm>
        </p:grpSpPr>
        <p:grpSp>
          <p:nvGrpSpPr>
            <p:cNvPr id="6" name="Skupina 5"/>
            <p:cNvGrpSpPr/>
            <p:nvPr/>
          </p:nvGrpSpPr>
          <p:grpSpPr>
            <a:xfrm>
              <a:off x="899592" y="3531592"/>
              <a:ext cx="6991947" cy="926381"/>
              <a:chOff x="899592" y="3861048"/>
              <a:chExt cx="6991947" cy="92638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FFCCFF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3867150"/>
                <a:ext cx="2209800" cy="917228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</p:pic>
          <p:sp>
            <p:nvSpPr>
              <p:cNvPr id="4" name="TextovéPole 3"/>
              <p:cNvSpPr txBox="1"/>
              <p:nvPr/>
            </p:nvSpPr>
            <p:spPr>
              <a:xfrm>
                <a:off x="3109392" y="3861048"/>
                <a:ext cx="1204450" cy="92333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+  </a:t>
                </a:r>
                <a:r>
                  <a:rPr lang="cs-CZ" b="1" dirty="0" err="1" smtClean="0"/>
                  <a:t>HCl</a:t>
                </a:r>
                <a:r>
                  <a:rPr lang="cs-CZ" b="1" dirty="0" smtClean="0"/>
                  <a:t> </a:t>
                </a:r>
                <a:r>
                  <a:rPr lang="cs-CZ" dirty="0" smtClean="0"/>
                  <a:t>→</a:t>
                </a:r>
              </a:p>
              <a:p>
                <a:endParaRPr lang="cs-CZ" dirty="0"/>
              </a:p>
              <a:p>
                <a:r>
                  <a:rPr lang="cs-CZ" dirty="0" smtClean="0"/>
                  <a:t> </a:t>
                </a:r>
                <a:endParaRPr lang="cs-CZ" b="1" dirty="0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7060021" y="3864099"/>
                <a:ext cx="831518" cy="923330"/>
              </a:xfrm>
              <a:prstGeom prst="rect">
                <a:avLst/>
              </a:prstGeom>
              <a:solidFill>
                <a:srgbClr val="FFCC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/>
                  <a:t>+  Cl</a:t>
                </a:r>
                <a:r>
                  <a:rPr lang="cs-CZ" b="1" baseline="30000" dirty="0" smtClean="0"/>
                  <a:t>-</a:t>
                </a:r>
                <a:endParaRPr lang="cs-CZ" dirty="0"/>
              </a:p>
              <a:p>
                <a:r>
                  <a:rPr lang="cs-CZ" dirty="0" smtClean="0"/>
                  <a:t> </a:t>
                </a:r>
              </a:p>
              <a:p>
                <a:endParaRPr lang="cs-CZ" b="1" dirty="0"/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2626"/>
            <a:stretch/>
          </p:blipFill>
          <p:spPr bwMode="auto">
            <a:xfrm>
              <a:off x="4293598" y="3520737"/>
              <a:ext cx="2771775" cy="97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Skupina 8"/>
          <p:cNvGrpSpPr/>
          <p:nvPr/>
        </p:nvGrpSpPr>
        <p:grpSpPr>
          <a:xfrm>
            <a:off x="899592" y="5653377"/>
            <a:ext cx="7675065" cy="943975"/>
            <a:chOff x="899592" y="5373216"/>
            <a:chExt cx="7675065" cy="94397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5373216"/>
              <a:ext cx="22098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3109392" y="5392861"/>
              <a:ext cx="1369354" cy="923330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+ </a:t>
              </a:r>
              <a:r>
                <a:rPr lang="cs-CZ" b="1" dirty="0" err="1" smtClean="0"/>
                <a:t>NaOH</a:t>
              </a:r>
              <a:r>
                <a:rPr lang="cs-CZ" dirty="0" smtClean="0"/>
                <a:t>→</a:t>
              </a:r>
            </a:p>
            <a:p>
              <a:endParaRPr lang="cs-CZ" dirty="0"/>
            </a:p>
            <a:p>
              <a:r>
                <a:rPr lang="cs-CZ" dirty="0" smtClean="0"/>
                <a:t> </a:t>
              </a:r>
              <a:endParaRPr lang="cs-CZ" b="1" dirty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746" y="5402088"/>
              <a:ext cx="258127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060021" y="5393861"/>
              <a:ext cx="1514636" cy="923330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+  Na</a:t>
              </a:r>
              <a:r>
                <a:rPr lang="cs-CZ" b="1" baseline="30000" dirty="0" smtClean="0"/>
                <a:t>+</a:t>
              </a:r>
              <a:r>
                <a:rPr lang="cs-CZ" b="1" dirty="0" smtClean="0"/>
                <a:t> + H</a:t>
              </a:r>
              <a:r>
                <a:rPr lang="cs-CZ" b="1" baseline="-25000" dirty="0" smtClean="0"/>
                <a:t>2</a:t>
              </a:r>
              <a:r>
                <a:rPr lang="cs-CZ" b="1" dirty="0" smtClean="0"/>
                <a:t>O</a:t>
              </a:r>
              <a:endParaRPr lang="cs-CZ" dirty="0"/>
            </a:p>
            <a:p>
              <a:r>
                <a:rPr lang="cs-CZ" dirty="0" smtClean="0"/>
                <a:t> </a:t>
              </a:r>
            </a:p>
            <a:p>
              <a:endParaRPr lang="cs-CZ" b="1" dirty="0"/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5004048" y="5033339"/>
            <a:ext cx="39016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AMK se chová jako</a:t>
            </a:r>
            <a:r>
              <a:rPr lang="cs-CZ" dirty="0" smtClean="0">
                <a:solidFill>
                  <a:srgbClr val="FF0000"/>
                </a:solidFill>
              </a:rPr>
              <a:t> aniont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Šipka doprava se zářezem 21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58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8" grpId="0" animBg="1"/>
      <p:bldP spid="16" grpId="0" animBg="1"/>
      <p:bldP spid="17" grpId="0" animBg="1"/>
      <p:bldP spid="23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64088" y="1845698"/>
            <a:ext cx="3600400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při určité hodnotě pH nastane situace, </a:t>
            </a:r>
            <a:r>
              <a:rPr lang="cs-CZ" dirty="0"/>
              <a:t>že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–COOH </a:t>
            </a:r>
            <a:r>
              <a:rPr lang="cs-CZ" dirty="0" smtClean="0"/>
              <a:t>je formě </a:t>
            </a:r>
            <a:r>
              <a:rPr lang="cs-CZ" dirty="0" smtClean="0">
                <a:solidFill>
                  <a:srgbClr val="FF0000"/>
                </a:solidFill>
              </a:rPr>
              <a:t>–COO</a:t>
            </a:r>
            <a:r>
              <a:rPr lang="cs-CZ" baseline="30000" dirty="0" smtClean="0">
                <a:solidFill>
                  <a:srgbClr val="FF0000"/>
                </a:solidFill>
              </a:rPr>
              <a:t>- 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2060"/>
                </a:solidFill>
              </a:rPr>
              <a:t>–NH</a:t>
            </a:r>
            <a:r>
              <a:rPr lang="cs-CZ" baseline="-25000" dirty="0" smtClean="0">
                <a:solidFill>
                  <a:srgbClr val="002060"/>
                </a:solidFill>
              </a:rPr>
              <a:t>2 </a:t>
            </a:r>
            <a:r>
              <a:rPr lang="cs-CZ" dirty="0" smtClean="0"/>
              <a:t>ve formě</a:t>
            </a:r>
            <a:r>
              <a:rPr lang="cs-CZ" dirty="0"/>
              <a:t> </a:t>
            </a:r>
            <a:r>
              <a:rPr lang="cs-CZ" dirty="0" smtClean="0">
                <a:solidFill>
                  <a:srgbClr val="002060"/>
                </a:solidFill>
              </a:rPr>
              <a:t>–NH</a:t>
            </a:r>
            <a:r>
              <a:rPr lang="cs-CZ" baseline="-25000" dirty="0" smtClean="0">
                <a:solidFill>
                  <a:srgbClr val="002060"/>
                </a:solidFill>
              </a:rPr>
              <a:t>3</a:t>
            </a:r>
            <a:r>
              <a:rPr lang="cs-CZ" baseline="30000" dirty="0">
                <a:solidFill>
                  <a:srgbClr val="002060"/>
                </a:solidFill>
              </a:rPr>
              <a:t>+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7825" y="722313"/>
            <a:ext cx="6325162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v kyselém a zásaditém prostředí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52" y="3530625"/>
            <a:ext cx="813654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tato hodnota pH je pro každou AMK charakteristická a nazývá se </a:t>
            </a:r>
            <a:r>
              <a:rPr lang="cs-CZ" dirty="0" smtClean="0">
                <a:solidFill>
                  <a:srgbClr val="FF0000"/>
                </a:solidFill>
              </a:rPr>
              <a:t>IZOELEKTRICKÝ BOD </a:t>
            </a:r>
            <a:r>
              <a:rPr lang="cs-CZ" i="1" dirty="0" err="1" smtClean="0">
                <a:solidFill>
                  <a:srgbClr val="FF0000"/>
                </a:solidFill>
              </a:rPr>
              <a:t>pI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298377"/>
            <a:ext cx="61203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AMK je sama sobě kyselinou i zásadou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3074" name="Picture 2" descr="Soubor: Aminokyselina zwitterions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5" b="17127"/>
          <a:stretch/>
        </p:blipFill>
        <p:spPr bwMode="auto">
          <a:xfrm>
            <a:off x="361482" y="1845699"/>
            <a:ext cx="4786582" cy="1569659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4" name="TextovéPole 23"/>
          <p:cNvSpPr txBox="1"/>
          <p:nvPr/>
        </p:nvSpPr>
        <p:spPr>
          <a:xfrm>
            <a:off x="395892" y="5755028"/>
            <a:ext cx="81365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 tomto bodě má AMK </a:t>
            </a:r>
            <a:r>
              <a:rPr lang="cs-CZ" dirty="0" smtClean="0">
                <a:solidFill>
                  <a:srgbClr val="FF0000"/>
                </a:solidFill>
              </a:rPr>
              <a:t>nejmenší rozpustnost ve vodě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5892" y="6326736"/>
            <a:ext cx="8712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AMK se nepohybuje v elektrickém poli - má nulový náboj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852" y="4466729"/>
            <a:ext cx="910814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Izoelektrické </a:t>
            </a:r>
            <a:r>
              <a:rPr lang="cs-CZ" dirty="0"/>
              <a:t>pH u aminokyselin, které mají dvě </a:t>
            </a:r>
            <a:r>
              <a:rPr lang="cs-CZ" dirty="0" err="1"/>
              <a:t>disociovatelné</a:t>
            </a:r>
            <a:r>
              <a:rPr lang="cs-CZ" dirty="0"/>
              <a:t> skupiny, leží uprostřed hodnot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pK</a:t>
            </a:r>
            <a:r>
              <a:rPr lang="cs-CZ" dirty="0" smtClean="0"/>
              <a:t> na </a:t>
            </a:r>
            <a:r>
              <a:rPr lang="cs-CZ" dirty="0"/>
              <a:t>obou stranách </a:t>
            </a:r>
            <a:r>
              <a:rPr lang="cs-CZ" dirty="0" err="1"/>
              <a:t>izoiontového</a:t>
            </a:r>
            <a:r>
              <a:rPr lang="cs-CZ" dirty="0"/>
              <a:t> uspořádání:</a:t>
            </a:r>
            <a:endParaRPr lang="cs-CZ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6876256" y="4869160"/>
                <a:ext cx="2448272" cy="79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b="1" i="1" dirty="0" smtClean="0">
                    <a:solidFill>
                      <a:srgbClr val="FF0000"/>
                    </a:solidFill>
                    <a:ea typeface="Cambria Math"/>
                  </a:rPr>
                  <a:t>p</a:t>
                </a:r>
                <a:r>
                  <a:rPr lang="cs-CZ" sz="3200" b="1" dirty="0" err="1" smtClean="0">
                    <a:solidFill>
                      <a:srgbClr val="FF0000"/>
                    </a:solidFill>
                    <a:ea typeface="Cambria Math"/>
                  </a:rPr>
                  <a:t>I</a:t>
                </a:r>
                <a14:m>
                  <m:oMath xmlns:m="http://schemas.openxmlformats.org/officeDocument/2006/math">
                    <m:r>
                      <a:rPr lang="cs-CZ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cs-CZ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  <m:r>
                          <a:rPr lang="cs-CZ" sz="3200" b="1" i="0" baseline="-25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  <m:r>
                          <a:rPr lang="cs-CZ" sz="32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𝐊</m:t>
                        </m:r>
                        <m:r>
                          <a:rPr lang="cs-CZ" sz="3200" b="1" i="0" baseline="-250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cs-CZ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cs-CZ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4869160"/>
                <a:ext cx="2448272" cy="799001"/>
              </a:xfrm>
              <a:prstGeom prst="rect">
                <a:avLst/>
              </a:prstGeom>
              <a:blipFill rotWithShape="1">
                <a:blip r:embed="rId3"/>
                <a:stretch>
                  <a:fillRect l="-6468" b="-12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Šipka doprava se zářezem 12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9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8" grpId="0" animBg="1"/>
      <p:bldP spid="16" grpId="0" animBg="1"/>
      <p:bldP spid="17" grpId="0" animBg="1"/>
      <p:bldP spid="24" grpId="0" animBg="1"/>
      <p:bldP spid="26" grpId="0" animBg="1"/>
      <p:bldP spid="2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5" y="722313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52" y="1844824"/>
            <a:ext cx="442831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reakce - (</a:t>
            </a:r>
            <a:r>
              <a:rPr lang="cs-CZ" dirty="0" err="1" smtClean="0"/>
              <a:t>poly</a:t>
            </a:r>
            <a:r>
              <a:rPr lang="cs-CZ" dirty="0" smtClean="0"/>
              <a:t>)kondenzace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298377"/>
            <a:ext cx="54722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Tvorba peptidové vazby (amidové)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2" y="2372360"/>
            <a:ext cx="90006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reagují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cs-CZ" dirty="0" smtClean="0">
                <a:solidFill>
                  <a:srgbClr val="FF0000"/>
                </a:solidFill>
              </a:rPr>
              <a:t>-karboxylová </a:t>
            </a:r>
            <a:r>
              <a:rPr lang="cs-CZ" dirty="0">
                <a:solidFill>
                  <a:srgbClr val="FF0000"/>
                </a:solidFill>
              </a:rPr>
              <a:t>skupina </a:t>
            </a:r>
            <a:r>
              <a:rPr lang="cs-CZ" dirty="0"/>
              <a:t>jedné aminokyseliny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s </a:t>
            </a:r>
            <a:r>
              <a:rPr lang="el-GR" dirty="0">
                <a:solidFill>
                  <a:srgbClr val="FF0000"/>
                </a:solidFill>
              </a:rPr>
              <a:t>α</a:t>
            </a:r>
            <a:r>
              <a:rPr lang="cs-CZ" dirty="0" smtClean="0">
                <a:solidFill>
                  <a:srgbClr val="FF0000"/>
                </a:solidFill>
              </a:rPr>
              <a:t>-aminovou </a:t>
            </a:r>
            <a:r>
              <a:rPr lang="cs-CZ" dirty="0">
                <a:solidFill>
                  <a:srgbClr val="FF0000"/>
                </a:solidFill>
              </a:rPr>
              <a:t>skupinou </a:t>
            </a:r>
            <a:r>
              <a:rPr lang="cs-CZ" dirty="0"/>
              <a:t>druhé za odštěpení molekuly vody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852" y="6351711"/>
            <a:ext cx="79202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 peptidů i </a:t>
            </a:r>
            <a:r>
              <a:rPr lang="cs-CZ" dirty="0"/>
              <a:t>bílkovin </a:t>
            </a:r>
            <a:r>
              <a:rPr lang="cs-CZ" dirty="0" smtClean="0"/>
              <a:t>označujeme </a:t>
            </a:r>
            <a:r>
              <a:rPr lang="cs-CZ" dirty="0" smtClean="0">
                <a:solidFill>
                  <a:srgbClr val="0070C0"/>
                </a:solidFill>
              </a:rPr>
              <a:t>N-konec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0000"/>
                </a:solidFill>
              </a:rPr>
              <a:t>C-konec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File:Glyci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9776"/>
            <a:ext cx="15648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ile:Glyci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9776"/>
            <a:ext cx="15648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4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9776"/>
            <a:ext cx="2811238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3959776"/>
            <a:ext cx="81336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60536" y="3875833"/>
            <a:ext cx="79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→</a:t>
            </a:r>
            <a:endParaRPr lang="cs-CZ" sz="4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91680" y="387583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87794" y="387583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1298377"/>
            <a:ext cx="16807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–CO–NH–</a:t>
            </a: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28" y="785477"/>
            <a:ext cx="1609568" cy="1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051720" y="5275287"/>
            <a:ext cx="1944216" cy="962025"/>
            <a:chOff x="2051720" y="5275287"/>
            <a:chExt cx="1944216" cy="962025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275287"/>
              <a:ext cx="1943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3239936" y="5929535"/>
              <a:ext cx="756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/>
                <a:t>Glycin</a:t>
              </a: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35852" y="5275287"/>
            <a:ext cx="1943100" cy="962025"/>
            <a:chOff x="35852" y="5275287"/>
            <a:chExt cx="1943100" cy="96202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2" y="5275287"/>
              <a:ext cx="194310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1209304" y="5929535"/>
              <a:ext cx="75600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/>
                <a:t>Glycin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067944" y="5265762"/>
            <a:ext cx="4307983" cy="971550"/>
            <a:chOff x="4067944" y="5265762"/>
            <a:chExt cx="4307983" cy="971550"/>
          </a:xfrm>
        </p:grpSpPr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5265762"/>
              <a:ext cx="4286250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6300192" y="5929535"/>
              <a:ext cx="2075735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 err="1" smtClean="0"/>
                <a:t>dipeptid</a:t>
              </a:r>
              <a:r>
                <a:rPr lang="cs-CZ" sz="1400" dirty="0" smtClean="0"/>
                <a:t> - </a:t>
              </a:r>
              <a:r>
                <a:rPr lang="cs-CZ" sz="1400" dirty="0" err="1" smtClean="0"/>
                <a:t>Glycylglicin</a:t>
              </a:r>
              <a:endParaRPr lang="cs-CZ" sz="1400" dirty="0"/>
            </a:p>
          </p:txBody>
        </p:sp>
      </p:grpSp>
      <p:sp>
        <p:nvSpPr>
          <p:cNvPr id="9" name="Vývojový diagram: spojnice 8"/>
          <p:cNvSpPr/>
          <p:nvPr/>
        </p:nvSpPr>
        <p:spPr>
          <a:xfrm>
            <a:off x="2139480" y="4123370"/>
            <a:ext cx="712831" cy="712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ývojový diagram: spojnice 32"/>
          <p:cNvSpPr/>
          <p:nvPr/>
        </p:nvSpPr>
        <p:spPr>
          <a:xfrm>
            <a:off x="833529" y="4319776"/>
            <a:ext cx="766800" cy="76540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3022566">
            <a:off x="4769949" y="3560622"/>
            <a:ext cx="1815210" cy="1008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ývojový diagram: spojnice 34"/>
          <p:cNvSpPr/>
          <p:nvPr/>
        </p:nvSpPr>
        <p:spPr>
          <a:xfrm>
            <a:off x="4023232" y="5628518"/>
            <a:ext cx="712831" cy="7128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6" name="Vývojový diagram: spojnice 35"/>
          <p:cNvSpPr/>
          <p:nvPr/>
        </p:nvSpPr>
        <p:spPr>
          <a:xfrm>
            <a:off x="7372337" y="5112674"/>
            <a:ext cx="981857" cy="64362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se zářezem 28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8244408" y="5265762"/>
            <a:ext cx="894002" cy="447675"/>
            <a:chOff x="8244408" y="5265762"/>
            <a:chExt cx="894002" cy="447675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1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7360" y="5265762"/>
              <a:ext cx="7810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8244408" y="529876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2000" b="1" dirty="0"/>
            </a:p>
          </p:txBody>
        </p:sp>
      </p:grpSp>
      <p:sp>
        <p:nvSpPr>
          <p:cNvPr id="38" name="TextovéPole 37"/>
          <p:cNvSpPr txBox="1"/>
          <p:nvPr/>
        </p:nvSpPr>
        <p:spPr>
          <a:xfrm>
            <a:off x="1835696" y="53012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+</a:t>
            </a:r>
            <a:endParaRPr lang="cs-CZ" sz="20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794402" y="5293058"/>
            <a:ext cx="79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→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94081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24" grpId="0" animBg="1"/>
      <p:bldP spid="26" grpId="0" animBg="1"/>
      <p:bldP spid="4" grpId="0"/>
      <p:bldP spid="21" grpId="0"/>
      <p:bldP spid="22" grpId="0"/>
      <p:bldP spid="6" grpId="0" animBg="1"/>
      <p:bldP spid="9" grpId="0" animBg="1"/>
      <p:bldP spid="33" grpId="0" animBg="1"/>
      <p:bldP spid="10" grpId="0" animBg="1"/>
      <p:bldP spid="35" grpId="0" animBg="1"/>
      <p:bldP spid="36" grpId="0" animBg="1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4233010" y="5109232"/>
            <a:ext cx="3867382" cy="624024"/>
            <a:chOff x="4233010" y="5109232"/>
            <a:chExt cx="3867382" cy="624024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010" y="5109232"/>
              <a:ext cx="3751277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ovéPole 65"/>
            <p:cNvSpPr txBox="1"/>
            <p:nvPr/>
          </p:nvSpPr>
          <p:spPr>
            <a:xfrm>
              <a:off x="7358339" y="5425479"/>
              <a:ext cx="742053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 smtClean="0"/>
                <a:t>Cystin</a:t>
              </a:r>
              <a:endParaRPr lang="cs-CZ" sz="1400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5" y="722313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52" y="2214483"/>
            <a:ext cx="63363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vzniká spojením dvou molekul cysteinu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298377"/>
            <a:ext cx="41761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Tvorba disulfidové vazby (disulfidový můstek)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2" y="2778607"/>
            <a:ext cx="857640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vznikají </a:t>
            </a:r>
            <a:r>
              <a:rPr lang="cs-CZ" dirty="0"/>
              <a:t>oxidací dvou </a:t>
            </a:r>
            <a:r>
              <a:rPr lang="cs-CZ" dirty="0" err="1"/>
              <a:t>sulfanylových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-SH </a:t>
            </a:r>
            <a:r>
              <a:rPr lang="cs-CZ" dirty="0"/>
              <a:t>skupin cysteinu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08166" y="5877272"/>
            <a:ext cx="539993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disulfidické </a:t>
            </a:r>
            <a:r>
              <a:rPr lang="cs-CZ" dirty="0"/>
              <a:t>můstky </a:t>
            </a:r>
            <a:r>
              <a:rPr lang="cs-CZ" dirty="0" smtClean="0"/>
              <a:t>jsou důležité </a:t>
            </a:r>
            <a:br>
              <a:rPr lang="cs-CZ" dirty="0" smtClean="0"/>
            </a:br>
            <a:r>
              <a:rPr lang="cs-CZ" dirty="0" smtClean="0"/>
              <a:t>u peptidů a bílkovin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5976" y="1298377"/>
            <a:ext cx="14401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– S – S –</a:t>
            </a:r>
            <a:endParaRPr lang="cs-CZ" dirty="0"/>
          </a:p>
        </p:txBody>
      </p:sp>
      <p:pic>
        <p:nvPicPr>
          <p:cNvPr id="5122" name="Picture 2" descr="File:L-cysteine-3D-ball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6992"/>
            <a:ext cx="18009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ile:L-cysteine-3D-ball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5" y="3356992"/>
            <a:ext cx="18009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6" b="96562" l="0" r="100000">
                        <a14:foregroundMark x1="55793" y1="69914" x2="55793" y2="69914"/>
                        <a14:foregroundMark x1="55615" y1="70487" x2="55615" y2="70487"/>
                        <a14:foregroundMark x1="55437" y1="70774" x2="55437" y2="70774"/>
                        <a14:foregroundMark x1="55437" y1="71347" x2="55437" y2="71347"/>
                        <a14:foregroundMark x1="55080" y1="70487" x2="55080" y2="70487"/>
                        <a14:foregroundMark x1="62210" y1="51576" x2="62210" y2="51576"/>
                        <a14:foregroundMark x1="62210" y1="52149" x2="62210" y2="52149"/>
                        <a14:foregroundMark x1="62567" y1="64183" x2="62567" y2="64183"/>
                        <a14:foregroundMark x1="62389" y1="64756" x2="62389" y2="64756"/>
                        <a14:foregroundMark x1="62745" y1="65616" x2="62745" y2="65616"/>
                        <a14:foregroundMark x1="62923" y1="66189" x2="62923" y2="66189"/>
                        <a14:foregroundMark x1="75223" y1="70487" x2="75223" y2="70487"/>
                        <a14:foregroundMark x1="75401" y1="71060" x2="75401" y2="71060"/>
                        <a14:foregroundMark x1="75401" y1="71633" x2="75401" y2="71633"/>
                        <a14:foregroundMark x1="74866" y1="71920" x2="74866" y2="71920"/>
                        <a14:foregroundMark x1="75579" y1="72779" x2="75579" y2="72779"/>
                        <a14:foregroundMark x1="75045" y1="72493" x2="75045" y2="72493"/>
                        <a14:foregroundMark x1="34403" y1="51862" x2="34403" y2="51862"/>
                        <a14:foregroundMark x1="34046" y1="52149" x2="34046" y2="52149"/>
                        <a14:foregroundMark x1="20856" y1="70487" x2="20856" y2="70487"/>
                        <a14:foregroundMark x1="20499" y1="71060" x2="20499" y2="71060"/>
                        <a14:foregroundMark x1="20856" y1="71060" x2="20856" y2="71060"/>
                        <a14:foregroundMark x1="20856" y1="71633" x2="20856" y2="71633"/>
                        <a14:foregroundMark x1="20499" y1="72206" x2="20499" y2="72206"/>
                        <a14:foregroundMark x1="21212" y1="71920" x2="21212" y2="71920"/>
                        <a14:foregroundMark x1="20677" y1="72493" x2="20677" y2="72493"/>
                        <a14:foregroundMark x1="34403" y1="52436" x2="34403" y2="52436"/>
                        <a14:foregroundMark x1="33868" y1="53295" x2="33868" y2="53295"/>
                        <a14:foregroundMark x1="34225" y1="53295" x2="34225" y2="53295"/>
                        <a14:foregroundMark x1="33155" y1="53868" x2="33155" y2="53868"/>
                        <a14:foregroundMark x1="61319" y1="52436" x2="61319" y2="52436"/>
                        <a14:foregroundMark x1="61497" y1="53009" x2="61497" y2="53009"/>
                        <a14:foregroundMark x1="62210" y1="53295" x2="62210" y2="53295"/>
                        <a14:foregroundMark x1="33512" y1="64470" x2="33512" y2="64470"/>
                        <a14:foregroundMark x1="34046" y1="65043" x2="34046" y2="65043"/>
                        <a14:foregroundMark x1="33333" y1="65616" x2="33333" y2="65616"/>
                        <a14:foregroundMark x1="33868" y1="65903" x2="33868" y2="65903"/>
                        <a14:foregroundMark x1="34225" y1="65043" x2="34225" y2="65043"/>
                        <a14:foregroundMark x1="40285" y1="69914" x2="40285" y2="69914"/>
                        <a14:foregroundMark x1="40107" y1="70774" x2="40107" y2="70774"/>
                        <a14:foregroundMark x1="40998" y1="70487" x2="40998" y2="70487"/>
                        <a14:foregroundMark x1="41533" y1="70487" x2="41533" y2="70487"/>
                        <a14:foregroundMark x1="40820" y1="71347" x2="40820" y2="71347"/>
                        <a14:foregroundMark x1="40107" y1="71920" x2="40107" y2="71920"/>
                        <a14:foregroundMark x1="56328" y1="71920" x2="56328" y2="71920"/>
                        <a14:backgroundMark x1="19608" y1="73352" x2="19608" y2="73352"/>
                        <a14:backgroundMark x1="61676" y1="54728" x2="61676" y2="54728"/>
                        <a14:backgroundMark x1="63636" y1="54155" x2="63636" y2="54155"/>
                        <a14:backgroundMark x1="34938" y1="54441" x2="34938" y2="54441"/>
                        <a14:backgroundMark x1="32620" y1="53868" x2="32620" y2="53868"/>
                        <a14:backgroundMark x1="34046" y1="54728" x2="34046" y2="54728"/>
                        <a14:backgroundMark x1="33333" y1="54728" x2="33333" y2="54728"/>
                        <a14:backgroundMark x1="62389" y1="54441" x2="62389" y2="54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62992"/>
            <a:ext cx="4513719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1871878" y="381304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7884368" y="381304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937957" y="3875833"/>
            <a:ext cx="79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→</a:t>
            </a:r>
            <a:endParaRPr lang="cs-CZ" sz="4000" b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8388424" y="3948788"/>
            <a:ext cx="697712" cy="561975"/>
            <a:chOff x="6148363" y="5061405"/>
            <a:chExt cx="697712" cy="561975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31" l="8511" r="97872">
                          <a14:foregroundMark x1="61702" y1="38983" x2="61702" y2="38983"/>
                          <a14:foregroundMark x1="59574" y1="32203" x2="59574" y2="32203"/>
                          <a14:foregroundMark x1="65957" y1="37288" x2="65957" y2="372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2014">
              <a:off x="6148363" y="5061405"/>
              <a:ext cx="4476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42308" y1="23077" x2="42308" y2="23077"/>
                          <a14:backgroundMark x1="26923" y1="53846" x2="26923" y2="53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88786">
              <a:off x="6350775" y="5094742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04" y="5109029"/>
            <a:ext cx="28317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ál 48"/>
          <p:cNvSpPr/>
          <p:nvPr/>
        </p:nvSpPr>
        <p:spPr>
          <a:xfrm>
            <a:off x="5597529" y="3645025"/>
            <a:ext cx="1152127" cy="68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vál 49"/>
          <p:cNvSpPr/>
          <p:nvPr/>
        </p:nvSpPr>
        <p:spPr>
          <a:xfrm>
            <a:off x="5772648" y="5040785"/>
            <a:ext cx="72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Vývojový diagram: spojnice 50"/>
          <p:cNvSpPr/>
          <p:nvPr/>
        </p:nvSpPr>
        <p:spPr>
          <a:xfrm>
            <a:off x="1155926" y="3484201"/>
            <a:ext cx="828000" cy="828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ývojový diagram: spojnice 51"/>
          <p:cNvSpPr/>
          <p:nvPr/>
        </p:nvSpPr>
        <p:spPr>
          <a:xfrm>
            <a:off x="2143835" y="3474723"/>
            <a:ext cx="828000" cy="828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" name="Skupina 4"/>
          <p:cNvGrpSpPr/>
          <p:nvPr/>
        </p:nvGrpSpPr>
        <p:grpSpPr>
          <a:xfrm>
            <a:off x="5790648" y="5690158"/>
            <a:ext cx="1578573" cy="1141743"/>
            <a:chOff x="5790648" y="5690158"/>
            <a:chExt cx="1578573" cy="1141743"/>
          </a:xfrm>
        </p:grpSpPr>
        <p:pic>
          <p:nvPicPr>
            <p:cNvPr id="5136" name="Picture 16" descr="File:Disulfide Bridges (SCHEMATIC) V.1.sv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570"/>
            <a:stretch/>
          </p:blipFill>
          <p:spPr bwMode="auto">
            <a:xfrm>
              <a:off x="5790648" y="5690158"/>
              <a:ext cx="1404000" cy="1141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ovéPole 4"/>
            <p:cNvSpPr txBox="1"/>
            <p:nvPr/>
          </p:nvSpPr>
          <p:spPr>
            <a:xfrm>
              <a:off x="6542381" y="5952493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Obr.3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61" name="TextovéPole 60"/>
          <p:cNvSpPr txBox="1"/>
          <p:nvPr/>
        </p:nvSpPr>
        <p:spPr>
          <a:xfrm>
            <a:off x="4860032" y="113859"/>
            <a:ext cx="3749178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Proinzulin</a:t>
            </a:r>
            <a:r>
              <a:rPr lang="cs-CZ" sz="1600" dirty="0" smtClean="0"/>
              <a:t> nůžky </a:t>
            </a:r>
            <a:r>
              <a:rPr lang="cs-CZ" sz="1600" dirty="0"/>
              <a:t>naznačují </a:t>
            </a:r>
            <a:r>
              <a:rPr lang="cs-CZ" sz="1600" dirty="0" smtClean="0"/>
              <a:t>místa </a:t>
            </a:r>
            <a:br>
              <a:rPr lang="cs-CZ" sz="1600" dirty="0" smtClean="0"/>
            </a:br>
            <a:r>
              <a:rPr lang="cs-CZ" sz="1600" dirty="0" smtClean="0"/>
              <a:t>sestřihu – vzniká funkčního</a:t>
            </a:r>
            <a:r>
              <a:rPr lang="cs-CZ" sz="1600" dirty="0"/>
              <a:t> inzulinu</a:t>
            </a:r>
            <a:endParaRPr lang="cs-CZ" sz="1600" i="1" dirty="0">
              <a:solidFill>
                <a:prstClr val="black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064685" y="692695"/>
            <a:ext cx="3187835" cy="2049323"/>
            <a:chOff x="6064685" y="692695"/>
            <a:chExt cx="3187835" cy="2049323"/>
          </a:xfrm>
        </p:grpSpPr>
        <p:pic>
          <p:nvPicPr>
            <p:cNvPr id="5138" name="Picture 18" descr="Soubor: Proinsuline schéma topologie diagram.sv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685" y="692695"/>
              <a:ext cx="3187835" cy="2049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ovéPole 4"/>
            <p:cNvSpPr txBox="1"/>
            <p:nvPr/>
          </p:nvSpPr>
          <p:spPr>
            <a:xfrm>
              <a:off x="7410511" y="1191035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Obr.4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2123728" y="5109029"/>
            <a:ext cx="2160240" cy="624226"/>
            <a:chOff x="2123728" y="5109029"/>
            <a:chExt cx="2160240" cy="624226"/>
          </a:xfrm>
        </p:grpSpPr>
        <p:pic>
          <p:nvPicPr>
            <p:cNvPr id="5132" name="Picture 12"/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109029"/>
              <a:ext cx="1876082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ovéPole 63"/>
            <p:cNvSpPr txBox="1"/>
            <p:nvPr/>
          </p:nvSpPr>
          <p:spPr>
            <a:xfrm>
              <a:off x="3455260" y="5425478"/>
              <a:ext cx="828708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/>
                <a:t>Cystein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9261" y="5109029"/>
            <a:ext cx="2028483" cy="624226"/>
            <a:chOff x="59261" y="5109029"/>
            <a:chExt cx="2028483" cy="624226"/>
          </a:xfrm>
        </p:grpSpPr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" y="5109029"/>
              <a:ext cx="188165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ovéPole 64"/>
            <p:cNvSpPr txBox="1"/>
            <p:nvPr/>
          </p:nvSpPr>
          <p:spPr>
            <a:xfrm>
              <a:off x="1209304" y="5425478"/>
              <a:ext cx="878440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2400" b="1"/>
              </a:lvl1pPr>
            </a:lstStyle>
            <a:p>
              <a:r>
                <a:rPr lang="cs-CZ" sz="1400" dirty="0" smtClean="0"/>
                <a:t>Cystein</a:t>
              </a:r>
              <a:endParaRPr lang="cs-CZ" sz="1400" dirty="0"/>
            </a:p>
          </p:txBody>
        </p:sp>
      </p:grpSp>
      <p:sp>
        <p:nvSpPr>
          <p:cNvPr id="40" name="Šipka doprava se zářezem 39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Vývojový diagram: spojnice 54"/>
          <p:cNvSpPr/>
          <p:nvPr/>
        </p:nvSpPr>
        <p:spPr>
          <a:xfrm>
            <a:off x="1600130" y="5040785"/>
            <a:ext cx="360000" cy="360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Vývojový diagram: spojnice 55"/>
          <p:cNvSpPr/>
          <p:nvPr/>
        </p:nvSpPr>
        <p:spPr>
          <a:xfrm>
            <a:off x="2087744" y="5040693"/>
            <a:ext cx="360000" cy="360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1862992" y="49896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+</a:t>
            </a:r>
            <a:endParaRPr lang="cs-CZ" sz="20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889938" y="4999528"/>
            <a:ext cx="79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→</a:t>
            </a:r>
            <a:endParaRPr lang="cs-CZ" sz="20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8172400" y="498477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+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2967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24" grpId="0" animBg="1"/>
      <p:bldP spid="26" grpId="0" animBg="1"/>
      <p:bldP spid="6" grpId="0" animBg="1"/>
      <p:bldP spid="37" grpId="0"/>
      <p:bldP spid="38" grpId="0"/>
      <p:bldP spid="39" grpId="0"/>
      <p:bldP spid="49" grpId="0" animBg="1"/>
      <p:bldP spid="50" grpId="0" animBg="1"/>
      <p:bldP spid="51" grpId="0" animBg="1"/>
      <p:bldP spid="52" grpId="0" animBg="1"/>
      <p:bldP spid="61" grpId="0" animBg="1"/>
      <p:bldP spid="55" grpId="0" animBg="1"/>
      <p:bldP spid="56" grpId="0" animBg="1"/>
      <p:bldP spid="42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548680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5" y="1226369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852" y="2492896"/>
            <a:ext cx="65523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dochází k odštěpení oxidu uhličitého </a:t>
            </a:r>
            <a:r>
              <a:rPr lang="cs-CZ" dirty="0" smtClean="0">
                <a:solidFill>
                  <a:srgbClr val="002060"/>
                </a:solidFill>
              </a:rPr>
              <a:t>CO</a:t>
            </a:r>
            <a:r>
              <a:rPr lang="cs-CZ" baseline="-25000" dirty="0" smtClean="0">
                <a:solidFill>
                  <a:srgbClr val="002060"/>
                </a:solidFill>
              </a:rPr>
              <a:t>2</a:t>
            </a:r>
            <a:r>
              <a:rPr lang="cs-CZ" dirty="0" smtClean="0"/>
              <a:t> </a:t>
            </a:r>
            <a:r>
              <a:rPr lang="cs-CZ" dirty="0"/>
              <a:t>z karboxylové </a:t>
            </a:r>
            <a:r>
              <a:rPr lang="cs-CZ" dirty="0" smtClean="0"/>
              <a:t>skupiny </a:t>
            </a:r>
            <a:r>
              <a:rPr lang="cs-CZ" dirty="0">
                <a:solidFill>
                  <a:srgbClr val="FF0000"/>
                </a:solidFill>
              </a:rPr>
              <a:t>–COOH 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946449"/>
            <a:ext cx="352803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Dekarboxylace 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2" y="3390091"/>
            <a:ext cx="81664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dekarboxylací </a:t>
            </a:r>
            <a:r>
              <a:rPr lang="cs-CZ" dirty="0" smtClean="0"/>
              <a:t>aminokyselin vznikají </a:t>
            </a:r>
            <a:r>
              <a:rPr lang="cs-CZ" dirty="0" smtClean="0">
                <a:solidFill>
                  <a:srgbClr val="00B050"/>
                </a:solidFill>
              </a:rPr>
              <a:t>primární</a:t>
            </a:r>
            <a:r>
              <a:rPr lang="cs-CZ" dirty="0">
                <a:solidFill>
                  <a:srgbClr val="00B050"/>
                </a:solidFill>
              </a:rPr>
              <a:t> aminy</a:t>
            </a:r>
            <a:endParaRPr lang="cs-CZ" i="1" dirty="0">
              <a:solidFill>
                <a:srgbClr val="00B05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852" y="5661248"/>
            <a:ext cx="809413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Zahřátím se karboxylová skupina rozštěpí na oxid uhličitý a uhlovodíkový zbytek.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699832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689525" y="4293096"/>
            <a:ext cx="79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→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8610"/>
            <a:ext cx="2632423" cy="1082598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7" y="4218610"/>
            <a:ext cx="1491334" cy="1082598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49" name="Ovál 48"/>
          <p:cNvSpPr/>
          <p:nvPr/>
        </p:nvSpPr>
        <p:spPr>
          <a:xfrm>
            <a:off x="2091320" y="4136749"/>
            <a:ext cx="1152127" cy="680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9" name="Picture 5" descr="Soubor: Dekarboxylace reaction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7"/>
          <a:stretch/>
        </p:blipFill>
        <p:spPr bwMode="auto">
          <a:xfrm>
            <a:off x="7275896" y="4216586"/>
            <a:ext cx="1145425" cy="860905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51" name="Vývojový diagram: spojnice 50"/>
          <p:cNvSpPr/>
          <p:nvPr/>
        </p:nvSpPr>
        <p:spPr>
          <a:xfrm>
            <a:off x="7344136" y="4108256"/>
            <a:ext cx="1080000" cy="1080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0" name="Ovál 49"/>
          <p:cNvSpPr/>
          <p:nvPr/>
        </p:nvSpPr>
        <p:spPr>
          <a:xfrm>
            <a:off x="5328548" y="4758760"/>
            <a:ext cx="1080000" cy="54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se zářezem 1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24" grpId="0" animBg="1"/>
      <p:bldP spid="26" grpId="0" animBg="1"/>
      <p:bldP spid="38" grpId="0"/>
      <p:bldP spid="39" grpId="0"/>
      <p:bldP spid="49" grpId="0" animBg="1"/>
      <p:bldP spid="51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5" y="692696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496" y="1785590"/>
            <a:ext cx="655237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Aminoskupina </a:t>
            </a:r>
            <a:r>
              <a:rPr lang="cs-CZ" dirty="0">
                <a:solidFill>
                  <a:srgbClr val="FF0000"/>
                </a:solidFill>
              </a:rPr>
              <a:t>–</a:t>
            </a:r>
            <a:r>
              <a:rPr lang="cs-CZ" dirty="0" smtClean="0">
                <a:solidFill>
                  <a:srgbClr val="FF0000"/>
                </a:solidFill>
              </a:rPr>
              <a:t>NH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pl-PL" dirty="0" smtClean="0"/>
              <a:t>je </a:t>
            </a:r>
            <a:r>
              <a:rPr lang="pl-PL" dirty="0"/>
              <a:t>odstraněna z </a:t>
            </a:r>
            <a:r>
              <a:rPr lang="pl-PL" dirty="0" smtClean="0"/>
              <a:t>AMK </a:t>
            </a:r>
            <a:r>
              <a:rPr lang="pl-PL" dirty="0"/>
              <a:t>a je přeměněna na </a:t>
            </a:r>
            <a:r>
              <a:rPr lang="pl-PL" dirty="0" smtClean="0"/>
              <a:t>amoniak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NH</a:t>
            </a:r>
            <a:r>
              <a:rPr lang="cs-CZ" baseline="-25000" dirty="0" smtClean="0">
                <a:solidFill>
                  <a:srgbClr val="002060"/>
                </a:solidFill>
              </a:rPr>
              <a:t>3</a:t>
            </a:r>
            <a:endParaRPr lang="cs-CZ" i="1" dirty="0">
              <a:solidFill>
                <a:srgbClr val="00206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239143"/>
            <a:ext cx="42481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Oxidační deaminace 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2" y="4133111"/>
            <a:ext cx="81664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deaminací</a:t>
            </a:r>
            <a:r>
              <a:rPr lang="cs-CZ" dirty="0"/>
              <a:t> </a:t>
            </a:r>
            <a:r>
              <a:rPr lang="cs-CZ" dirty="0" smtClean="0"/>
              <a:t>aminokyselin vznikají </a:t>
            </a:r>
            <a:r>
              <a:rPr lang="cs-CZ" dirty="0" err="1" smtClean="0">
                <a:solidFill>
                  <a:srgbClr val="00CC00"/>
                </a:solidFill>
              </a:rPr>
              <a:t>oxo</a:t>
            </a:r>
            <a:r>
              <a:rPr lang="cs-CZ" dirty="0" smtClean="0">
                <a:solidFill>
                  <a:srgbClr val="00CC00"/>
                </a:solidFill>
              </a:rPr>
              <a:t> </a:t>
            </a:r>
            <a:r>
              <a:rPr lang="cs-CZ" dirty="0" smtClean="0">
                <a:solidFill>
                  <a:srgbClr val="64E935"/>
                </a:solidFill>
              </a:rPr>
              <a:t>(keto) </a:t>
            </a:r>
            <a:r>
              <a:rPr lang="cs-CZ" dirty="0" smtClean="0"/>
              <a:t>kyseliny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852" y="5982379"/>
            <a:ext cx="831315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 lidském těle deaminace probíhá primárně v játrech, i když glutamát se deaminuje také v ledvinách.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488954" y="4799068"/>
            <a:ext cx="79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→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4582"/>
            <a:ext cx="2632423" cy="1082598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50" name="Ovál 49"/>
          <p:cNvSpPr/>
          <p:nvPr/>
        </p:nvSpPr>
        <p:spPr>
          <a:xfrm>
            <a:off x="1026192" y="5313463"/>
            <a:ext cx="108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5852" y="2695272"/>
            <a:ext cx="69160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NH</a:t>
            </a:r>
            <a:r>
              <a:rPr lang="cs-CZ" baseline="-25000" dirty="0" smtClean="0">
                <a:solidFill>
                  <a:prstClr val="black"/>
                </a:solidFill>
              </a:rPr>
              <a:t>3</a:t>
            </a:r>
            <a:r>
              <a:rPr lang="cs-CZ" dirty="0" smtClean="0"/>
              <a:t> </a:t>
            </a:r>
            <a:r>
              <a:rPr lang="cs-CZ" dirty="0"/>
              <a:t>je pro lidský </a:t>
            </a:r>
            <a:r>
              <a:rPr lang="cs-CZ" dirty="0" smtClean="0"/>
              <a:t>organismu toxický,</a:t>
            </a:r>
            <a:r>
              <a:rPr lang="cs-CZ" dirty="0"/>
              <a:t> </a:t>
            </a:r>
            <a:r>
              <a:rPr lang="cs-CZ" dirty="0" smtClean="0"/>
              <a:t>enzymy převáděn na</a:t>
            </a:r>
            <a:r>
              <a:rPr lang="cs-CZ" dirty="0"/>
              <a:t> </a:t>
            </a:r>
            <a:r>
              <a:rPr lang="cs-CZ" dirty="0" smtClean="0"/>
              <a:t>močovinu</a:t>
            </a:r>
            <a:r>
              <a:rPr lang="cs-CZ" dirty="0"/>
              <a:t> a kyseliny močové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020272" y="486961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91" y="4727180"/>
            <a:ext cx="816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Vývojový diagram: spojnice 50"/>
          <p:cNvSpPr/>
          <p:nvPr/>
        </p:nvSpPr>
        <p:spPr>
          <a:xfrm>
            <a:off x="7664991" y="4683556"/>
            <a:ext cx="1080000" cy="540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5852" y="3600312"/>
            <a:ext cx="87211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základní reakce odbourávání AMK při nadbytku bílkovin</a:t>
            </a:r>
            <a:endParaRPr lang="cs-CZ" i="1" dirty="0">
              <a:solidFill>
                <a:prstClr val="black"/>
              </a:solidFill>
            </a:endParaRPr>
          </a:p>
        </p:txBody>
      </p:sp>
      <p:pic>
        <p:nvPicPr>
          <p:cNvPr id="1029" name="Picture 5" descr="http://upload.wikimedia.org/wikipedia/commons/thumb/3/3d/Harnstoff.svg/150px-Harnstof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54" y="420915"/>
            <a:ext cx="1428750" cy="847725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1" name="Picture 7" descr="Soubor: Močovina 3D b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64" y="260768"/>
            <a:ext cx="1369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ile:Harnsäure Enolform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50" y="2492895"/>
            <a:ext cx="1772703" cy="1044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1037" name="Picture 13" descr="File:Harnsäure Ketoform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64" y="1381832"/>
            <a:ext cx="1523077" cy="1080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82" y="4739769"/>
            <a:ext cx="25431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ál 48"/>
          <p:cNvSpPr/>
          <p:nvPr/>
        </p:nvSpPr>
        <p:spPr>
          <a:xfrm>
            <a:off x="4860032" y="5312607"/>
            <a:ext cx="540000" cy="5400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se zářezem 22">
            <a:hlinkClick r:id="rId9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4716017" y="4683556"/>
            <a:ext cx="779652" cy="1163943"/>
          </a:xfrm>
          <a:prstGeom prst="ellipse">
            <a:avLst/>
          </a:prstGeom>
          <a:noFill/>
          <a:ln>
            <a:solidFill>
              <a:srgbClr val="64E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64E9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0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24" grpId="0" animBg="1"/>
      <p:bldP spid="26" grpId="0" animBg="1"/>
      <p:bldP spid="39" grpId="0"/>
      <p:bldP spid="50" grpId="0" animBg="1"/>
      <p:bldP spid="18" grpId="0" animBg="1"/>
      <p:bldP spid="19" grpId="0"/>
      <p:bldP spid="51" grpId="0" animBg="1"/>
      <p:bldP spid="21" grpId="0" animBg="1"/>
      <p:bldP spid="49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5900625" y="5037271"/>
            <a:ext cx="1852150" cy="1780702"/>
            <a:chOff x="5900625" y="5104594"/>
            <a:chExt cx="1852150" cy="1780702"/>
          </a:xfrm>
        </p:grpSpPr>
        <p:pic>
          <p:nvPicPr>
            <p:cNvPr id="24" name="Picture 5" descr="Soubor: Ninhydrin barvení thumbprint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775" y="5104594"/>
              <a:ext cx="1800000" cy="1732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4"/>
            <p:cNvSpPr txBox="1"/>
            <p:nvPr/>
          </p:nvSpPr>
          <p:spPr>
            <a:xfrm>
              <a:off x="5900625" y="6605520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Obr.6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5433655" y="188640"/>
            <a:ext cx="3026777" cy="2014039"/>
            <a:chOff x="5433655" y="255963"/>
            <a:chExt cx="3026777" cy="2014039"/>
          </a:xfrm>
        </p:grpSpPr>
        <p:pic>
          <p:nvPicPr>
            <p:cNvPr id="5" name="Picture 2" descr="Soubor: Ninhydrin Sampl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6" t="22237" r="28416" b="18598"/>
            <a:stretch/>
          </p:blipFill>
          <p:spPr bwMode="auto">
            <a:xfrm>
              <a:off x="5433655" y="255963"/>
              <a:ext cx="2880000" cy="1966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4"/>
            <p:cNvSpPr txBox="1"/>
            <p:nvPr/>
          </p:nvSpPr>
          <p:spPr>
            <a:xfrm>
              <a:off x="7633592" y="199022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Obr.5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6965242" y="4136399"/>
            <a:ext cx="2178758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Ø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+ CO2 + R- </a:t>
            </a:r>
            <a:r>
              <a:rPr lang="cs-CZ" sz="2000" dirty="0"/>
              <a:t>CHO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16632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5" y="692696"/>
            <a:ext cx="3458111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Reakce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5496" y="1785590"/>
            <a:ext cx="37444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reakce s ninhydrinem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239143"/>
            <a:ext cx="42481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Důkazová reakce 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853" y="5157192"/>
            <a:ext cx="57644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barvení ninhydrinem - lidské otisky 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912277" y="4011089"/>
            <a:ext cx="79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→</a:t>
            </a:r>
            <a:endParaRPr lang="cs-CZ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" y="3952020"/>
            <a:ext cx="2013342" cy="82800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50" name="Ovál 49"/>
          <p:cNvSpPr/>
          <p:nvPr/>
        </p:nvSpPr>
        <p:spPr>
          <a:xfrm>
            <a:off x="323528" y="4365032"/>
            <a:ext cx="900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5852" y="2348880"/>
            <a:ext cx="8313155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ninhydrin se redukuje a vytváří s </a:t>
            </a:r>
            <a:r>
              <a:rPr lang="cs-CZ" dirty="0" err="1" smtClean="0"/>
              <a:t>amonickou</a:t>
            </a:r>
            <a:r>
              <a:rPr lang="cs-CZ" dirty="0" smtClean="0"/>
              <a:t> skupinou </a:t>
            </a:r>
            <a:br>
              <a:rPr lang="cs-CZ" dirty="0" smtClean="0"/>
            </a:br>
            <a:r>
              <a:rPr lang="cs-CZ" dirty="0" smtClean="0"/>
              <a:t>a další neredukovanou molekulou ninhydrinu modrofialový komplex 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7236360" y="4066454"/>
            <a:ext cx="576000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2010776" y="401108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+</a:t>
            </a:r>
            <a:endParaRPr lang="cs-CZ" sz="4000" b="1" dirty="0"/>
          </a:p>
        </p:txBody>
      </p:sp>
      <p:sp>
        <p:nvSpPr>
          <p:cNvPr id="51" name="Vývojový diagram: spojnice 50"/>
          <p:cNvSpPr/>
          <p:nvPr/>
        </p:nvSpPr>
        <p:spPr>
          <a:xfrm>
            <a:off x="7956496" y="4095032"/>
            <a:ext cx="1080000" cy="468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050" name="Picture 2" descr="Soubor:Ninhydrin-2D-skeletal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6024" y="3717032"/>
            <a:ext cx="1533600" cy="1296000"/>
          </a:xfrm>
          <a:prstGeom prst="rect">
            <a:avLst/>
          </a:prstGeom>
          <a:solidFill>
            <a:srgbClr val="FFCCFF"/>
          </a:solidFill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46" y="3736020"/>
            <a:ext cx="2528400" cy="1260001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27" name="Šipka doprava se zářezem 26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80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6" grpId="0" animBg="1"/>
      <p:bldP spid="17" grpId="0" animBg="1"/>
      <p:bldP spid="26" grpId="0" animBg="1"/>
      <p:bldP spid="39" grpId="0"/>
      <p:bldP spid="50" grpId="0" animBg="1"/>
      <p:bldP spid="18" grpId="0" animBg="1"/>
      <p:bldP spid="49" grpId="0" animBg="1"/>
      <p:bldP spid="19" grpId="0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764704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4" y="1494076"/>
            <a:ext cx="3746143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Stanovení  aminokyselin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3333" y="2730986"/>
            <a:ext cx="43924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papírová chromatografie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2184539"/>
            <a:ext cx="31679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chromatograficky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3690" y="3870340"/>
            <a:ext cx="814075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separační metoda sloužící k dělení a k následné identifikaci jednotlivých AMK na základě hodnot </a:t>
            </a:r>
            <a:r>
              <a:rPr lang="cs-CZ" dirty="0" err="1" smtClean="0"/>
              <a:t>Rf</a:t>
            </a:r>
            <a:r>
              <a:rPr lang="cs-CZ" i="1" dirty="0">
                <a:solidFill>
                  <a:prstClr val="black"/>
                </a:solidFill>
              </a:rPr>
              <a:t> </a:t>
            </a:r>
            <a:r>
              <a:rPr lang="cs-CZ" i="1" dirty="0" smtClean="0">
                <a:solidFill>
                  <a:prstClr val="black"/>
                </a:solidFill>
              </a:rPr>
              <a:t>(retardačních faktorů)</a:t>
            </a:r>
            <a:endParaRPr lang="cs-CZ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463690" y="3294276"/>
            <a:ext cx="50402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chromatografie na tenké </a:t>
            </a:r>
            <a:r>
              <a:rPr lang="cs-CZ" dirty="0" smtClean="0"/>
              <a:t>vrstvě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3690" y="5190291"/>
            <a:ext cx="814075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AMK nejsou barevné a proto se nejčastěji detekují (zviditelňují) reakcí s ninhydrinem nebo UV zářením</a:t>
            </a: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98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  <p:bldP spid="17" grpId="0" animBg="1"/>
      <p:bldP spid="26" grpId="0" animBg="1"/>
      <p:bldP spid="18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764704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Chemické </a:t>
            </a:r>
            <a:r>
              <a:rPr lang="cs-CZ" dirty="0">
                <a:solidFill>
                  <a:prstClr val="black"/>
                </a:solidFill>
              </a:rPr>
              <a:t>vlastnosti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7824" y="1494076"/>
            <a:ext cx="3746143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None/>
            </a:pPr>
            <a:r>
              <a:rPr lang="cs-CZ" dirty="0" smtClean="0"/>
              <a:t>Stanovení  aminokyselin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852" y="2184539"/>
            <a:ext cx="29479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elektroforeticky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3690" y="2780928"/>
            <a:ext cx="8140758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separační metoda sloužící k dělení a k následné identifikaci jednotlivých AMK na základě hodnot </a:t>
            </a:r>
            <a:r>
              <a:rPr lang="cs-CZ" dirty="0" err="1" smtClean="0"/>
              <a:t>pI</a:t>
            </a:r>
            <a:r>
              <a:rPr lang="cs-CZ" i="1" dirty="0" smtClean="0">
                <a:solidFill>
                  <a:prstClr val="black"/>
                </a:solidFill>
              </a:rPr>
              <a:t> (izoelektrických bodů)</a:t>
            </a:r>
            <a:endParaRPr lang="cs-CZ" dirty="0" smtClean="0"/>
          </a:p>
        </p:txBody>
      </p:sp>
      <p:sp>
        <p:nvSpPr>
          <p:cNvPr id="23" name="TextovéPole 22"/>
          <p:cNvSpPr txBox="1"/>
          <p:nvPr/>
        </p:nvSpPr>
        <p:spPr>
          <a:xfrm>
            <a:off x="463690" y="4941168"/>
            <a:ext cx="756469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AMK se převádí reakcí s ninhydrinem na barevný komplex a následně se stanovují vlnovou délkou </a:t>
            </a:r>
            <a:br>
              <a:rPr lang="cs-CZ" dirty="0" smtClean="0"/>
            </a:br>
            <a:r>
              <a:rPr lang="cs-CZ" dirty="0" smtClean="0"/>
              <a:t>v oblasti viditelného světla nebo v UV oblasti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034" y="4328230"/>
            <a:ext cx="35168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spektrofotometricky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Šipka doprava se zářezem 9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812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7" grpId="0" animBg="1"/>
      <p:bldP spid="26" grpId="0" animBg="1"/>
      <p:bldP spid="2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4"/>
          <p:cNvSpPr txBox="1"/>
          <p:nvPr/>
        </p:nvSpPr>
        <p:spPr>
          <a:xfrm>
            <a:off x="7541167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322000" y="4725344"/>
            <a:ext cx="4500000" cy="180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>
              <a:spcBef>
                <a:spcPct val="0"/>
              </a:spcBef>
              <a:buNone/>
              <a:defRPr kumimoji="0" sz="5600" b="1" cap="all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AMINO</a:t>
            </a:r>
          </a:p>
          <a:p>
            <a:r>
              <a:rPr lang="cs-CZ" dirty="0" smtClean="0"/>
              <a:t>KYSELINY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87724" y="116632"/>
            <a:ext cx="4968552" cy="20621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substituční deriváty karboxylových kyselin</a:t>
            </a:r>
            <a:endParaRPr lang="cs-CZ" sz="3200" b="1" cap="all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807095"/>
            <a:ext cx="331236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AMK v potravinách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852" y="1628800"/>
            <a:ext cx="878462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AMK mají velký vliv na organoleptické vlastnosti potravin - především chuť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034" y="2636912"/>
            <a:ext cx="834139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produkty reakcí AMK jsou často významnými vonnými a chuťovými látkami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63690" y="4221088"/>
            <a:ext cx="15160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sladké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034" y="3645024"/>
            <a:ext cx="798135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podle organoleptických vlastností dělíme AMK: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87824" y="4221087"/>
            <a:ext cx="389228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GLY, ALA, THR, PRO, HIS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3690" y="4798599"/>
            <a:ext cx="15160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kyselé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4798598"/>
            <a:ext cx="158803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ASP, GLU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63690" y="5374663"/>
            <a:ext cx="151602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hořké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987824" y="5374662"/>
            <a:ext cx="37482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LEU, ILE, PHE, TYR, TRP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3690" y="5950727"/>
            <a:ext cx="238011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indiferentní (bez chuti)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987824" y="5950726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VAL, SER, CYS, MET, LYS, ARG, ASN, GLN</a:t>
            </a:r>
          </a:p>
        </p:txBody>
      </p:sp>
      <p:sp>
        <p:nvSpPr>
          <p:cNvPr id="18" name="Šipka doprava se zářezem 1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46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6" grpId="0" animBg="1"/>
      <p:bldP spid="2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852" y="764704"/>
            <a:ext cx="59043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</a:t>
            </a:r>
            <a:r>
              <a:rPr lang="cs-CZ" sz="2200" dirty="0"/>
              <a:t>s alifatickým postranním řetězcem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1682" y="1128512"/>
            <a:ext cx="3028190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GLY, ALA, VAL, LEU, ILE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852" y="1700808"/>
            <a:ext cx="8856628" cy="769441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s</a:t>
            </a:r>
            <a:r>
              <a:rPr lang="pt-BR" sz="2200" dirty="0" smtClean="0"/>
              <a:t> </a:t>
            </a:r>
            <a:r>
              <a:rPr lang="pt-BR" sz="2200" dirty="0"/>
              <a:t>karboxylovou nebo amidovou skupinou </a:t>
            </a:r>
            <a:r>
              <a:rPr lang="pt-BR" sz="2200" dirty="0" smtClean="0"/>
              <a:t>na </a:t>
            </a:r>
            <a:r>
              <a:rPr lang="pt-BR" sz="2200" dirty="0"/>
              <a:t>postranním řetězci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91682" y="2407240"/>
            <a:ext cx="2596142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ASP, ASN, GLU, GLN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852" y="2924944"/>
            <a:ext cx="7056428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</a:t>
            </a:r>
            <a:r>
              <a:rPr lang="cs-CZ" sz="2200" dirty="0"/>
              <a:t>s aminovou skupinou na postranním řetězci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91682" y="3287305"/>
            <a:ext cx="1298071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ARG, LYS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5852" y="3861048"/>
            <a:ext cx="6768396" cy="769441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s</a:t>
            </a:r>
            <a:r>
              <a:rPr lang="pt-BR" sz="2200" dirty="0" smtClean="0"/>
              <a:t> </a:t>
            </a:r>
            <a:r>
              <a:rPr lang="cs-CZ" sz="2200" dirty="0"/>
              <a:t>aromatickým jádrem nebo hydroxylovou skupinou na postranním řetězci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91682" y="4563712"/>
            <a:ext cx="5404454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HIS, PHE, TRP               TYR               SER, THR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851" y="5085184"/>
            <a:ext cx="5112213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s</a:t>
            </a:r>
            <a:r>
              <a:rPr lang="pt-BR" sz="2200" dirty="0"/>
              <a:t>e sírou v postranním řetězci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91681" y="5453634"/>
            <a:ext cx="1444015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MET, CYS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851" y="6017520"/>
            <a:ext cx="5112213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AMK </a:t>
            </a:r>
            <a:r>
              <a:rPr lang="cs-CZ" sz="2200" dirty="0"/>
              <a:t>obsahující sekundární amin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91681" y="6385970"/>
            <a:ext cx="830019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200" dirty="0" smtClean="0"/>
              <a:t>PRO</a:t>
            </a:r>
          </a:p>
        </p:txBody>
      </p:sp>
      <p:sp>
        <p:nvSpPr>
          <p:cNvPr id="15" name="Šipka doprava se zářezem 14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438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5852" y="548680"/>
            <a:ext cx="410410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sz="2200" dirty="0" smtClean="0"/>
              <a:t>Podle chemické konstituce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5892" y="1052736"/>
            <a:ext cx="1799844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sz="2200" dirty="0" smtClean="0"/>
              <a:t>Alifatické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11760" y="1078871"/>
            <a:ext cx="662473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 err="1" smtClean="0"/>
              <a:t>monoamino</a:t>
            </a:r>
            <a:r>
              <a:rPr lang="cs-CZ" sz="2200" dirty="0" smtClean="0"/>
              <a:t> - monokarboxylové </a:t>
            </a:r>
            <a:r>
              <a:rPr lang="cs-CZ" sz="2000" dirty="0"/>
              <a:t>–</a:t>
            </a:r>
            <a:r>
              <a:rPr lang="cs-CZ" sz="2000" dirty="0">
                <a:solidFill>
                  <a:prstClr val="black"/>
                </a:solidFill>
              </a:rPr>
              <a:t>NH</a:t>
            </a:r>
            <a:r>
              <a:rPr lang="cs-CZ" sz="2000" baseline="-25000" dirty="0">
                <a:solidFill>
                  <a:prstClr val="black"/>
                </a:solidFill>
              </a:rPr>
              <a:t>2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/</a:t>
            </a:r>
            <a:r>
              <a:rPr lang="cs-CZ" sz="2000" dirty="0"/>
              <a:t> </a:t>
            </a:r>
            <a:r>
              <a:rPr lang="cs-CZ" sz="2000" dirty="0" smtClean="0"/>
              <a:t>–COOH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767590" y="1573921"/>
            <a:ext cx="2812522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-OH               SER, THR 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4624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83061" y="2039967"/>
            <a:ext cx="2797051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-S , -SH         CYS, MET 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783060" y="2510025"/>
            <a:ext cx="4597251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-ALKYLY       GLY, ALA, VAL, LEU, ILE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411760" y="3013207"/>
            <a:ext cx="662473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 err="1" smtClean="0"/>
              <a:t>diamino</a:t>
            </a:r>
            <a:r>
              <a:rPr lang="cs-CZ" sz="2200" dirty="0" smtClean="0"/>
              <a:t> - monokarboxylové     2x</a:t>
            </a:r>
            <a:r>
              <a:rPr lang="cs-CZ" sz="2000" dirty="0" smtClean="0"/>
              <a:t>–</a:t>
            </a:r>
            <a:r>
              <a:rPr lang="cs-CZ" sz="2000" dirty="0" smtClean="0">
                <a:solidFill>
                  <a:prstClr val="black"/>
                </a:solidFill>
              </a:rPr>
              <a:t>NH</a:t>
            </a:r>
            <a:r>
              <a:rPr lang="cs-CZ" sz="2000" baseline="-25000" dirty="0" smtClean="0">
                <a:solidFill>
                  <a:prstClr val="black"/>
                </a:solidFill>
              </a:rPr>
              <a:t>2</a:t>
            </a:r>
            <a:r>
              <a:rPr lang="cs-CZ" sz="2000" dirty="0" smtClean="0">
                <a:solidFill>
                  <a:prstClr val="black"/>
                </a:solidFill>
              </a:rPr>
              <a:t> /</a:t>
            </a:r>
            <a:r>
              <a:rPr lang="cs-CZ" sz="2000" dirty="0"/>
              <a:t> </a:t>
            </a:r>
            <a:r>
              <a:rPr lang="cs-CZ" sz="2000" dirty="0" smtClean="0"/>
              <a:t>–COOH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767590" y="3521905"/>
            <a:ext cx="1372362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LYS, ARG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411760" y="4012600"/>
            <a:ext cx="662473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 err="1" smtClean="0"/>
              <a:t>monoamino</a:t>
            </a:r>
            <a:r>
              <a:rPr lang="cs-CZ" sz="2200" dirty="0" smtClean="0"/>
              <a:t> - dikarboxylové     </a:t>
            </a:r>
            <a:r>
              <a:rPr lang="cs-CZ" sz="2000" dirty="0" smtClean="0"/>
              <a:t>–</a:t>
            </a:r>
            <a:r>
              <a:rPr lang="cs-CZ" sz="2000" dirty="0" smtClean="0">
                <a:solidFill>
                  <a:prstClr val="black"/>
                </a:solidFill>
              </a:rPr>
              <a:t>NH</a:t>
            </a:r>
            <a:r>
              <a:rPr lang="cs-CZ" sz="2000" baseline="-25000" dirty="0" smtClean="0">
                <a:solidFill>
                  <a:prstClr val="black"/>
                </a:solidFill>
              </a:rPr>
              <a:t>2</a:t>
            </a:r>
            <a:r>
              <a:rPr lang="cs-CZ" sz="2000" dirty="0" smtClean="0">
                <a:solidFill>
                  <a:prstClr val="black"/>
                </a:solidFill>
              </a:rPr>
              <a:t> /</a:t>
            </a:r>
            <a:r>
              <a:rPr lang="cs-CZ" sz="2000" dirty="0"/>
              <a:t> 2x</a:t>
            </a:r>
            <a:r>
              <a:rPr lang="cs-CZ" sz="2000" dirty="0" smtClean="0"/>
              <a:t>–COOH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767590" y="4521298"/>
            <a:ext cx="3388586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ASP, GLU a jejich deriváty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95892" y="4985880"/>
            <a:ext cx="1799844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sz="2200" dirty="0" smtClean="0"/>
              <a:t>Cyklické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411760" y="5012015"/>
            <a:ext cx="3744416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isocyklické - aromatické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767590" y="5510833"/>
            <a:ext cx="1413996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PHE, TYR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2411760" y="5976576"/>
            <a:ext cx="2520280" cy="43088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2200" dirty="0" smtClean="0"/>
              <a:t>heterocyklické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767590" y="6457978"/>
            <a:ext cx="1948426" cy="40011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2000" dirty="0" smtClean="0"/>
              <a:t>PRO, HIS, TRP</a:t>
            </a:r>
          </a:p>
        </p:txBody>
      </p:sp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58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  <p:bldP spid="15" grpId="0" animBg="1"/>
      <p:bldP spid="16" grpId="0" animBg="1"/>
      <p:bldP spid="17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95536" y="1412776"/>
            <a:ext cx="554426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Podle polarity postranního řetězce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99948" y="2014102"/>
            <a:ext cx="75604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s nepolárním postranním řetězcem - hydrofobní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615462" y="2535287"/>
            <a:ext cx="68449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ALA, VAL, LEU, ILE, PHE (PRO, TRP, MET, GLY)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764704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99948" y="3199328"/>
            <a:ext cx="741646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AMK s prakticky </a:t>
            </a:r>
            <a:r>
              <a:rPr lang="cs-CZ" dirty="0" err="1" smtClean="0"/>
              <a:t>neionozovatelnými</a:t>
            </a:r>
            <a:r>
              <a:rPr lang="cs-CZ" dirty="0" smtClean="0"/>
              <a:t> skupinami polárního charakteru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615462" y="4077072"/>
            <a:ext cx="540481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SER, THR, LYS, TYR  (MET, TRP,GLY)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899948" y="4732679"/>
            <a:ext cx="22657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kyselé 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615462" y="5241378"/>
            <a:ext cx="15502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ASP, GLU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899948" y="5826758"/>
            <a:ext cx="25199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zásadité 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615462" y="6351711"/>
            <a:ext cx="223645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LYS, ARG, HIS</a:t>
            </a:r>
          </a:p>
        </p:txBody>
      </p:sp>
      <p:sp>
        <p:nvSpPr>
          <p:cNvPr id="12" name="Šipka doprava se zářezem 11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51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5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95536" y="895946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Glycin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95536" y="1493489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Alanin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95535" y="2099170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Valin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260648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95535" y="2704851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Leucin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95536" y="3310532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Isoleucin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95536" y="3916213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Prolin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95535" y="4521894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Fenylalanin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95535" y="5127575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Tyrosin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95535" y="6351711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Histidin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5746030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Tryptofan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11761" y="907557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Gly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11761" y="1505100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Ala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411760" y="2110781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Val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411760" y="2716462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Leu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11761" y="3322143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Ile</a:t>
            </a:r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411761" y="3927824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Pro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11760" y="4533505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Phe</a:t>
            </a:r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411760" y="5139186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err="1" smtClean="0">
                <a:solidFill>
                  <a:prstClr val="black"/>
                </a:solidFill>
              </a:rPr>
              <a:t>Tyr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411760" y="6363322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His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411761" y="5757641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Trp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4140160" y="895946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neesenciální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140160" y="1493489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140159" y="2099170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140159" y="2704851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140160" y="3310532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140160" y="3916213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140159" y="4521894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140159" y="5127575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140159" y="6351711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140160" y="5746030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3275857" y="907557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G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275857" y="1505100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275856" y="2110781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V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275856" y="2716462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275857" y="3322143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275857" y="3927824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275856" y="4533505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F</a:t>
            </a:r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275856" y="5139186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Y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3275856" y="6363322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275857" y="5757641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W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300416" y="907557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nepolární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300416" y="1505100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300415" y="2110781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6300415" y="2716462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300416" y="3322143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300416" y="3927824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300415" y="4533505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6300414" y="5139186"/>
            <a:ext cx="27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neutrální 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6300415" y="6363322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zásaditá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300416" y="5757641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Font typeface="Wingdings" pitchFamily="2" charset="2"/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63" name="Šipka doprava se zářezem 6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67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5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23530" y="895946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Serin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23530" y="1493489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Threonin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23529" y="2099170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Cystein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3568" y="260648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3529" y="2704851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Methionin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23530" y="3310532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Lysin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23530" y="3916213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Arginin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3528" y="4521894"/>
            <a:ext cx="2196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Asparágová</a:t>
            </a:r>
            <a:r>
              <a:rPr lang="cs-CZ" dirty="0"/>
              <a:t> k.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23529" y="5127575"/>
            <a:ext cx="2124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Glutamová</a:t>
            </a:r>
            <a:r>
              <a:rPr lang="cs-CZ" dirty="0"/>
              <a:t> k.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23529" y="6351711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3530" y="5746030"/>
            <a:ext cx="187200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Asparagin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91859" y="907557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Ser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91859" y="1505100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Thr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591858" y="2110781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Cys</a:t>
            </a:r>
            <a:endParaRPr lang="cs-CZ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2591858" y="2716462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Met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591859" y="3322143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Lys</a:t>
            </a:r>
            <a:endParaRPr lang="cs-CZ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2591859" y="3927824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Arg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591858" y="4533505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Asp</a:t>
            </a:r>
            <a:endParaRPr lang="cs-CZ" dirty="0" smtClean="0"/>
          </a:p>
        </p:txBody>
      </p:sp>
      <p:sp>
        <p:nvSpPr>
          <p:cNvPr id="25" name="TextovéPole 24"/>
          <p:cNvSpPr txBox="1"/>
          <p:nvPr/>
        </p:nvSpPr>
        <p:spPr>
          <a:xfrm>
            <a:off x="2591858" y="5139186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Glu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2591858" y="6363322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Gln</a:t>
            </a:r>
            <a:endParaRPr lang="cs-CZ" dirty="0" smtClean="0"/>
          </a:p>
        </p:txBody>
      </p:sp>
      <p:sp>
        <p:nvSpPr>
          <p:cNvPr id="28" name="TextovéPole 27"/>
          <p:cNvSpPr txBox="1"/>
          <p:nvPr/>
        </p:nvSpPr>
        <p:spPr>
          <a:xfrm>
            <a:off x="2591859" y="5757641"/>
            <a:ext cx="75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err="1" smtClean="0"/>
              <a:t>Asn</a:t>
            </a:r>
            <a:endParaRPr lang="cs-CZ" dirty="0" smtClean="0"/>
          </a:p>
        </p:txBody>
      </p:sp>
      <p:sp>
        <p:nvSpPr>
          <p:cNvPr id="29" name="TextovéPole 28"/>
          <p:cNvSpPr txBox="1"/>
          <p:nvPr/>
        </p:nvSpPr>
        <p:spPr>
          <a:xfrm>
            <a:off x="4320258" y="895946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neesenciální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320258" y="1493489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esenciální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320257" y="2099170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320257" y="2704851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320258" y="3310532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esenciální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320258" y="3916213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320257" y="4521894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neesenciální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320257" y="5127575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320257" y="6351711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neesenciální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320258" y="5746030"/>
            <a:ext cx="201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neesenciální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455955" y="907557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3455955" y="1505100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455954" y="2110781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C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3455954" y="2716462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455955" y="3322143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K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3455955" y="3927824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3455954" y="4533505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D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3455954" y="5139186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455954" y="6363322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Q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3455955" y="5757641"/>
            <a:ext cx="5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N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480514" y="907557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480514" y="1505100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6480513" y="2110781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6480513" y="2716462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nepolární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6480514" y="3322143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zásaditá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6480514" y="3927824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zásaditá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480513" y="4533505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kyselá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480512" y="5139186"/>
            <a:ext cx="16200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kyselá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6480513" y="6363322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prstClr val="black"/>
                </a:solidFill>
              </a:rPr>
              <a:t>polární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480514" y="5757641"/>
            <a:ext cx="162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polární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Šipka doprava se zářezem 6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96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5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5497" y="7647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Glycin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18864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03649" y="7763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Gly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483768" y="764704"/>
            <a:ext cx="187220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2-aminoetanová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051721" y="7763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5724130" y="776315"/>
            <a:ext cx="144015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aminooctová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63" name="Obrázek 62" descr="chemická struktura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334320"/>
            <a:ext cx="151216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Soubor: Glycin-z-xtal-2008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32">
            <a:off x="2217399" y="1092155"/>
            <a:ext cx="1936504" cy="14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ile:Glyc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0621">
            <a:off x="6196548" y="1190320"/>
            <a:ext cx="148656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ovéPole 63"/>
          <p:cNvSpPr txBox="1"/>
          <p:nvPr/>
        </p:nvSpPr>
        <p:spPr>
          <a:xfrm>
            <a:off x="35497" y="2646947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Alanin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1403649" y="265855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Ala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6" name="TextovéPole 65"/>
          <p:cNvSpPr txBox="1"/>
          <p:nvPr/>
        </p:nvSpPr>
        <p:spPr>
          <a:xfrm>
            <a:off x="2483977" y="2646947"/>
            <a:ext cx="20880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2051721" y="265855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5724130" y="2658558"/>
            <a:ext cx="226824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54" y="1272292"/>
            <a:ext cx="93686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54" y="3213136"/>
            <a:ext cx="9940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chemická struktura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48" y="3213136"/>
            <a:ext cx="212188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ile:L-alani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2628">
            <a:off x="6307522" y="2986695"/>
            <a:ext cx="15902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ovéPole 68"/>
          <p:cNvSpPr txBox="1"/>
          <p:nvPr/>
        </p:nvSpPr>
        <p:spPr>
          <a:xfrm>
            <a:off x="35496" y="465471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Valin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1403648" y="466633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Val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2483976" y="4654719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2-amino-3-methylbutanová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2051720" y="466633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5724128" y="4666330"/>
            <a:ext cx="226825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7184" name="Picture 16" descr="File:L-vali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1638">
            <a:off x="6172563" y="4962629"/>
            <a:ext cx="204460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gvm.vm.cz/vyuka/bio_pojmy/equations/valin.01.gi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7" y="5463376"/>
            <a:ext cx="13410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Obrázek 73" descr="chemická struktura"/>
          <p:cNvPicPr/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1" y="5463376"/>
            <a:ext cx="253848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Skupina 29"/>
          <p:cNvGrpSpPr/>
          <p:nvPr/>
        </p:nvGrpSpPr>
        <p:grpSpPr>
          <a:xfrm>
            <a:off x="121175" y="1124744"/>
            <a:ext cx="619044" cy="707886"/>
            <a:chOff x="2915816" y="1887804"/>
            <a:chExt cx="619044" cy="707886"/>
          </a:xfrm>
        </p:grpSpPr>
        <p:sp>
          <p:nvSpPr>
            <p:cNvPr id="31" name="Ovál 30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3030804" y="1887804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2018" y="2974532"/>
            <a:ext cx="576064" cy="707886"/>
            <a:chOff x="2915816" y="1887804"/>
            <a:chExt cx="576064" cy="707886"/>
          </a:xfrm>
        </p:grpSpPr>
        <p:sp>
          <p:nvSpPr>
            <p:cNvPr id="34" name="Ovál 33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987262" y="1887804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Skupina 35"/>
          <p:cNvGrpSpPr/>
          <p:nvPr/>
        </p:nvGrpSpPr>
        <p:grpSpPr>
          <a:xfrm>
            <a:off x="122018" y="4926092"/>
            <a:ext cx="576064" cy="751807"/>
            <a:chOff x="2915816" y="1813097"/>
            <a:chExt cx="576064" cy="751807"/>
          </a:xfrm>
        </p:grpSpPr>
        <p:sp>
          <p:nvSpPr>
            <p:cNvPr id="37" name="Ovál 3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987262" y="181309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3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9" name="Šipka doprava se zářezem 38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089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3" grpId="0" animBg="1"/>
      <p:bldP spid="29" grpId="0" animBg="1"/>
      <p:bldP spid="43" grpId="0" animBg="1"/>
      <p:bldP spid="5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8864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5496" y="7647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Leucin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403648" y="7763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Leu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483976" y="764704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2-amino-4-methylpentanová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051720" y="7763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724129" y="776315"/>
            <a:ext cx="237626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4338" name="Picture 2" descr="http://gvm.vm.cz/vyuka/bio_pojmy/equations/leuc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2" y="1268760"/>
            <a:ext cx="16936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33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288032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Picture 4" descr="File:L-leuc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859">
            <a:off x="6021412" y="888837"/>
            <a:ext cx="220808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35497" y="262325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Isoleucin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1403649" y="263487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Ile</a:t>
            </a:r>
            <a:endParaRPr lang="cs-CZ" sz="1600" dirty="0" smtClean="0"/>
          </a:p>
        </p:txBody>
      </p:sp>
      <p:sp>
        <p:nvSpPr>
          <p:cNvPr id="38" name="TextovéPole 37"/>
          <p:cNvSpPr txBox="1"/>
          <p:nvPr/>
        </p:nvSpPr>
        <p:spPr>
          <a:xfrm>
            <a:off x="2483977" y="2623259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2-amino-3-methylpentanová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051721" y="263487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I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724130" y="2634870"/>
            <a:ext cx="288031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methylvalerová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4342" name="Picture 6" descr="File:L-isoleucine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524">
            <a:off x="6225840" y="2800215"/>
            <a:ext cx="19536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gvm.vm.cz/vyuka/bio_pojmy/equations/isoleucin.01.gif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2" y="3203275"/>
            <a:ext cx="166153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Obrázek 43" descr="chemická struktura"/>
          <p:cNvPicPr/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82196"/>
            <a:ext cx="2880323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ovéPole 44"/>
          <p:cNvSpPr txBox="1"/>
          <p:nvPr/>
        </p:nvSpPr>
        <p:spPr>
          <a:xfrm>
            <a:off x="35497" y="473501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Prolin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03649" y="474663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Pro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483977" y="4735019"/>
            <a:ext cx="26640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pyrrolidin-2-karboxylová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051721" y="474663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724130" y="4746630"/>
            <a:ext cx="324035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Azacyklopentan-2-karboxylová 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4346" name="Picture 10" descr="http://gvm.vm.cz/vyuka/bio_pojmy/equations/prolin.01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3" y="5373215"/>
            <a:ext cx="124844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Obrázek 49" descr="chemická struktura"/>
          <p:cNvPicPr/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5" y="5373215"/>
            <a:ext cx="1858525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8" name="Picture 12" descr="File:L-proline-3D-ball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7300">
            <a:off x="6259311" y="5041765"/>
            <a:ext cx="2124185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Skupina 26"/>
          <p:cNvGrpSpPr/>
          <p:nvPr/>
        </p:nvGrpSpPr>
        <p:grpSpPr>
          <a:xfrm>
            <a:off x="121175" y="1038784"/>
            <a:ext cx="576064" cy="749108"/>
            <a:chOff x="2915816" y="1815796"/>
            <a:chExt cx="576064" cy="749108"/>
          </a:xfrm>
        </p:grpSpPr>
        <p:sp>
          <p:nvSpPr>
            <p:cNvPr id="29" name="Ovál 28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2959639" y="1815796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4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122018" y="2895916"/>
            <a:ext cx="576064" cy="741202"/>
            <a:chOff x="2915816" y="1823702"/>
            <a:chExt cx="576064" cy="741202"/>
          </a:xfrm>
        </p:grpSpPr>
        <p:sp>
          <p:nvSpPr>
            <p:cNvPr id="42" name="Ovál 41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2987262" y="182370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5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122018" y="5099698"/>
            <a:ext cx="576064" cy="707886"/>
            <a:chOff x="2915816" y="1926327"/>
            <a:chExt cx="576064" cy="707886"/>
          </a:xfrm>
        </p:grpSpPr>
        <p:sp>
          <p:nvSpPr>
            <p:cNvPr id="52" name="Ovál 51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2958234" y="192632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6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Šipka doprava se zářezem 53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0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496" y="702571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solidFill>
                  <a:prstClr val="black"/>
                </a:solidFill>
              </a:defRPr>
            </a:lvl1pPr>
          </a:lstStyle>
          <a:p>
            <a:r>
              <a:rPr lang="cs-CZ" sz="1600" dirty="0"/>
              <a:t>Fenylalanin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403648" y="714182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Phe</a:t>
            </a:r>
            <a:endParaRPr lang="cs-CZ" sz="1600" dirty="0" smtClean="0"/>
          </a:p>
        </p:txBody>
      </p:sp>
      <p:sp>
        <p:nvSpPr>
          <p:cNvPr id="35" name="TextovéPole 34"/>
          <p:cNvSpPr txBox="1"/>
          <p:nvPr/>
        </p:nvSpPr>
        <p:spPr>
          <a:xfrm>
            <a:off x="2483976" y="702571"/>
            <a:ext cx="280810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2-amino-3-fenylpropanová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051720" y="714182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F</a:t>
            </a:r>
            <a:endParaRPr lang="cs-CZ" sz="1600" dirty="0" smtClean="0"/>
          </a:p>
        </p:txBody>
      </p:sp>
      <p:sp>
        <p:nvSpPr>
          <p:cNvPr id="42" name="TextovéPole 41"/>
          <p:cNvSpPr txBox="1"/>
          <p:nvPr/>
        </p:nvSpPr>
        <p:spPr>
          <a:xfrm>
            <a:off x="5724129" y="714182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fenylpropionová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5362" name="Picture 2" descr="http://gvm.vm.cz/vyuka/bio_pojmy/equations/fenylala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3" y="1268760"/>
            <a:ext cx="17959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Obrázek 42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90" y="1268760"/>
            <a:ext cx="233934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6" name="Picture 6" descr="File:L-phenylalan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7863">
            <a:off x="6192084" y="814144"/>
            <a:ext cx="230496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/>
          <p:cNvSpPr txBox="1"/>
          <p:nvPr/>
        </p:nvSpPr>
        <p:spPr>
          <a:xfrm>
            <a:off x="35496" y="25649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Tyrosin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403648" y="25765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Tyr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483976" y="2564904"/>
            <a:ext cx="3024128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2-amino-3-(4-hydroxy-fenyl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051720" y="25765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724128" y="2576515"/>
            <a:ext cx="3024336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-(p-</a:t>
            </a:r>
            <a:r>
              <a:rPr lang="cs-CZ" sz="1600" dirty="0" err="1" smtClean="0">
                <a:solidFill>
                  <a:prstClr val="black"/>
                </a:solidFill>
              </a:rPr>
              <a:t>hydroxyfenyl</a:t>
            </a:r>
            <a:r>
              <a:rPr lang="cs-CZ" sz="1600" dirty="0" smtClean="0">
                <a:solidFill>
                  <a:prstClr val="black"/>
                </a:solidFill>
              </a:rPr>
              <a:t>)-</a:t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6" y="3371712"/>
            <a:ext cx="206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Obrázek 55" descr="chemická struktura"/>
          <p:cNvPicPr/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38" y="3371712"/>
            <a:ext cx="261239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TextovéPole 56"/>
          <p:cNvSpPr txBox="1"/>
          <p:nvPr/>
        </p:nvSpPr>
        <p:spPr>
          <a:xfrm>
            <a:off x="35497" y="472514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Tryptofan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1403649" y="473675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Trp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2483976" y="4725144"/>
            <a:ext cx="2808104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2-amino-3-(1H-indol-3-yl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2051721" y="473675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W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5724130" y="4736755"/>
            <a:ext cx="313183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indolylpropionová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5372" name="Picture 12" descr="chemická struktura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15" y="5378447"/>
            <a:ext cx="15051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gvm.vm.cz/vyuka/bio_pojmy/equations/tryptofan.01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9" y="5548854"/>
            <a:ext cx="182311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File:L-tryptophan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8492">
            <a:off x="6109459" y="4976297"/>
            <a:ext cx="2644969" cy="2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6156176" y="2924944"/>
            <a:ext cx="2680827" cy="1800000"/>
            <a:chOff x="6307295" y="3141051"/>
            <a:chExt cx="2680827" cy="1800000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8722">
              <a:off x="7920783" y="4110005"/>
              <a:ext cx="715302" cy="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78" b="95044" l="0" r="90000">
                          <a14:foregroundMark x1="42500" y1="36460" x2="42500" y2="36460"/>
                          <a14:foregroundMark x1="42500" y1="42301" x2="42500" y2="42301"/>
                          <a14:foregroundMark x1="40500" y1="47611" x2="40500" y2="47611"/>
                          <a14:foregroundMark x1="24625" y1="44425" x2="24625" y2="44425"/>
                          <a14:foregroundMark x1="26875" y1="49381" x2="26875" y2="49381"/>
                          <a14:foregroundMark x1="26500" y1="34513" x2="26500" y2="34513"/>
                          <a14:foregroundMark x1="31250" y1="52035" x2="31250" y2="52035"/>
                          <a14:foregroundMark x1="40000" y1="32389" x2="40000" y2="32389"/>
                          <a14:foregroundMark x1="65750" y1="62655" x2="65750" y2="62655"/>
                          <a14:foregroundMark x1="72375" y1="55575" x2="72375" y2="55575"/>
                          <a14:foregroundMark x1="67250" y1="64071" x2="67250" y2="64071"/>
                          <a14:foregroundMark x1="64125" y1="61416" x2="64125" y2="61416"/>
                          <a14:foregroundMark x1="31000" y1="31150" x2="31000" y2="31150"/>
                          <a14:foregroundMark x1="24375" y1="38761" x2="24375" y2="38761"/>
                          <a14:foregroundMark x1="63625" y1="61593" x2="63625" y2="61593"/>
                          <a14:foregroundMark x1="27406" y1="49654" x2="27406" y2="49654"/>
                          <a14:foregroundMark x1="24470" y1="45727" x2="24470" y2="45727"/>
                          <a14:foregroundMark x1="38662" y1="31409" x2="38662" y2="31409"/>
                          <a14:foregroundMark x1="34747" y1="29792" x2="34747" y2="29792"/>
                          <a14:foregroundMark x1="23002" y1="34873" x2="23002" y2="34873"/>
                          <a14:foregroundMark x1="28711" y1="28868" x2="28711" y2="28868"/>
                          <a14:backgroundMark x1="67000" y1="56460" x2="67000" y2="56460"/>
                          <a14:backgroundMark x1="66000" y1="56814" x2="66000" y2="56814"/>
                          <a14:backgroundMark x1="65375" y1="56814" x2="65375" y2="56814"/>
                          <a14:backgroundMark x1="63250" y1="65664" x2="63250" y2="65664"/>
                          <a14:backgroundMark x1="27250" y1="31858" x2="27250" y2="31858"/>
                          <a14:backgroundMark x1="30625" y1="29381" x2="30625" y2="29381"/>
                          <a14:backgroundMark x1="36750" y1="29204" x2="36750" y2="29204"/>
                          <a14:backgroundMark x1="33750" y1="29735" x2="33750" y2="29735"/>
                          <a14:backgroundMark x1="24625" y1="35221" x2="24625" y2="35221"/>
                          <a14:backgroundMark x1="23875" y1="39469" x2="23875" y2="39469"/>
                          <a14:backgroundMark x1="23375" y1="43540" x2="23375" y2="43540"/>
                          <a14:backgroundMark x1="36750" y1="52035" x2="36750" y2="52035"/>
                          <a14:backgroundMark x1="36000" y1="52743" x2="36000" y2="52743"/>
                          <a14:backgroundMark x1="31500" y1="28850" x2="31500" y2="28850"/>
                          <a14:backgroundMark x1="35500" y1="28673" x2="35500" y2="28673"/>
                          <a14:backgroundMark x1="32625" y1="29204" x2="32625" y2="29204"/>
                          <a14:backgroundMark x1="24250" y1="36991" x2="24250" y2="36991"/>
                          <a14:backgroundMark x1="24959" y1="48961" x2="24959" y2="48961"/>
                          <a14:backgroundMark x1="23165" y1="45497" x2="23165" y2="45497"/>
                          <a14:backgroundMark x1="62643" y1="64434" x2="62643" y2="64434"/>
                          <a14:backgroundMark x1="41109" y1="31871" x2="41109" y2="31871"/>
                          <a14:backgroundMark x1="39315" y1="30485" x2="39315" y2="30485"/>
                          <a14:backgroundMark x1="23002" y1="57506" x2="23002" y2="57506"/>
                          <a14:backgroundMark x1="25285" y1="33718" x2="25285" y2="33718"/>
                          <a14:backgroundMark x1="22838" y1="38337" x2="22838" y2="38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6613">
              <a:off x="6307295" y="3141051"/>
              <a:ext cx="254867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8361611" y="3253403"/>
              <a:ext cx="626511" cy="111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Skupina 29"/>
          <p:cNvGrpSpPr/>
          <p:nvPr/>
        </p:nvGrpSpPr>
        <p:grpSpPr>
          <a:xfrm>
            <a:off x="121175" y="980728"/>
            <a:ext cx="576907" cy="734594"/>
            <a:chOff x="2915816" y="1830310"/>
            <a:chExt cx="576907" cy="734594"/>
          </a:xfrm>
        </p:grpSpPr>
        <p:sp>
          <p:nvSpPr>
            <p:cNvPr id="31" name="Ovál 30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2988667" y="1830310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7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2018" y="2939458"/>
            <a:ext cx="576064" cy="707886"/>
            <a:chOff x="2915816" y="1931346"/>
            <a:chExt cx="576064" cy="707886"/>
          </a:xfrm>
        </p:grpSpPr>
        <p:sp>
          <p:nvSpPr>
            <p:cNvPr id="34" name="Ovál 33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2972748" y="1931346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8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122018" y="4970196"/>
            <a:ext cx="576064" cy="737293"/>
            <a:chOff x="2915816" y="1827611"/>
            <a:chExt cx="576064" cy="737293"/>
          </a:xfrm>
        </p:grpSpPr>
        <p:sp>
          <p:nvSpPr>
            <p:cNvPr id="38" name="Ovál 37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2972748" y="1827611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9</a:t>
              </a:r>
            </a:p>
          </p:txBody>
        </p:sp>
      </p:grpSp>
      <p:sp>
        <p:nvSpPr>
          <p:cNvPr id="40" name="Šipka doprava se zářezem 39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13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9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6" y="755993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Histidin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403648" y="76760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His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2483975" y="755993"/>
            <a:ext cx="3168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2-amino-3-(3-</a:t>
            </a:r>
            <a:r>
              <a:rPr lang="cs-CZ" sz="1600" i="1" dirty="0"/>
              <a:t>H</a:t>
            </a:r>
            <a:r>
              <a:rPr lang="cs-CZ" sz="1600" dirty="0"/>
              <a:t>-imidazol-4-yl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051720" y="76760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724129" y="767604"/>
            <a:ext cx="345638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imidazolylpropionová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grpSp>
        <p:nvGrpSpPr>
          <p:cNvPr id="36" name="Skupina 35"/>
          <p:cNvGrpSpPr/>
          <p:nvPr/>
        </p:nvGrpSpPr>
        <p:grpSpPr>
          <a:xfrm rot="864563">
            <a:off x="6311463" y="741827"/>
            <a:ext cx="2268585" cy="2223860"/>
            <a:chOff x="4937556" y="2539754"/>
            <a:chExt cx="2268585" cy="222386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8" b="89890" l="0" r="89853">
                          <a14:backgroundMark x1="26841" y1="35110" x2="26841" y2="35110"/>
                          <a14:backgroundMark x1="29787" y1="31801" x2="29787" y2="31801"/>
                          <a14:backgroundMark x1="27660" y1="29044" x2="27660" y2="29044"/>
                          <a14:backgroundMark x1="25859" y1="37868" x2="25859" y2="37868"/>
                          <a14:backgroundMark x1="31260" y1="39338" x2="31260" y2="39338"/>
                          <a14:backgroundMark x1="61047" y1="56434" x2="61047" y2="56434"/>
                          <a14:backgroundMark x1="60393" y1="58640" x2="60393" y2="58640"/>
                          <a14:backgroundMark x1="59083" y1="57353" x2="59083" y2="57353"/>
                          <a14:backgroundMark x1="60393" y1="60478" x2="60393" y2="60478"/>
                          <a14:backgroundMark x1="54501" y1="65993" x2="54501" y2="65993"/>
                          <a14:backgroundMark x1="53682" y1="64154" x2="53682" y2="64154"/>
                          <a14:backgroundMark x1="22586" y1="32537" x2="22586" y2="32537"/>
                          <a14:backgroundMark x1="21931" y1="32537" x2="21931" y2="32537"/>
                          <a14:backgroundMark x1="22586" y1="39706" x2="22586" y2="39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9500">
              <a:off x="4815626" y="2661684"/>
              <a:ext cx="222386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6607772" y="2983902"/>
              <a:ext cx="598369" cy="106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8722">
              <a:off x="6117591" y="3833863"/>
              <a:ext cx="715302" cy="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2" name="Picture 4" descr="http://gvm.vm.cz/vyuka/bio_pojmy/equations/histidin.01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3" y="1502650"/>
            <a:ext cx="20329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Obrázek 43" descr="chemická struktura"/>
          <p:cNvPicPr/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53" y="1502650"/>
            <a:ext cx="2327275" cy="109283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ovéPole 44"/>
          <p:cNvSpPr txBox="1"/>
          <p:nvPr/>
        </p:nvSpPr>
        <p:spPr>
          <a:xfrm>
            <a:off x="35497" y="280866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Serin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403649" y="282028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Ser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483766" y="2808669"/>
            <a:ext cx="30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051721" y="282028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724130" y="2820280"/>
            <a:ext cx="341986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7414" name="Picture 6" descr="http://gvm.vm.cz/vyuka/bio_pojmy/equations/serin.01.gi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5" y="3356992"/>
            <a:ext cx="11729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Obrázek 49" descr="chemická struktura"/>
          <p:cNvPicPr/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29" y="3356992"/>
            <a:ext cx="21400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6" name="Picture 8" descr="File:L-serine-3D-ball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4333">
            <a:off x="6545918" y="3065896"/>
            <a:ext cx="15307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ovéPole 61"/>
          <p:cNvSpPr txBox="1"/>
          <p:nvPr/>
        </p:nvSpPr>
        <p:spPr>
          <a:xfrm>
            <a:off x="35497" y="4807027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Threonin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1403649" y="481863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Thr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2483977" y="4807027"/>
            <a:ext cx="302412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2-amino-3-hydroxybutanová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2051721" y="481863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5724131" y="4818638"/>
            <a:ext cx="302433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7418" name="Picture 10" descr="http://gvm.vm.cz/vyuka/bio_pojmy/equations/threonin.01.gif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5" y="5531819"/>
            <a:ext cx="11612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Obrázek 70" descr="chemická struktura"/>
          <p:cNvPicPr/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23" y="5562785"/>
            <a:ext cx="238615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0" name="Picture 12" descr="File:L-Threonine-3D-ball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7533">
            <a:off x="6315298" y="5139633"/>
            <a:ext cx="1842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Skupina 39"/>
          <p:cNvGrpSpPr/>
          <p:nvPr/>
        </p:nvGrpSpPr>
        <p:grpSpPr>
          <a:xfrm>
            <a:off x="111986" y="1052736"/>
            <a:ext cx="715598" cy="707886"/>
            <a:chOff x="5640409" y="3073187"/>
            <a:chExt cx="715598" cy="707886"/>
          </a:xfrm>
        </p:grpSpPr>
        <p:sp>
          <p:nvSpPr>
            <p:cNvPr id="41" name="Ovál 4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0409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10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109183" y="3097988"/>
            <a:ext cx="761381" cy="707886"/>
            <a:chOff x="5652120" y="3073187"/>
            <a:chExt cx="761381" cy="707886"/>
          </a:xfrm>
        </p:grpSpPr>
        <p:sp>
          <p:nvSpPr>
            <p:cNvPr id="51" name="Ovál 5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5697903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109745" y="5099698"/>
            <a:ext cx="717839" cy="707886"/>
            <a:chOff x="5652120" y="3073187"/>
            <a:chExt cx="717839" cy="707886"/>
          </a:xfrm>
        </p:grpSpPr>
        <p:sp>
          <p:nvSpPr>
            <p:cNvPr id="54" name="Ovál 53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5654361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12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6" name="Šipka doprava se zářezem 55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91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2" grpId="0" animBg="1"/>
      <p:bldP spid="63" grpId="0" animBg="1"/>
      <p:bldP spid="64" grpId="0" animBg="1"/>
      <p:bldP spid="65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794739"/>
            <a:ext cx="8064896" cy="5868000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658837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AMK STRUKTURA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171599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VLASTNOSTI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705272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238944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STANOVENÍ AMK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772618"/>
            <a:ext cx="453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AMK V POTRAVINÁCH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306291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DĚLENÍ AMK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839964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AMK VZORCE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5373636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GLYCIN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1154781"/>
            <a:ext cx="67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FUNKČNÍ, SUBSTITUČNÍ DERIVÁTY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30681" y="5919663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ALANIN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9" action="ppaction://hlinksldjump"/>
          </p:cNvPr>
          <p:cNvSpPr txBox="1"/>
          <p:nvPr/>
        </p:nvSpPr>
        <p:spPr>
          <a:xfrm>
            <a:off x="7596336" y="613568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rgbClr val="FF0000"/>
                </a:solidFill>
              </a:rPr>
              <a:t>1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6" y="7647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Cystein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403648" y="7763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Cys</a:t>
            </a:r>
            <a:endParaRPr lang="cs-CZ" sz="16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483975" y="764704"/>
            <a:ext cx="305979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2-amino-3-sulfanylpropanová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051720" y="7763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C</a:t>
            </a:r>
            <a:endParaRPr lang="cs-CZ" sz="1600" dirty="0" smtClean="0"/>
          </a:p>
        </p:txBody>
      </p:sp>
      <p:sp>
        <p:nvSpPr>
          <p:cNvPr id="43" name="TextovéPole 42"/>
          <p:cNvSpPr txBox="1"/>
          <p:nvPr/>
        </p:nvSpPr>
        <p:spPr>
          <a:xfrm>
            <a:off x="5724129" y="776315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thiopropionová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gvm.vm.cz/vyuka/bio_pojmy/equations/cyste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48" y="1412776"/>
            <a:ext cx="119612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Obrázek 50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14" y="1412776"/>
            <a:ext cx="227641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 descr="File:L-cysteine-3D-ball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1642">
            <a:off x="6312485" y="1101965"/>
            <a:ext cx="176088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/>
          <p:cNvSpPr txBox="1"/>
          <p:nvPr/>
        </p:nvSpPr>
        <p:spPr>
          <a:xfrm>
            <a:off x="35496" y="2844225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Methionin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1403648" y="2855836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Met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483976" y="2844225"/>
            <a:ext cx="295212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2-amino-4-(</a:t>
            </a:r>
            <a:r>
              <a:rPr lang="cs-CZ" sz="1600" dirty="0" err="1"/>
              <a:t>methylsulfanyl</a:t>
            </a:r>
            <a:r>
              <a:rPr lang="cs-CZ" sz="1600" dirty="0"/>
              <a:t>)-butanová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2051720" y="2855836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M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724129" y="2855836"/>
            <a:ext cx="341987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γ</a:t>
            </a:r>
            <a:r>
              <a:rPr lang="cs-CZ" sz="1600" dirty="0" smtClean="0">
                <a:solidFill>
                  <a:prstClr val="black"/>
                </a:solidFill>
              </a:rPr>
              <a:t>-(</a:t>
            </a:r>
            <a:r>
              <a:rPr lang="cs-CZ" sz="1600" dirty="0" err="1" smtClean="0">
                <a:solidFill>
                  <a:prstClr val="black"/>
                </a:solidFill>
              </a:rPr>
              <a:t>methylthio</a:t>
            </a:r>
            <a:r>
              <a:rPr lang="cs-CZ" sz="1600" dirty="0" smtClean="0">
                <a:solidFill>
                  <a:prstClr val="black"/>
                </a:solidFill>
              </a:rPr>
              <a:t>)máselná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8438" name="Picture 6" descr="http://gvm.vm.cz/vyuka/bio_pojmy/equations/methionin.01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3" y="3573136"/>
            <a:ext cx="19759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Obrázek 56" descr="chemická struktura"/>
          <p:cNvPicPr/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77" y="3573136"/>
            <a:ext cx="321581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0" name="Picture 8" descr="File:L-methionine-B-3D-ball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487">
            <a:off x="5848161" y="3283804"/>
            <a:ext cx="317180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35497" y="4805903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Lysin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403649" y="481751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Lys</a:t>
            </a:r>
            <a:endParaRPr lang="cs-CZ" sz="1600" dirty="0" smtClean="0"/>
          </a:p>
        </p:txBody>
      </p:sp>
      <p:sp>
        <p:nvSpPr>
          <p:cNvPr id="60" name="TextovéPole 59"/>
          <p:cNvSpPr txBox="1"/>
          <p:nvPr/>
        </p:nvSpPr>
        <p:spPr>
          <a:xfrm>
            <a:off x="2483977" y="4805903"/>
            <a:ext cx="237605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2,6-diaminohexanová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2051721" y="481751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K</a:t>
            </a:r>
            <a:endParaRPr lang="cs-CZ" sz="1600" dirty="0" smtClean="0"/>
          </a:p>
        </p:txBody>
      </p:sp>
      <p:sp>
        <p:nvSpPr>
          <p:cNvPr id="66" name="TextovéPole 65"/>
          <p:cNvSpPr txBox="1"/>
          <p:nvPr/>
        </p:nvSpPr>
        <p:spPr>
          <a:xfrm>
            <a:off x="5724129" y="4817514"/>
            <a:ext cx="244827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,</a:t>
            </a:r>
            <a:r>
              <a:rPr lang="el-GR" sz="1600" dirty="0" smtClean="0">
                <a:solidFill>
                  <a:prstClr val="black"/>
                </a:solidFill>
              </a:rPr>
              <a:t>ζ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diaminokapronová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grpSp>
        <p:nvGrpSpPr>
          <p:cNvPr id="67" name="Skupina 66"/>
          <p:cNvGrpSpPr/>
          <p:nvPr/>
        </p:nvGrpSpPr>
        <p:grpSpPr>
          <a:xfrm>
            <a:off x="6228184" y="5238940"/>
            <a:ext cx="2808312" cy="1576885"/>
            <a:chOff x="3919258" y="2470694"/>
            <a:chExt cx="2728304" cy="1731598"/>
          </a:xfrm>
        </p:grpSpPr>
        <p:pic>
          <p:nvPicPr>
            <p:cNvPr id="68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83" l="0" r="89976">
                          <a14:foregroundMark x1="17689" y1="33389" x2="17689" y2="33389"/>
                          <a14:foregroundMark x1="26651" y1="29883" x2="26651" y2="29883"/>
                          <a14:foregroundMark x1="20755" y1="34224" x2="20755" y2="34224"/>
                          <a14:backgroundMark x1="41745" y1="9182" x2="41745" y2="9182"/>
                          <a14:backgroundMark x1="34552" y1="12020" x2="34552" y2="12020"/>
                          <a14:backgroundMark x1="41863" y1="32053" x2="41863" y2="32053"/>
                          <a14:backgroundMark x1="41509" y1="23038" x2="41509" y2="23038"/>
                          <a14:backgroundMark x1="25943" y1="20200" x2="25943" y2="20200"/>
                          <a14:backgroundMark x1="3302" y1="17362" x2="3302" y2="17362"/>
                          <a14:backgroundMark x1="1651" y1="3172" x2="1651" y2="3172"/>
                          <a14:backgroundMark x1="10495" y1="40067" x2="10495" y2="40067"/>
                          <a14:backgroundMark x1="6722" y1="43239" x2="6722" y2="43239"/>
                          <a14:backgroundMark x1="6722" y1="55092" x2="6722" y2="55092"/>
                          <a14:backgroundMark x1="17689" y1="61937" x2="17689" y2="61937"/>
                          <a14:backgroundMark x1="8137" y1="66444" x2="8137" y2="66444"/>
                          <a14:backgroundMark x1="1651" y1="75626" x2="1651" y2="75626"/>
                          <a14:backgroundMark x1="3302" y1="84975" x2="3302" y2="84975"/>
                          <a14:backgroundMark x1="2594" y1="82304" x2="2594" y2="82304"/>
                          <a14:backgroundMark x1="2948" y1="80134" x2="2948" y2="80134"/>
                          <a14:backgroundMark x1="3302" y1="75626" x2="3302" y2="75626"/>
                          <a14:backgroundMark x1="3066" y1="71619" x2="3066" y2="71619"/>
                          <a14:backgroundMark x1="3420" y1="66444" x2="3420" y2="66444"/>
                          <a14:backgroundMark x1="5307" y1="70284" x2="5307" y2="70284"/>
                          <a14:backgroundMark x1="2358" y1="68280" x2="2358" y2="68280"/>
                          <a14:backgroundMark x1="27358" y1="79466" x2="27358" y2="79466"/>
                          <a14:backgroundMark x1="24292" y1="79466" x2="24292" y2="79466"/>
                          <a14:backgroundMark x1="26415" y1="78130" x2="26415" y2="78130"/>
                          <a14:backgroundMark x1="29009" y1="80134" x2="29009" y2="80134"/>
                          <a14:backgroundMark x1="35259" y1="74290" x2="35259" y2="74290"/>
                          <a14:backgroundMark x1="33844" y1="74791" x2="33844" y2="74791"/>
                          <a14:backgroundMark x1="33137" y1="75960" x2="33137" y2="75960"/>
                          <a14:backgroundMark x1="32429" y1="75292" x2="32429" y2="75292"/>
                          <a14:backgroundMark x1="32547" y1="76461" x2="32547" y2="76461"/>
                          <a14:backgroundMark x1="33608" y1="72120" x2="33608" y2="72120"/>
                          <a14:backgroundMark x1="33491" y1="69783" x2="33491" y2="69783"/>
                          <a14:backgroundMark x1="32193" y1="69449" x2="32193" y2="69449"/>
                          <a14:backgroundMark x1="31368" y1="67279" x2="31368" y2="67279"/>
                          <a14:backgroundMark x1="29717" y1="67780" x2="29717" y2="67780"/>
                          <a14:backgroundMark x1="28774" y1="67780" x2="28774" y2="67780"/>
                          <a14:backgroundMark x1="29127" y1="65776" x2="29127" y2="65776"/>
                          <a14:backgroundMark x1="28774" y1="64608" x2="28774" y2="64608"/>
                          <a14:backgroundMark x1="28774" y1="63105" x2="28774" y2="63105"/>
                          <a14:backgroundMark x1="29009" y1="62104" x2="29009" y2="62104"/>
                          <a14:backgroundMark x1="29717" y1="61102" x2="29717" y2="61102"/>
                          <a14:backgroundMark x1="30896" y1="60100" x2="30896" y2="60100"/>
                          <a14:backgroundMark x1="37382" y1="62604" x2="37382" y2="62604"/>
                          <a14:backgroundMark x1="40094" y1="65776" x2="40094" y2="65776"/>
                          <a14:backgroundMark x1="45637" y1="72120" x2="45637" y2="72120"/>
                          <a14:backgroundMark x1="46816" y1="78965" x2="46816" y2="78965"/>
                          <a14:backgroundMark x1="47524" y1="84975" x2="47524" y2="84975"/>
                          <a14:backgroundMark x1="47288" y1="81970" x2="47288" y2="81970"/>
                          <a14:backgroundMark x1="47170" y1="75626" x2="47170" y2="75626"/>
                          <a14:backgroundMark x1="46934" y1="71786" x2="46934" y2="71786"/>
                          <a14:backgroundMark x1="38679" y1="73790" x2="38679" y2="73790"/>
                          <a14:backgroundMark x1="36557" y1="72621" x2="36557" y2="72621"/>
                          <a14:backgroundMark x1="38915" y1="70785" x2="38915" y2="70785"/>
                          <a14:backgroundMark x1="38090" y1="75125" x2="38090" y2="75125"/>
                          <a14:backgroundMark x1="41038" y1="71786" x2="41038" y2="71786"/>
                          <a14:backgroundMark x1="40802" y1="73623" x2="40802" y2="73623"/>
                          <a14:backgroundMark x1="42217" y1="72621" x2="42217" y2="72621"/>
                          <a14:backgroundMark x1="44575" y1="68280" x2="44575" y2="68280"/>
                          <a14:backgroundMark x1="43868" y1="71285" x2="43868" y2="71285"/>
                          <a14:backgroundMark x1="46462" y1="68447" x2="46462" y2="68447"/>
                          <a14:backgroundMark x1="46816" y1="65943" x2="46816" y2="65943"/>
                          <a14:backgroundMark x1="46816" y1="63439" x2="46816" y2="63439"/>
                          <a14:backgroundMark x1="46580" y1="59599" x2="46580" y2="59599"/>
                          <a14:backgroundMark x1="47877" y1="62104" x2="47877" y2="62104"/>
                          <a14:backgroundMark x1="47642" y1="58765" x2="47642" y2="58765"/>
                          <a14:backgroundMark x1="24882" y1="77963" x2="24882" y2="77963"/>
                          <a14:backgroundMark x1="22170" y1="70785" x2="22170" y2="70785"/>
                          <a14:backgroundMark x1="20873" y1="68280" x2="20873" y2="68280"/>
                          <a14:backgroundMark x1="20519" y1="67780" x2="20519" y2="67780"/>
                          <a14:backgroundMark x1="18514" y1="65442" x2="18514" y2="65442"/>
                          <a14:backgroundMark x1="18042" y1="65275" x2="18042" y2="65275"/>
                          <a14:backgroundMark x1="17099" y1="64441" x2="17099" y2="64441"/>
                          <a14:backgroundMark x1="16745" y1="64107" x2="16745" y2="64107"/>
                          <a14:backgroundMark x1="15448" y1="63940" x2="15448" y2="63940"/>
                          <a14:backgroundMark x1="14741" y1="63940" x2="14741" y2="63940"/>
                          <a14:backgroundMark x1="12264" y1="64441" x2="12264" y2="64441"/>
                          <a14:backgroundMark x1="12028" y1="64608" x2="12028" y2="64608"/>
                          <a14:backgroundMark x1="11557" y1="65776" x2="11557" y2="65776"/>
                          <a14:backgroundMark x1="13679" y1="65776" x2="13679" y2="65776"/>
                          <a14:backgroundMark x1="15448" y1="65776" x2="15448" y2="65776"/>
                          <a14:backgroundMark x1="17453" y1="65943" x2="17453" y2="65943"/>
                          <a14:backgroundMark x1="21108" y1="66444" x2="21108" y2="66444"/>
                          <a14:backgroundMark x1="20755" y1="71119" x2="20755" y2="71119"/>
                          <a14:backgroundMark x1="23821" y1="69783" x2="23821" y2="69783"/>
                          <a14:backgroundMark x1="18750" y1="59933" x2="18750" y2="59933"/>
                          <a14:backgroundMark x1="18868" y1="56260" x2="18868" y2="56260"/>
                          <a14:backgroundMark x1="20047" y1="56093" x2="20047" y2="56093"/>
                          <a14:backgroundMark x1="20047" y1="58598" x2="20047" y2="58598"/>
                          <a14:backgroundMark x1="14387" y1="59933" x2="14387" y2="59933"/>
                          <a14:backgroundMark x1="17335" y1="60601" x2="17335" y2="60601"/>
                          <a14:backgroundMark x1="16627" y1="59265" x2="16627" y2="59265"/>
                          <a14:backgroundMark x1="16627" y1="57095" x2="16627" y2="57095"/>
                          <a14:backgroundMark x1="15684" y1="56594" x2="15684" y2="56594"/>
                          <a14:backgroundMark x1="13561" y1="56594" x2="13561" y2="56594"/>
                          <a14:backgroundMark x1="36675" y1="68948" x2="36675" y2="68948"/>
                          <a14:backgroundMark x1="36557" y1="66444" x2="36557" y2="66444"/>
                          <a14:backgroundMark x1="39033" y1="63940" x2="39033" y2="63940"/>
                          <a14:backgroundMark x1="38443" y1="61436" x2="38443" y2="61436"/>
                          <a14:backgroundMark x1="40684" y1="57596" x2="40684" y2="57596"/>
                          <a14:backgroundMark x1="44222" y1="56594" x2="44222" y2="56594"/>
                          <a14:backgroundMark x1="43868" y1="53756" x2="43868" y2="53756"/>
                          <a14:backgroundMark x1="43868" y1="50918" x2="43868" y2="50918"/>
                          <a14:backgroundMark x1="45991" y1="53422" x2="45991" y2="53422"/>
                          <a14:backgroundMark x1="46226" y1="54758" x2="46226" y2="54758"/>
                          <a14:backgroundMark x1="45873" y1="51419" x2="45873" y2="51419"/>
                          <a14:backgroundMark x1="46462" y1="50250" x2="46462" y2="50250"/>
                          <a14:backgroundMark x1="46226" y1="48915" x2="46226" y2="48915"/>
                          <a14:backgroundMark x1="41863" y1="51753" x2="41863" y2="51753"/>
                          <a14:backgroundMark x1="38090" y1="51252" x2="38090" y2="51252"/>
                          <a14:backgroundMark x1="39387" y1="47913" x2="39387" y2="47913"/>
                          <a14:backgroundMark x1="37028" y1="49249" x2="37028" y2="49249"/>
                          <a14:backgroundMark x1="35849" y1="50250" x2="35849" y2="50250"/>
                          <a14:backgroundMark x1="33844" y1="49416" x2="33844" y2="49416"/>
                          <a14:backgroundMark x1="30542" y1="48414" x2="30542" y2="48414"/>
                          <a14:backgroundMark x1="28656" y1="51753" x2="28656" y2="51753"/>
                          <a14:backgroundMark x1="30071" y1="51252" x2="30071" y2="51252"/>
                          <a14:backgroundMark x1="27594" y1="50751" x2="27594" y2="50751"/>
                          <a14:backgroundMark x1="26415" y1="50751" x2="26415" y2="50751"/>
                          <a14:backgroundMark x1="25236" y1="47078" x2="25236" y2="47078"/>
                          <a14:backgroundMark x1="24882" y1="45910" x2="24882" y2="45910"/>
                          <a14:backgroundMark x1="27123" y1="46578" x2="27123" y2="46578"/>
                          <a14:backgroundMark x1="25708" y1="53255" x2="25708" y2="53255"/>
                          <a14:backgroundMark x1="28774" y1="52922" x2="28774" y2="52922"/>
                          <a14:backgroundMark x1="25236" y1="42571" x2="25236" y2="42571"/>
                          <a14:backgroundMark x1="22524" y1="42738" x2="22524" y2="42738"/>
                          <a14:backgroundMark x1="28774" y1="43573" x2="28774" y2="43573"/>
                          <a14:backgroundMark x1="32075" y1="44574" x2="32075" y2="44574"/>
                          <a14:backgroundMark x1="35142" y1="46912" x2="35142" y2="46912"/>
                          <a14:backgroundMark x1="42689" y1="48080" x2="42689" y2="48080"/>
                          <a14:backgroundMark x1="44222" y1="45409" x2="44222" y2="45409"/>
                          <a14:backgroundMark x1="45991" y1="45409" x2="45991" y2="45409"/>
                          <a14:backgroundMark x1="46934" y1="43072" x2="46934" y2="43072"/>
                          <a14:backgroundMark x1="46816" y1="41068" x2="46816" y2="41068"/>
                          <a14:backgroundMark x1="44929" y1="42070" x2="44929" y2="42070"/>
                          <a14:backgroundMark x1="41509" y1="43907" x2="41509" y2="43907"/>
                          <a14:backgroundMark x1="37736" y1="44407" x2="37736" y2="44407"/>
                          <a14:backgroundMark x1="35259" y1="43072" x2="35259" y2="43072"/>
                          <a14:backgroundMark x1="32901" y1="23706" x2="32901" y2="23706"/>
                          <a14:backgroundMark x1="37028" y1="34224" x2="37028" y2="34224"/>
                          <a14:backgroundMark x1="32901" y1="35726" x2="32901" y2="35726"/>
                          <a14:backgroundMark x1="27948" y1="37396" x2="27948" y2="37396"/>
                          <a14:backgroundMark x1="41392" y1="39232" x2="41392" y2="39232"/>
                          <a14:backgroundMark x1="44575" y1="34891" x2="44575" y2="34891"/>
                          <a14:backgroundMark x1="46226" y1="28381" x2="46226" y2="28381"/>
                          <a14:backgroundMark x1="46580" y1="18865" x2="46580" y2="18865"/>
                          <a14:backgroundMark x1="45991" y1="13523" x2="45991" y2="13523"/>
                          <a14:backgroundMark x1="46226" y1="9015" x2="46226" y2="9015"/>
                          <a14:backgroundMark x1="46226" y1="5175" x2="46226" y2="5175"/>
                          <a14:backgroundMark x1="43042" y1="3339" x2="43042" y2="3339"/>
                          <a14:backgroundMark x1="37264" y1="3172" x2="37264" y2="3172"/>
                          <a14:backgroundMark x1="35495" y1="3172" x2="34906" y2="3172"/>
                          <a14:backgroundMark x1="29717" y1="3840" x2="29717" y2="3840"/>
                          <a14:backgroundMark x1="25943" y1="7679" x2="25943" y2="7679"/>
                          <a14:backgroundMark x1="27948" y1="12521" x2="27948" y2="12521"/>
                          <a14:backgroundMark x1="31132" y1="18197" x2="31132" y2="18197"/>
                          <a14:backgroundMark x1="35259" y1="19199" x2="35259" y2="19199"/>
                          <a14:backgroundMark x1="39387" y1="18698" x2="39387" y2="18698"/>
                          <a14:backgroundMark x1="45283" y1="36895" x2="45283" y2="36895"/>
                          <a14:backgroundMark x1="46226" y1="34725" x2="46226" y2="34725"/>
                          <a14:backgroundMark x1="37736" y1="38731" x2="37736" y2="38731"/>
                          <a14:backgroundMark x1="35142" y1="38230" x2="35142" y2="38230"/>
                          <a14:backgroundMark x1="32901" y1="39065" x2="32901" y2="39065"/>
                          <a14:backgroundMark x1="30189" y1="38564" x2="30189" y2="38564"/>
                          <a14:backgroundMark x1="27358" y1="37896" x2="27358" y2="37896"/>
                          <a14:backgroundMark x1="23821" y1="38731" x2="23821" y2="38731"/>
                          <a14:backgroundMark x1="25708" y1="38564" x2="25708" y2="38564"/>
                          <a14:backgroundMark x1="25354" y1="36728" x2="25354" y2="36728"/>
                          <a14:backgroundMark x1="23939" y1="35726" x2="23939" y2="35726"/>
                          <a14:backgroundMark x1="22877" y1="37896" x2="22877" y2="37896"/>
                          <a14:backgroundMark x1="22288" y1="41068" x2="22288" y2="41068"/>
                          <a14:backgroundMark x1="22170" y1="44407" x2="22170" y2="44407"/>
                          <a14:backgroundMark x1="21580" y1="39232" x2="21580" y2="39232"/>
                          <a14:backgroundMark x1="31722" y1="31052" x2="31722" y2="31052"/>
                          <a14:backgroundMark x1="29717" y1="33222" x2="29717" y2="33222"/>
                          <a14:backgroundMark x1="34552" y1="31886" x2="34552" y2="31886"/>
                          <a14:backgroundMark x1="36910" y1="29549" x2="36910" y2="29549"/>
                          <a14:backgroundMark x1="40448" y1="28381" x2="40448" y2="28381"/>
                          <a14:backgroundMark x1="30542" y1="28881" x2="30542" y2="28881"/>
                          <a14:backgroundMark x1="28774" y1="27212" x2="28774" y2="27212"/>
                          <a14:backgroundMark x1="25590" y1="25209" x2="25590" y2="25209"/>
                          <a14:backgroundMark x1="21462" y1="27880" x2="21462" y2="27880"/>
                          <a14:backgroundMark x1="18868" y1="28548" x2="18868" y2="28548"/>
                          <a14:backgroundMark x1="24292" y1="27045" x2="24292" y2="27045"/>
                          <a14:backgroundMark x1="22288" y1="28881" x2="22288" y2="28881"/>
                          <a14:backgroundMark x1="20755" y1="29382" x2="20755" y2="29382"/>
                          <a14:backgroundMark x1="19811" y1="30384" x2="19811" y2="30384"/>
                          <a14:backgroundMark x1="18160" y1="28381" x2="18160" y2="28381"/>
                          <a14:backgroundMark x1="17335" y1="27045" x2="17335" y2="27045"/>
                          <a14:backgroundMark x1="16038" y1="25209" x2="16038" y2="25209"/>
                          <a14:backgroundMark x1="14976" y1="23205" x2="14976" y2="23205"/>
                          <a14:backgroundMark x1="15330" y1="20868" x2="15330" y2="20868"/>
                          <a14:backgroundMark x1="18868" y1="24541" x2="18868" y2="24541"/>
                          <a14:backgroundMark x1="22642" y1="24708" x2="22642" y2="24708"/>
                          <a14:backgroundMark x1="26415" y1="23706" x2="26415" y2="23706"/>
                          <a14:backgroundMark x1="27594" y1="24708" x2="27594" y2="24708"/>
                          <a14:backgroundMark x1="32193" y1="25042" x2="32193" y2="25042"/>
                          <a14:backgroundMark x1="36557" y1="24207" x2="36557" y2="24207"/>
                          <a14:backgroundMark x1="40802" y1="24040" x2="40802" y2="24040"/>
                          <a14:backgroundMark x1="44575" y1="24541" x2="44575" y2="24541"/>
                          <a14:backgroundMark x1="44222" y1="21870" x2="44222" y2="21870"/>
                          <a14:backgroundMark x1="43514" y1="17195" x2="43514" y2="17195"/>
                          <a14:backgroundMark x1="38443" y1="22538" x2="38443" y2="22538"/>
                          <a14:backgroundMark x1="34670" y1="21703" x2="34670" y2="21703"/>
                          <a14:backgroundMark x1="30542" y1="20868" x2="30542" y2="20868"/>
                          <a14:backgroundMark x1="41038" y1="15526" x2="41038" y2="15526"/>
                          <a14:backgroundMark x1="44104" y1="13022" x2="44104" y2="13022"/>
                          <a14:backgroundMark x1="45165" y1="16528" x2="45165" y2="16528"/>
                          <a14:backgroundMark x1="46934" y1="11018" x2="46934" y2="11018"/>
                          <a14:backgroundMark x1="44222" y1="9516" x2="44222" y2="9516"/>
                          <a14:backgroundMark x1="44222" y1="6678" x2="44222" y2="6678"/>
                          <a14:backgroundMark x1="46934" y1="5342" x2="46934" y2="5342"/>
                          <a14:backgroundMark x1="44104" y1="2337" x2="44104" y2="2337"/>
                          <a14:backgroundMark x1="40094" y1="2337" x2="40094" y2="2337"/>
                          <a14:backgroundMark x1="38679" y1="5843" x2="38679" y2="5843"/>
                          <a14:backgroundMark x1="33255" y1="5676" x2="33255" y2="5676"/>
                          <a14:backgroundMark x1="32075" y1="7179" x2="32075" y2="7179"/>
                          <a14:backgroundMark x1="27948" y1="7679" x2="27948" y2="7679"/>
                          <a14:backgroundMark x1="25000" y1="9516" x2="25000" y2="9516"/>
                          <a14:backgroundMark x1="24528" y1="15025" x2="24528" y2="15025"/>
                          <a14:backgroundMark x1="22288" y1="17696" x2="22288" y2="17696"/>
                          <a14:backgroundMark x1="16038" y1="3840" x2="16038" y2="3840"/>
                          <a14:backgroundMark x1="20047" y1="2838" x2="20047" y2="2838"/>
                          <a14:backgroundMark x1="18160" y1="2170" x2="18160" y2="2170"/>
                          <a14:backgroundMark x1="11675" y1="3840" x2="11675" y2="3840"/>
                          <a14:backgroundMark x1="14033" y1="4674" x2="14033" y2="4674"/>
                          <a14:backgroundMark x1="13325" y1="6678" x2="13325" y2="6678"/>
                          <a14:backgroundMark x1="10967" y1="5676" x2="10967" y2="5676"/>
                          <a14:backgroundMark x1="8844" y1="2170" x2="8844" y2="2170"/>
                          <a14:backgroundMark x1="5425" y1="1669" x2="5425" y2="1669"/>
                          <a14:backgroundMark x1="2594" y1="2838" x2="2594" y2="2838"/>
                          <a14:backgroundMark x1="3774" y1="4841" x2="3774" y2="4841"/>
                          <a14:backgroundMark x1="1651" y1="9182" x2="1651" y2="9182"/>
                          <a14:backgroundMark x1="2594" y1="7012" x2="2594" y2="7012"/>
                          <a14:backgroundMark x1="3656" y1="12020" x2="3656" y2="12020"/>
                          <a14:backgroundMark x1="3420" y1="9516" x2="3420" y2="9516"/>
                          <a14:backgroundMark x1="2358" y1="16027" x2="2358" y2="16027"/>
                          <a14:backgroundMark x1="1297" y1="14524" x2="1297" y2="14524"/>
                          <a14:backgroundMark x1="5660" y1="15359" x2="5660" y2="15359"/>
                          <a14:backgroundMark x1="6486" y1="13022" x2="6486" y2="13022"/>
                          <a14:backgroundMark x1="8255" y1="15526" x2="8255" y2="15526"/>
                          <a14:backgroundMark x1="7193" y1="13022" x2="7193" y2="13022"/>
                          <a14:backgroundMark x1="9198" y1="19366" x2="9198" y2="19366"/>
                          <a14:backgroundMark x1="9198" y1="17696" x2="9198" y2="17696"/>
                          <a14:backgroundMark x1="10142" y1="21369" x2="10142" y2="21369"/>
                          <a14:backgroundMark x1="8726" y1="24708" x2="8726" y2="24708"/>
                          <a14:backgroundMark x1="9906" y1="23205" x2="9906" y2="23205"/>
                          <a14:backgroundMark x1="1887" y1="30885" x2="1887" y2="30885"/>
                          <a14:backgroundMark x1="2241" y1="34725" x2="2241" y2="34725"/>
                          <a14:backgroundMark x1="1651" y1="33389" x2="1651" y2="33389"/>
                          <a14:backgroundMark x1="4481" y1="35893" x2="4481" y2="35893"/>
                          <a14:backgroundMark x1="2358" y1="38564" x2="2358" y2="38564"/>
                          <a14:backgroundMark x1="943" y1="40067" x2="943" y2="40067"/>
                          <a14:backgroundMark x1="943" y1="36895" x2="943" y2="36895"/>
                          <a14:backgroundMark x1="3656" y1="44407" x2="3656" y2="44407"/>
                          <a14:backgroundMark x1="8844" y1="45576" x2="8844" y2="45576"/>
                          <a14:backgroundMark x1="14269" y1="42738" x2="14269" y2="42738"/>
                          <a14:backgroundMark x1="14623" y1="44073" x2="14623" y2="44073"/>
                          <a14:backgroundMark x1="13208" y1="39065" x2="13208" y2="39065"/>
                          <a14:backgroundMark x1="11321" y1="34224" x2="11321" y2="34224"/>
                          <a14:backgroundMark x1="8844" y1="35726" x2="8844" y2="35726"/>
                          <a14:backgroundMark x1="7429" y1="38731" x2="7429" y2="38731"/>
                          <a14:backgroundMark x1="5778" y1="39733" x2="5778" y2="39733"/>
                          <a14:backgroundMark x1="2358" y1="47412" x2="2358" y2="47412"/>
                          <a14:backgroundMark x1="1533" y1="43907" x2="1533" y2="43907"/>
                          <a14:backgroundMark x1="2594" y1="40568" x2="2594" y2="40568"/>
                          <a14:backgroundMark x1="6132" y1="37396" x2="6132" y2="37396"/>
                          <a14:backgroundMark x1="6368" y1="35893" x2="6368" y2="35893"/>
                          <a14:backgroundMark x1="8255" y1="34391" x2="8255" y2="34391"/>
                          <a14:backgroundMark x1="9552" y1="33389" x2="9552" y2="33389"/>
                          <a14:backgroundMark x1="10967" y1="32554" x2="10967" y2="32554"/>
                          <a14:backgroundMark x1="1887" y1="68280" x2="1887" y2="68280"/>
                          <a14:backgroundMark x1="12618" y1="30885" x2="12618" y2="30885"/>
                          <a14:backgroundMark x1="10259" y1="31052" x2="10259" y2="31052"/>
                          <a14:backgroundMark x1="17453" y1="53756" x2="17453" y2="537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05" b="14113"/>
            <a:stretch/>
          </p:blipFill>
          <p:spPr bwMode="auto">
            <a:xfrm rot="17746701">
              <a:off x="4294802" y="2095150"/>
              <a:ext cx="1588912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6107562" y="2782151"/>
              <a:ext cx="540000" cy="9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12426">
              <a:off x="5585141" y="3555534"/>
              <a:ext cx="779032" cy="6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42" name="Picture 10" descr="http://gvm.vm.cz/vyuka/bio_pojmy/equations/lysin.01.gif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5" y="5805384"/>
            <a:ext cx="27845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Obrázek 72" descr="chemická struktura"/>
          <p:cNvPicPr/>
          <p:nvPr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66" y="5805384"/>
            <a:ext cx="335151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Skupina 29"/>
          <p:cNvGrpSpPr/>
          <p:nvPr/>
        </p:nvGrpSpPr>
        <p:grpSpPr>
          <a:xfrm>
            <a:off x="109183" y="1009194"/>
            <a:ext cx="718401" cy="743573"/>
            <a:chOff x="5652120" y="3029645"/>
            <a:chExt cx="718401" cy="743573"/>
          </a:xfrm>
        </p:grpSpPr>
        <p:sp>
          <p:nvSpPr>
            <p:cNvPr id="31" name="Ovál 3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654923" y="3029645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13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09183" y="3095106"/>
            <a:ext cx="718401" cy="729059"/>
            <a:chOff x="5652120" y="3044159"/>
            <a:chExt cx="718401" cy="729059"/>
          </a:xfrm>
        </p:grpSpPr>
        <p:sp>
          <p:nvSpPr>
            <p:cNvPr id="34" name="Ovál 33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654923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14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107504" y="5085184"/>
            <a:ext cx="715598" cy="729059"/>
            <a:chOff x="5649879" y="3044159"/>
            <a:chExt cx="715598" cy="729059"/>
          </a:xfrm>
        </p:grpSpPr>
        <p:sp>
          <p:nvSpPr>
            <p:cNvPr id="38" name="Ovál 37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64987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15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4" name="Šipka doprava se zářezem 43">
            <a:hlinkClick r:id="rId1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3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5497" y="85600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Arginin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1403649" y="86762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Arg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483977" y="856009"/>
            <a:ext cx="302412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2-amino-5-(</a:t>
            </a:r>
            <a:r>
              <a:rPr lang="cs-CZ" sz="1600" dirty="0" err="1"/>
              <a:t>ureido</a:t>
            </a:r>
            <a:r>
              <a:rPr lang="cs-CZ" sz="1600" dirty="0"/>
              <a:t>)pentanová 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051721" y="86762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724130" y="867620"/>
            <a:ext cx="316835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δ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/>
              <a:t>guanidinovalerová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9458" name="Picture 2" descr="http://gvm.vm.cz/vyuka/bio_pojmy/equations/argi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904"/>
            <a:ext cx="275022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Obrázek 35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86" y="1490994"/>
            <a:ext cx="4325598" cy="107391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ovéPole 37"/>
          <p:cNvSpPr txBox="1"/>
          <p:nvPr/>
        </p:nvSpPr>
        <p:spPr>
          <a:xfrm>
            <a:off x="35495" y="2852935"/>
            <a:ext cx="2196226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kyselina </a:t>
            </a:r>
            <a:r>
              <a:rPr lang="cs-CZ" dirty="0" err="1"/>
              <a:t>Asparágová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339752" y="2864547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Asp</a:t>
            </a:r>
            <a:endParaRPr lang="cs-CZ" sz="1600" dirty="0" smtClean="0"/>
          </a:p>
        </p:txBody>
      </p:sp>
      <p:sp>
        <p:nvSpPr>
          <p:cNvPr id="44" name="TextovéPole 43"/>
          <p:cNvSpPr txBox="1"/>
          <p:nvPr/>
        </p:nvSpPr>
        <p:spPr>
          <a:xfrm>
            <a:off x="3420080" y="2852936"/>
            <a:ext cx="2160032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2-aminobutandiová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987824" y="2864547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D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5724129" y="2864547"/>
            <a:ext cx="20162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aminojantarová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0" y="3573016"/>
            <a:ext cx="176835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Obrázek 46" descr="chemická struktura"/>
          <p:cNvPicPr/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7" y="3573016"/>
            <a:ext cx="261341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5" name="Picture 9" descr="File:L-aspartic-acid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248">
            <a:off x="6079819" y="3123016"/>
            <a:ext cx="23469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35495" y="4996332"/>
            <a:ext cx="2196225" cy="3501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kyselina </a:t>
            </a:r>
            <a:r>
              <a:rPr lang="cs-CZ" dirty="0" err="1"/>
              <a:t>Glutamová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2339752" y="500794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420080" y="4996333"/>
            <a:ext cx="223204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2-aminopentandiová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2987824" y="500794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E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5724128" y="5007944"/>
            <a:ext cx="201622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aminoglutarová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64" name="Obrázek 63" descr="chemická struktura"/>
          <p:cNvPicPr/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53859"/>
            <a:ext cx="2952328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Skupina 64"/>
          <p:cNvGrpSpPr/>
          <p:nvPr/>
        </p:nvGrpSpPr>
        <p:grpSpPr>
          <a:xfrm>
            <a:off x="6225471" y="5373216"/>
            <a:ext cx="2427170" cy="1490726"/>
            <a:chOff x="762000" y="1200150"/>
            <a:chExt cx="8055287" cy="4636167"/>
          </a:xfrm>
        </p:grpSpPr>
        <p:pic>
          <p:nvPicPr>
            <p:cNvPr id="70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74" b="89744" l="2000" r="90000">
                          <a14:backgroundMark x1="63043" y1="60174" x2="63043" y2="60174"/>
                          <a14:backgroundMark x1="67754" y1="71221" x2="67754" y2="71221"/>
                          <a14:backgroundMark x1="67935" y1="70349" x2="67935" y2="70349"/>
                          <a14:backgroundMark x1="67935" y1="69477" x2="67935" y2="69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00150"/>
              <a:ext cx="7620000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55" b="99623" l="37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3162" y="1459039"/>
              <a:ext cx="2524125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19" b="89669" l="996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7656">
              <a:off x="4703453" y="3865268"/>
              <a:ext cx="2125801" cy="197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9" name="Picture 13" descr="http://gvm.vm.cz/vyuka/bio_pojmy/equations/kys_glutamova.01.gif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1" y="5553860"/>
            <a:ext cx="20308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111986" y="1202849"/>
            <a:ext cx="715598" cy="707886"/>
            <a:chOff x="5640409" y="3131243"/>
            <a:chExt cx="715598" cy="707886"/>
          </a:xfrm>
        </p:grpSpPr>
        <p:sp>
          <p:nvSpPr>
            <p:cNvPr id="35" name="Ovál 34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5640409" y="3131243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16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96910" y="3109620"/>
            <a:ext cx="715598" cy="729059"/>
            <a:chOff x="5639847" y="3044159"/>
            <a:chExt cx="715598" cy="729059"/>
          </a:xfrm>
        </p:grpSpPr>
        <p:sp>
          <p:nvSpPr>
            <p:cNvPr id="41" name="Ovál 4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39847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17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109745" y="5356944"/>
            <a:ext cx="717839" cy="707886"/>
            <a:chOff x="5652120" y="3137340"/>
            <a:chExt cx="717839" cy="707886"/>
          </a:xfrm>
        </p:grpSpPr>
        <p:sp>
          <p:nvSpPr>
            <p:cNvPr id="51" name="Ovál 5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5654361" y="3137340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18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Šipka doprava se zářezem 52">
            <a:hlinkClick r:id="rId1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7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62" grpId="0" animBg="1"/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7253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1592610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Asparagin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1403649" y="1604221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Asn</a:t>
            </a:r>
            <a:endParaRPr lang="cs-CZ" sz="1600" dirty="0" smtClean="0"/>
          </a:p>
        </p:txBody>
      </p:sp>
      <p:sp>
        <p:nvSpPr>
          <p:cNvPr id="37" name="TextovéPole 36"/>
          <p:cNvSpPr txBox="1"/>
          <p:nvPr/>
        </p:nvSpPr>
        <p:spPr>
          <a:xfrm>
            <a:off x="2483768" y="1592610"/>
            <a:ext cx="3384376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2-amino-3-karbamoylpropanová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051721" y="1604221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N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012161" y="1604221"/>
            <a:ext cx="2736303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amid kyseliny </a:t>
            </a:r>
            <a:r>
              <a:rPr lang="cs-CZ" sz="1600" dirty="0" err="1"/>
              <a:t>asparagové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gvm.vm.cz/vyuka/bio_pojmy/equations/asparag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07" y="2312690"/>
            <a:ext cx="14479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4" y="2312690"/>
            <a:ext cx="273760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File:L-asparag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384">
            <a:off x="6137878" y="1807860"/>
            <a:ext cx="23694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35496" y="3680842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Glutamin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403648" y="369245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Gln</a:t>
            </a:r>
            <a:endParaRPr lang="cs-CZ" sz="1600" dirty="0" smtClean="0"/>
          </a:p>
        </p:txBody>
      </p:sp>
      <p:sp>
        <p:nvSpPr>
          <p:cNvPr id="52" name="TextovéPole 51"/>
          <p:cNvSpPr txBox="1"/>
          <p:nvPr/>
        </p:nvSpPr>
        <p:spPr>
          <a:xfrm>
            <a:off x="2483975" y="3680842"/>
            <a:ext cx="316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2-amino-4-karbamoylbutanová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51720" y="369245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Q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724129" y="3692453"/>
            <a:ext cx="25922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amid kyseliny </a:t>
            </a:r>
            <a:r>
              <a:rPr lang="cs-CZ" sz="1600" dirty="0" err="1" smtClean="0">
                <a:solidFill>
                  <a:prstClr val="black"/>
                </a:solidFill>
              </a:rPr>
              <a:t>glutarové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gvm.vm.cz/vyuka/bio_pojmy/equations/glutamin.01.gi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7" y="4329034"/>
            <a:ext cx="18430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Obrázek 54" descr="chemická struktura"/>
          <p:cNvPicPr/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37" y="4329034"/>
            <a:ext cx="2839491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Skupina 59"/>
          <p:cNvGrpSpPr/>
          <p:nvPr/>
        </p:nvGrpSpPr>
        <p:grpSpPr>
          <a:xfrm>
            <a:off x="111986" y="1850359"/>
            <a:ext cx="715598" cy="729059"/>
            <a:chOff x="5640409" y="3044159"/>
            <a:chExt cx="715598" cy="729059"/>
          </a:xfrm>
        </p:grpSpPr>
        <p:sp>
          <p:nvSpPr>
            <p:cNvPr id="61" name="Ovál 60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64040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19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Skupina 66"/>
          <p:cNvGrpSpPr/>
          <p:nvPr/>
        </p:nvGrpSpPr>
        <p:grpSpPr>
          <a:xfrm>
            <a:off x="111986" y="3990550"/>
            <a:ext cx="715598" cy="707886"/>
            <a:chOff x="5592947" y="3087701"/>
            <a:chExt cx="715598" cy="707886"/>
          </a:xfrm>
        </p:grpSpPr>
        <p:sp>
          <p:nvSpPr>
            <p:cNvPr id="68" name="Ovál 67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5592947" y="3087701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20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5949774" y="4183171"/>
            <a:ext cx="2695148" cy="1406069"/>
            <a:chOff x="5949774" y="1555804"/>
            <a:chExt cx="2695148" cy="140606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73" b="65273" l="1651" r="73939">
                          <a14:backgroundMark x1="59670" y1="50182" x2="59670" y2="50182"/>
                          <a14:backgroundMark x1="60142" y1="51455" x2="60142" y2="51455"/>
                          <a14:backgroundMark x1="59788" y1="49273" x2="59788" y2="49273"/>
                          <a14:backgroundMark x1="60377" y1="51455" x2="60377" y2="51455"/>
                          <a14:backgroundMark x1="60495" y1="51455" x2="60495" y2="51455"/>
                          <a14:backgroundMark x1="27948" y1="39091" x2="27948" y2="39091"/>
                          <a14:backgroundMark x1="28420" y1="38909" x2="28420" y2="38909"/>
                          <a14:backgroundMark x1="25825" y1="39273" x2="25825" y2="39273"/>
                          <a14:backgroundMark x1="27241" y1="39455" x2="27241" y2="39455"/>
                          <a14:backgroundMark x1="26887" y1="39455" x2="26887" y2="39455"/>
                          <a14:backgroundMark x1="27005" y1="39455" x2="27005" y2="39455"/>
                          <a14:backgroundMark x1="27476" y1="39273" x2="27476" y2="39273"/>
                          <a14:backgroundMark x1="28066" y1="39091" x2="28066" y2="39091"/>
                          <a14:backgroundMark x1="28184" y1="38909" x2="28184" y2="38909"/>
                          <a14:backgroundMark x1="28066" y1="39091" x2="28066" y2="39091"/>
                          <a14:backgroundMark x1="28066" y1="39091" x2="28066" y2="39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47" b="33448"/>
            <a:stretch/>
          </p:blipFill>
          <p:spPr bwMode="auto">
            <a:xfrm>
              <a:off x="5949774" y="1555804"/>
              <a:ext cx="2140995" cy="108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55" b="99623" l="37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84368" y="1644280"/>
              <a:ext cx="760554" cy="81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19" b="89669" l="996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7008">
              <a:off x="7343229" y="2328096"/>
              <a:ext cx="640533" cy="63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00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5" grpId="0" animBg="1"/>
      <p:bldP spid="37" grpId="0" animBg="1"/>
      <p:bldP spid="40" grpId="0" animBg="1"/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35495" y="4996332"/>
            <a:ext cx="219622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N-</a:t>
            </a:r>
            <a:r>
              <a:rPr lang="cs-CZ" dirty="0" err="1"/>
              <a:t>formylmethionin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2339752" y="5007944"/>
            <a:ext cx="648072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fMet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420079" y="4996333"/>
            <a:ext cx="4495823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2-formylamino-4-methylsulfanylbutanová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2987824" y="500794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E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836712"/>
            <a:ext cx="1569592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Selenocystein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1691720" y="84832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Sec</a:t>
            </a:r>
            <a:endParaRPr lang="cs-CZ" sz="1600" dirty="0" smtClean="0"/>
          </a:p>
        </p:txBody>
      </p:sp>
      <p:sp>
        <p:nvSpPr>
          <p:cNvPr id="37" name="TextovéPole 36"/>
          <p:cNvSpPr txBox="1"/>
          <p:nvPr/>
        </p:nvSpPr>
        <p:spPr>
          <a:xfrm>
            <a:off x="2843808" y="836712"/>
            <a:ext cx="309634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2-amino-3-selanylpropanová 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367048" y="84832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U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012161" y="848323"/>
            <a:ext cx="302433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2-amino-3-selanylpropionová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6" y="292494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Pyrolysin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1403648" y="293655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Pyl</a:t>
            </a:r>
            <a:endParaRPr lang="cs-CZ" sz="1600" dirty="0" smtClean="0"/>
          </a:p>
        </p:txBody>
      </p:sp>
      <p:sp>
        <p:nvSpPr>
          <p:cNvPr id="52" name="TextovéPole 51"/>
          <p:cNvSpPr txBox="1"/>
          <p:nvPr/>
        </p:nvSpPr>
        <p:spPr>
          <a:xfrm>
            <a:off x="2483974" y="2924944"/>
            <a:ext cx="5832442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sz="1600" dirty="0"/>
              <a:t>(2</a:t>
            </a:r>
            <a:r>
              <a:rPr lang="pt-BR" sz="1600" i="1" dirty="0"/>
              <a:t>S</a:t>
            </a:r>
            <a:r>
              <a:rPr lang="pt-BR" sz="1600" dirty="0"/>
              <a:t>)-2-Amino-6-{[(2</a:t>
            </a:r>
            <a:r>
              <a:rPr lang="pt-BR" sz="1600" i="1" dirty="0"/>
              <a:t>R</a:t>
            </a:r>
            <a:r>
              <a:rPr lang="pt-BR" sz="1600" dirty="0"/>
              <a:t>,3</a:t>
            </a:r>
            <a:r>
              <a:rPr lang="pt-BR" sz="1600" i="1" dirty="0"/>
              <a:t>R</a:t>
            </a:r>
            <a:r>
              <a:rPr lang="pt-BR" sz="1600" dirty="0"/>
              <a:t>)-3-methyl- </a:t>
            </a:r>
            <a:r>
              <a:rPr lang="pt-BR" sz="1600" dirty="0" smtClean="0"/>
              <a:t>3,4-dihydro-2</a:t>
            </a:r>
            <a:r>
              <a:rPr lang="pt-BR" sz="1600" i="1" dirty="0" smtClean="0"/>
              <a:t>H</a:t>
            </a:r>
            <a:r>
              <a:rPr lang="pt-BR" sz="1600" dirty="0" smtClean="0"/>
              <a:t>-pyrrol-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pt-BR" sz="1600" dirty="0" smtClean="0"/>
              <a:t>2-carbonyl</a:t>
            </a:r>
            <a:r>
              <a:rPr lang="pt-BR" sz="1600" dirty="0"/>
              <a:t>] </a:t>
            </a:r>
            <a:r>
              <a:rPr lang="pt-BR" sz="1600" dirty="0" smtClean="0"/>
              <a:t>amino}hexan</a:t>
            </a:r>
            <a:r>
              <a:rPr lang="cs-CZ" sz="1600" dirty="0" err="1" smtClean="0"/>
              <a:t>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2051720" y="293655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O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9" y="1612853"/>
            <a:ext cx="141942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8" y="1612853"/>
            <a:ext cx="327767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File:L-cysteine-3D-ball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1642">
            <a:off x="6395969" y="1219707"/>
            <a:ext cx="176088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Soubor: pyrrolysine-3D-bal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1869" flipH="1" flipV="1">
            <a:off x="5667496" y="2936555"/>
            <a:ext cx="302433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2" y="3656555"/>
            <a:ext cx="317747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20" y="5445224"/>
            <a:ext cx="185684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Skupina 43"/>
          <p:cNvGrpSpPr/>
          <p:nvPr/>
        </p:nvGrpSpPr>
        <p:grpSpPr>
          <a:xfrm>
            <a:off x="109183" y="1078882"/>
            <a:ext cx="718401" cy="724720"/>
            <a:chOff x="5652120" y="3048498"/>
            <a:chExt cx="718401" cy="724720"/>
          </a:xfrm>
        </p:grpSpPr>
        <p:sp>
          <p:nvSpPr>
            <p:cNvPr id="45" name="Ovál 44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654923" y="3048498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111986" y="3203997"/>
            <a:ext cx="715598" cy="714545"/>
            <a:chOff x="5610819" y="3058673"/>
            <a:chExt cx="715598" cy="714545"/>
          </a:xfrm>
        </p:grpSpPr>
        <p:sp>
          <p:nvSpPr>
            <p:cNvPr id="60" name="Ovál 59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5610819" y="3058673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22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111986" y="5249249"/>
            <a:ext cx="715598" cy="729059"/>
            <a:chOff x="5606899" y="3044159"/>
            <a:chExt cx="715598" cy="729059"/>
          </a:xfrm>
        </p:grpSpPr>
        <p:sp>
          <p:nvSpPr>
            <p:cNvPr id="67" name="Ovál 66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560689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23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Šipka doprava se zářezem 30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526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  <p:bldP spid="49" grpId="0" animBg="1"/>
      <p:bldP spid="50" grpId="0" animBg="1"/>
      <p:bldP spid="62" grpId="0" animBg="1"/>
      <p:bldP spid="29" grpId="0" animBg="1"/>
      <p:bldP spid="35" grpId="0" animBg="1"/>
      <p:bldP spid="37" grpId="0" animBg="1"/>
      <p:bldP spid="40" grpId="0" animBg="1"/>
      <p:bldP spid="41" grpId="0" animBg="1"/>
      <p:bldP spid="43" grpId="0" animBg="1"/>
      <p:bldP spid="51" grpId="0" animBg="1"/>
      <p:bldP spid="52" grpId="0" animBg="1"/>
      <p:bldP spid="5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5497" y="1474356"/>
            <a:ext cx="86409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Glycin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403649" y="1485967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Gly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483768" y="1474356"/>
            <a:ext cx="187220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2-aminoetanová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051721" y="1485967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724130" y="1485967"/>
            <a:ext cx="144015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aminooctová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39" name="Obrázek 38" descr="chemická struktura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043972"/>
            <a:ext cx="151216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6" descr="File:Glycin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0621">
            <a:off x="6196548" y="1899972"/>
            <a:ext cx="148656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54" y="1981944"/>
            <a:ext cx="93686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Skupina 54"/>
          <p:cNvGrpSpPr/>
          <p:nvPr/>
        </p:nvGrpSpPr>
        <p:grpSpPr>
          <a:xfrm>
            <a:off x="121175" y="1834396"/>
            <a:ext cx="619044" cy="707886"/>
            <a:chOff x="2915816" y="1887804"/>
            <a:chExt cx="619044" cy="707886"/>
          </a:xfrm>
        </p:grpSpPr>
        <p:sp>
          <p:nvSpPr>
            <p:cNvPr id="56" name="Ovál 55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3030804" y="1887804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8" name="Picture 4" descr="Soubor: Glycin-z-xtal-2008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532">
            <a:off x="2217399" y="1801807"/>
            <a:ext cx="1936504" cy="14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176" y="3606115"/>
            <a:ext cx="78213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Glycin je inhibiční </a:t>
            </a:r>
            <a:r>
              <a:rPr lang="cs-CZ" dirty="0" err="1"/>
              <a:t>neuropřenašeč</a:t>
            </a:r>
            <a:r>
              <a:rPr lang="cs-CZ" dirty="0"/>
              <a:t> v CNS, obzvláště v míše</a:t>
            </a:r>
            <a:r>
              <a:rPr lang="cs-CZ" dirty="0" smtClean="0"/>
              <a:t>,</a:t>
            </a:r>
            <a:r>
              <a:rPr lang="cs-CZ" dirty="0"/>
              <a:t> mozkovém </a:t>
            </a:r>
            <a:r>
              <a:rPr lang="cs-CZ" dirty="0" smtClean="0"/>
              <a:t>kmeni a </a:t>
            </a:r>
            <a:r>
              <a:rPr lang="cs-CZ" dirty="0"/>
              <a:t>v sítnici.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575318"/>
            <a:ext cx="711512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Jako látka zvýrazňující chuť je glycin </a:t>
            </a:r>
            <a:r>
              <a:rPr lang="cs-CZ" dirty="0" smtClean="0"/>
              <a:t>přidáván  </a:t>
            </a:r>
            <a:r>
              <a:rPr lang="cs-CZ" dirty="0"/>
              <a:t>do </a:t>
            </a:r>
            <a:r>
              <a:rPr lang="cs-CZ" dirty="0" smtClean="0"/>
              <a:t>potravin (</a:t>
            </a:r>
            <a:r>
              <a:rPr lang="cs-CZ" i="1" dirty="0"/>
              <a:t>E </a:t>
            </a:r>
            <a:r>
              <a:rPr lang="cs-CZ" i="1" dirty="0" smtClean="0"/>
              <a:t>640</a:t>
            </a:r>
            <a:r>
              <a:rPr lang="cs-CZ" b="0" i="1" dirty="0" smtClean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121176" y="5550331"/>
            <a:ext cx="68186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součást </a:t>
            </a:r>
            <a:r>
              <a:rPr lang="cs-CZ" dirty="0"/>
              <a:t>infuzních roztoků pro </a:t>
            </a:r>
            <a:r>
              <a:rPr lang="cs-CZ" dirty="0" smtClean="0"/>
              <a:t>parenterální (nitrožilní) </a:t>
            </a:r>
            <a:r>
              <a:rPr lang="cs-CZ" dirty="0"/>
              <a:t>výživu</a:t>
            </a:r>
          </a:p>
        </p:txBody>
      </p:sp>
      <p:sp>
        <p:nvSpPr>
          <p:cNvPr id="18" name="Šipka doprava se zářezem 17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4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2" grpId="0" animBg="1"/>
      <p:bldP spid="59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78676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606115"/>
            <a:ext cx="56029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pl-PL" dirty="0" smtClean="0"/>
              <a:t>doprava</a:t>
            </a:r>
            <a:r>
              <a:rPr lang="pl-PL" dirty="0"/>
              <a:t> </a:t>
            </a:r>
            <a:r>
              <a:rPr lang="pl-PL" dirty="0" smtClean="0"/>
              <a:t>amoniaku</a:t>
            </a:r>
            <a:r>
              <a:rPr lang="pl-PL" dirty="0"/>
              <a:t> ze svalů do jater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221088"/>
            <a:ext cx="8843312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glukoneogeneze</a:t>
            </a:r>
            <a:r>
              <a:rPr lang="cs-CZ" dirty="0"/>
              <a:t> v tzv. alaninovém cyklu, ve kterém je z pyruvátu transaminací ve svalu vytvořen alanin, který je pak dopraven krví do jater, kde je opět </a:t>
            </a:r>
            <a:r>
              <a:rPr lang="cs-CZ" dirty="0" err="1"/>
              <a:t>transaminován</a:t>
            </a:r>
            <a:r>
              <a:rPr lang="cs-CZ" dirty="0"/>
              <a:t> za vzniku pyruvátu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5910371"/>
            <a:ext cx="88433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řenesená</a:t>
            </a:r>
            <a:r>
              <a:rPr lang="cs-CZ" dirty="0"/>
              <a:t> aminoskupina je pak pomocí močovinového cyklu přeměněna na močovinu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5497" y="1532110"/>
            <a:ext cx="892551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Alanin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403649" y="1543721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Ala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83977" y="1532110"/>
            <a:ext cx="20880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51721" y="1543721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24130" y="1543721"/>
            <a:ext cx="226824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54" y="2098299"/>
            <a:ext cx="99409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hemická struktur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48" y="2098299"/>
            <a:ext cx="212188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File:L-alan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2628">
            <a:off x="6307522" y="1789855"/>
            <a:ext cx="15902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122018" y="1859695"/>
            <a:ext cx="576064" cy="707886"/>
            <a:chOff x="2915816" y="1887804"/>
            <a:chExt cx="576064" cy="707886"/>
          </a:xfrm>
        </p:grpSpPr>
        <p:sp>
          <p:nvSpPr>
            <p:cNvPr id="27" name="Ovál 2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987262" y="1887804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9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606115"/>
            <a:ext cx="67370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 - kozí </a:t>
            </a:r>
            <a:r>
              <a:rPr lang="cs-CZ" dirty="0"/>
              <a:t>sýry, rybí maso, čočka, drůbež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221088"/>
            <a:ext cx="48828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součást </a:t>
            </a:r>
            <a:r>
              <a:rPr lang="cs-CZ" dirty="0"/>
              <a:t>energetických nápojů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4869160"/>
            <a:ext cx="846728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součást infuzních roztoků pro parenterální (nitrožilní) výživu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496" y="1488373"/>
            <a:ext cx="792088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Valin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403648" y="149998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Val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483976" y="1488373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2-amino-3-methylbutanová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051720" y="149998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5724128" y="1499984"/>
            <a:ext cx="226825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33" name="Picture 16" descr="File:L-vali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1638">
            <a:off x="6172563" y="1796283"/>
            <a:ext cx="204460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8" descr="http://gvm.vm.cz/vyuka/bio_pojmy/equations/valin.01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7" y="2297030"/>
            <a:ext cx="13410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Obrázek 34" descr="chemická struktura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1" y="2297030"/>
            <a:ext cx="253848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Skupina 35"/>
          <p:cNvGrpSpPr/>
          <p:nvPr/>
        </p:nvGrpSpPr>
        <p:grpSpPr>
          <a:xfrm>
            <a:off x="122018" y="1759746"/>
            <a:ext cx="576064" cy="751807"/>
            <a:chOff x="2915816" y="1813097"/>
            <a:chExt cx="576064" cy="751807"/>
          </a:xfrm>
        </p:grpSpPr>
        <p:sp>
          <p:nvSpPr>
            <p:cNvPr id="37" name="Ovál 3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987262" y="181309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3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Šipka doprava se zářezem 1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12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47667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107869"/>
            <a:ext cx="88433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 - hovězí a kuřecí maso, losos, vejce, mléko, ořechy, celozrnná pšeničná mouka, neloupaná rýže, hrách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115981"/>
            <a:ext cx="71871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důležitý </a:t>
            </a:r>
            <a:r>
              <a:rPr lang="cs-CZ" dirty="0"/>
              <a:t>pro udržení a budování svalové tkáně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4764053"/>
            <a:ext cx="62510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inhibuje </a:t>
            </a:r>
            <a:r>
              <a:rPr lang="cs-CZ" dirty="0"/>
              <a:t>odbourávání svalové </a:t>
            </a:r>
            <a:r>
              <a:rPr lang="cs-CZ" dirty="0" smtClean="0"/>
              <a:t>bílkoviny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5496" y="1195458"/>
            <a:ext cx="878904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Leucin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403648" y="120706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Leu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83976" y="1195458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2-amino-4-methylpentanová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120706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24129" y="1207069"/>
            <a:ext cx="237626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3" name="Picture 2" descr="http://gvm.vm.cz/vyuka/bio_pojmy/equations/leuc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2" y="1699514"/>
            <a:ext cx="16936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ek 23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99514"/>
            <a:ext cx="288032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4" descr="File:L-leuc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7859">
            <a:off x="6021412" y="1319591"/>
            <a:ext cx="220808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121175" y="1469538"/>
            <a:ext cx="576064" cy="749108"/>
            <a:chOff x="2915816" y="1815796"/>
            <a:chExt cx="576064" cy="749108"/>
          </a:xfrm>
        </p:grpSpPr>
        <p:sp>
          <p:nvSpPr>
            <p:cNvPr id="27" name="Ovál 2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2959639" y="1815796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4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120477" y="5412125"/>
            <a:ext cx="41634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podporuje hojivé procesy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20476" y="6017806"/>
            <a:ext cx="718782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Jako látka zvýrazňující chuť je </a:t>
            </a:r>
            <a:r>
              <a:rPr lang="cs-CZ" dirty="0" smtClean="0"/>
              <a:t>leucin přidáván do </a:t>
            </a:r>
            <a:r>
              <a:rPr lang="cs-CZ" dirty="0"/>
              <a:t>potravin (</a:t>
            </a:r>
            <a:r>
              <a:rPr lang="cs-CZ" i="1" dirty="0"/>
              <a:t>E </a:t>
            </a:r>
            <a:r>
              <a:rPr lang="cs-CZ" i="1" dirty="0" smtClean="0"/>
              <a:t>641</a:t>
            </a:r>
            <a:r>
              <a:rPr lang="cs-CZ" b="0" i="1" dirty="0" smtClean="0"/>
              <a:t>)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9" name="Šipka doprava se zářezem 28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67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9" grpId="0" animBg="1"/>
      <p:bldP spid="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606115"/>
            <a:ext cx="9022824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/>
              <a:t>všechny ořechy (kromě burských), </a:t>
            </a:r>
            <a:r>
              <a:rPr lang="cs-CZ" dirty="0" smtClean="0"/>
              <a:t>kešu </a:t>
            </a:r>
            <a:r>
              <a:rPr lang="cs-CZ" dirty="0"/>
              <a:t>a jedlé kaštany, avokádo, olivy, zralé </a:t>
            </a:r>
            <a:r>
              <a:rPr lang="cs-CZ" dirty="0" smtClean="0"/>
              <a:t>papája plody</a:t>
            </a:r>
            <a:r>
              <a:rPr lang="cs-CZ" dirty="0"/>
              <a:t>, kokosový ořech, slunečnicová semena, švýcarský </a:t>
            </a:r>
            <a:r>
              <a:rPr lang="cs-CZ" dirty="0" smtClean="0"/>
              <a:t>sýr, </a:t>
            </a:r>
            <a:r>
              <a:rPr lang="cs-CZ" dirty="0">
                <a:solidFill>
                  <a:prstClr val="black"/>
                </a:solidFill>
              </a:rPr>
              <a:t>vejce, sójová bílkovina, mořské řasy, krůtí, kuřecí, jehněčí</a:t>
            </a:r>
            <a:r>
              <a:rPr lang="cs-CZ" dirty="0" smtClean="0">
                <a:solidFill>
                  <a:prstClr val="black"/>
                </a:solidFill>
              </a:rPr>
              <a:t>, </a:t>
            </a:r>
            <a:r>
              <a:rPr lang="cs-CZ" dirty="0">
                <a:solidFill>
                  <a:prstClr val="black"/>
                </a:solidFill>
              </a:rPr>
              <a:t>ryby, hovězí </a:t>
            </a:r>
            <a:r>
              <a:rPr lang="cs-CZ" dirty="0" smtClean="0">
                <a:solidFill>
                  <a:prstClr val="black"/>
                </a:solidFill>
              </a:rPr>
              <a:t>maso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5373216"/>
            <a:ext cx="68270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základní stavební kámen při proteosyntéze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6021288"/>
            <a:ext cx="884331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přispívá k výrobě elektrické energie ve svalových buňkách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5497" y="1468781"/>
            <a:ext cx="113821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Isoleucin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1403649" y="1480392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Ile</a:t>
            </a:r>
            <a:endParaRPr lang="cs-CZ" sz="1600" dirty="0" smtClean="0"/>
          </a:p>
        </p:txBody>
      </p:sp>
      <p:sp>
        <p:nvSpPr>
          <p:cNvPr id="40" name="TextovéPole 39"/>
          <p:cNvSpPr txBox="1"/>
          <p:nvPr/>
        </p:nvSpPr>
        <p:spPr>
          <a:xfrm>
            <a:off x="2483977" y="1468781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2-amino-3-methylpentanová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051721" y="1480392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I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724130" y="1480392"/>
            <a:ext cx="288031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methylvalerová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43" name="Picture 6" descr="File:L-isoleuci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7524">
            <a:off x="6225840" y="1645737"/>
            <a:ext cx="19536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gvm.vm.cz/vyuka/bio_pojmy/equations/isoleucin.01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2" y="2048797"/>
            <a:ext cx="166153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ázek 44" descr="chemická struktura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27718"/>
            <a:ext cx="2880323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Skupina 45"/>
          <p:cNvGrpSpPr/>
          <p:nvPr/>
        </p:nvGrpSpPr>
        <p:grpSpPr>
          <a:xfrm>
            <a:off x="122018" y="1741438"/>
            <a:ext cx="576064" cy="741202"/>
            <a:chOff x="2915816" y="1823702"/>
            <a:chExt cx="576064" cy="741202"/>
          </a:xfrm>
        </p:grpSpPr>
        <p:sp>
          <p:nvSpPr>
            <p:cNvPr id="47" name="Ovál 4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2987262" y="1823702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5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Šipka doprava se zářezem 16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90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2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692696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395901"/>
            <a:ext cx="80512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tvorba kolagenu</a:t>
            </a:r>
            <a:r>
              <a:rPr lang="cs-CZ" dirty="0"/>
              <a:t> , </a:t>
            </a:r>
            <a:r>
              <a:rPr lang="cs-CZ" dirty="0" smtClean="0"/>
              <a:t>proteinů</a:t>
            </a:r>
            <a:r>
              <a:rPr lang="cs-CZ" dirty="0"/>
              <a:t> , </a:t>
            </a:r>
            <a:r>
              <a:rPr lang="cs-CZ" dirty="0" smtClean="0"/>
              <a:t>pojivových tkání</a:t>
            </a:r>
            <a:r>
              <a:rPr lang="cs-CZ" dirty="0"/>
              <a:t> a kostí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3938866"/>
            <a:ext cx="8699296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pomáhá rostlinám přežít období extrémního sucha - molekuly </a:t>
            </a:r>
            <a:r>
              <a:rPr lang="cs-CZ" dirty="0"/>
              <a:t>se hromadí v buňkách a </a:t>
            </a:r>
            <a:r>
              <a:rPr lang="cs-CZ" dirty="0" smtClean="0"/>
              <a:t>vyrovnávají </a:t>
            </a:r>
            <a:r>
              <a:rPr lang="cs-CZ" dirty="0"/>
              <a:t>osmotický rozdíl mezi </a:t>
            </a:r>
            <a:r>
              <a:rPr lang="cs-CZ" dirty="0" smtClean="0"/>
              <a:t>okolím buňky a</a:t>
            </a:r>
            <a:r>
              <a:rPr lang="cs-CZ" dirty="0"/>
              <a:t> </a:t>
            </a:r>
            <a:r>
              <a:rPr lang="cs-CZ" dirty="0" smtClean="0"/>
              <a:t>cytosolem</a:t>
            </a:r>
            <a:r>
              <a:rPr lang="cs-CZ" dirty="0"/>
              <a:t> (tekutina, která obsahuje organely)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5595050"/>
            <a:ext cx="884331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 V extrémních </a:t>
            </a:r>
            <a:r>
              <a:rPr lang="cs-CZ" dirty="0" smtClean="0"/>
              <a:t>případech umožňují tyto </a:t>
            </a:r>
            <a:r>
              <a:rPr lang="cs-CZ" dirty="0"/>
              <a:t>molekuly </a:t>
            </a:r>
            <a:r>
              <a:rPr lang="cs-CZ" dirty="0" smtClean="0"/>
              <a:t>buňkám přežít, i když je organismus zcela vyschlý, </a:t>
            </a:r>
            <a:r>
              <a:rPr lang="cs-CZ" dirty="0"/>
              <a:t>a </a:t>
            </a:r>
            <a:r>
              <a:rPr lang="cs-CZ" dirty="0" smtClean="0"/>
              <a:t>převedou ho do stavu</a:t>
            </a:r>
            <a:r>
              <a:rPr lang="cs-CZ" dirty="0"/>
              <a:t> </a:t>
            </a:r>
            <a:r>
              <a:rPr lang="cs-CZ" dirty="0" smtClean="0"/>
              <a:t>kryptobiózy</a:t>
            </a:r>
            <a:r>
              <a:rPr lang="cs-CZ" dirty="0"/>
              <a:t> (anabióza</a:t>
            </a:r>
            <a:r>
              <a:rPr lang="cs-CZ" dirty="0" smtClean="0"/>
              <a:t>).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7" y="1296542"/>
            <a:ext cx="851607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Prolin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403649" y="130815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Pro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483977" y="1296542"/>
            <a:ext cx="26640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pyrrolidin-2-karboxylová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051721" y="130815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724130" y="1308153"/>
            <a:ext cx="324035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Azacyklopentan-2-karboxylová 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33" name="Picture 10" descr="http://gvm.vm.cz/vyuka/bio_pojmy/equations/prol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3" y="1934738"/>
            <a:ext cx="1248441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33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05" y="1934738"/>
            <a:ext cx="1858525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2" descr="File:L-prol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7300">
            <a:off x="6259311" y="1603288"/>
            <a:ext cx="2124185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Skupina 35"/>
          <p:cNvGrpSpPr/>
          <p:nvPr/>
        </p:nvGrpSpPr>
        <p:grpSpPr>
          <a:xfrm>
            <a:off x="122018" y="1661221"/>
            <a:ext cx="576064" cy="707886"/>
            <a:chOff x="2915816" y="1926327"/>
            <a:chExt cx="576064" cy="707886"/>
          </a:xfrm>
        </p:grpSpPr>
        <p:sp>
          <p:nvSpPr>
            <p:cNvPr id="37" name="Ovál 3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958234" y="1926327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6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Šipka doprava se zářezem 1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794741"/>
            <a:ext cx="8064896" cy="5868000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658837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LEUCIN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2171599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ISOLEUCIN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705272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PROLIN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3238944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FENYLALANIN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772618"/>
            <a:ext cx="453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TYROSIN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5" y="4306291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TRYPTOFAN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839964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HISTIDIN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5373636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SERIN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1154781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VALIN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8465" y="5918216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THREONIN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5" action="ppaction://hlinksldjump"/>
          </p:cNvPr>
          <p:cNvSpPr txBox="1"/>
          <p:nvPr/>
        </p:nvSpPr>
        <p:spPr>
          <a:xfrm>
            <a:off x="7596336" y="613568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rgbClr val="FF0000"/>
                </a:solidFill>
              </a:rPr>
              <a:t>2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26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2603813"/>
            <a:ext cx="884331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k</a:t>
            </a:r>
            <a:r>
              <a:rPr lang="cs-CZ" dirty="0" smtClean="0"/>
              <a:t>uřecí,</a:t>
            </a:r>
            <a:r>
              <a:rPr lang="cs-CZ" dirty="0"/>
              <a:t> </a:t>
            </a:r>
            <a:r>
              <a:rPr lang="cs-CZ" dirty="0" smtClean="0"/>
              <a:t>krůtí, ryby,</a:t>
            </a:r>
            <a:r>
              <a:rPr lang="cs-CZ" dirty="0"/>
              <a:t> </a:t>
            </a:r>
            <a:r>
              <a:rPr lang="cs-CZ" dirty="0" smtClean="0"/>
              <a:t>mléko,</a:t>
            </a:r>
            <a:r>
              <a:rPr lang="cs-CZ" dirty="0"/>
              <a:t> jogurt , </a:t>
            </a:r>
            <a:r>
              <a:rPr lang="cs-CZ" dirty="0" smtClean="0"/>
              <a:t>tvaroh,</a:t>
            </a:r>
            <a:r>
              <a:rPr lang="cs-CZ" dirty="0"/>
              <a:t> </a:t>
            </a:r>
            <a:r>
              <a:rPr lang="cs-CZ" dirty="0" smtClean="0"/>
              <a:t>sýr,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arašídy,</a:t>
            </a:r>
            <a:r>
              <a:rPr lang="cs-CZ" dirty="0"/>
              <a:t> </a:t>
            </a:r>
            <a:r>
              <a:rPr lang="cs-CZ" dirty="0" smtClean="0"/>
              <a:t>mandle,</a:t>
            </a:r>
            <a:r>
              <a:rPr lang="cs-CZ" dirty="0"/>
              <a:t> dýňová </a:t>
            </a:r>
            <a:r>
              <a:rPr lang="cs-CZ" dirty="0" smtClean="0"/>
              <a:t>a sezamová semínka,</a:t>
            </a:r>
            <a:r>
              <a:rPr lang="cs-CZ" dirty="0"/>
              <a:t> </a:t>
            </a:r>
            <a:r>
              <a:rPr lang="cs-CZ" dirty="0" smtClean="0"/>
              <a:t>sója,</a:t>
            </a:r>
            <a:r>
              <a:rPr lang="cs-CZ" dirty="0"/>
              <a:t> fazole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lima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 smtClean="0"/>
              <a:t>avokádo a</a:t>
            </a:r>
            <a:r>
              <a:rPr lang="cs-CZ" dirty="0"/>
              <a:t> banány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3926666"/>
            <a:ext cx="9022824" cy="144655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sz="2200" dirty="0" smtClean="0"/>
              <a:t>neurotransmitery: </a:t>
            </a:r>
            <a:r>
              <a:rPr lang="cs-CZ" sz="2200" dirty="0"/>
              <a:t>v dřeni nadledvin a v mozku </a:t>
            </a:r>
            <a:r>
              <a:rPr lang="cs-CZ" sz="2200" dirty="0" smtClean="0"/>
              <a:t>-katecholaminy</a:t>
            </a:r>
            <a:r>
              <a:rPr lang="cs-CZ" sz="2200" dirty="0"/>
              <a:t> (dopamin, adrenalin, noradrenalin</a:t>
            </a:r>
            <a:r>
              <a:rPr lang="cs-CZ" sz="2200" dirty="0" smtClean="0"/>
              <a:t>), </a:t>
            </a:r>
            <a:br>
              <a:rPr lang="cs-CZ" sz="2200" dirty="0" smtClean="0"/>
            </a:br>
            <a:r>
              <a:rPr lang="cs-CZ" sz="2200" dirty="0" smtClean="0"/>
              <a:t>ve štítné žláze</a:t>
            </a:r>
            <a:r>
              <a:rPr lang="cs-CZ" sz="2200" dirty="0"/>
              <a:t> tyroxin a </a:t>
            </a:r>
            <a:r>
              <a:rPr lang="cs-CZ" sz="2200" dirty="0" err="1"/>
              <a:t>trijodtyronin</a:t>
            </a:r>
            <a:r>
              <a:rPr lang="cs-CZ" sz="2200" dirty="0"/>
              <a:t> 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prekurzor melaninu</a:t>
            </a:r>
            <a:r>
              <a:rPr lang="cs-CZ" sz="2200" dirty="0"/>
              <a:t> (pigment kůže, vlasů, vousů, očí)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761873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Fenylalanin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403648" y="77348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Phe</a:t>
            </a:r>
            <a:endParaRPr lang="cs-CZ" sz="1600" dirty="0" smtClean="0"/>
          </a:p>
        </p:txBody>
      </p:sp>
      <p:sp>
        <p:nvSpPr>
          <p:cNvPr id="30" name="TextovéPole 29"/>
          <p:cNvSpPr txBox="1"/>
          <p:nvPr/>
        </p:nvSpPr>
        <p:spPr>
          <a:xfrm>
            <a:off x="2483976" y="761873"/>
            <a:ext cx="280810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2-amino-3-fenylpropanová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051720" y="77348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F</a:t>
            </a:r>
            <a:endParaRPr lang="cs-CZ" sz="1600" dirty="0" smtClean="0"/>
          </a:p>
        </p:txBody>
      </p:sp>
      <p:sp>
        <p:nvSpPr>
          <p:cNvPr id="32" name="TextovéPole 31"/>
          <p:cNvSpPr txBox="1"/>
          <p:nvPr/>
        </p:nvSpPr>
        <p:spPr>
          <a:xfrm>
            <a:off x="5364088" y="773484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fenylpropionová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33" name="Picture 2" descr="http://gvm.vm.cz/vyuka/bio_pojmy/equations/fenylala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3" y="1328062"/>
            <a:ext cx="17959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33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56" y="1328062"/>
            <a:ext cx="233934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6" descr="File:L-phenylalan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7863">
            <a:off x="5849008" y="873446"/>
            <a:ext cx="230496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Skupina 35"/>
          <p:cNvGrpSpPr/>
          <p:nvPr/>
        </p:nvGrpSpPr>
        <p:grpSpPr>
          <a:xfrm>
            <a:off x="121175" y="1040030"/>
            <a:ext cx="576907" cy="734594"/>
            <a:chOff x="2915816" y="1830310"/>
            <a:chExt cx="576907" cy="734594"/>
          </a:xfrm>
        </p:grpSpPr>
        <p:sp>
          <p:nvSpPr>
            <p:cNvPr id="37" name="Ovál 36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2988667" y="1830310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7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921" y="5769240"/>
            <a:ext cx="1451342" cy="1084742"/>
            <a:chOff x="6921" y="5769240"/>
            <a:chExt cx="1451342" cy="1084742"/>
          </a:xfrm>
        </p:grpSpPr>
        <p:pic>
          <p:nvPicPr>
            <p:cNvPr id="6148" name="Picture 4" descr="Soubor:Dopamin - Dopamine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" y="5769240"/>
              <a:ext cx="1451342" cy="61208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0" name="TextovéPole 39"/>
            <p:cNvSpPr txBox="1"/>
            <p:nvPr/>
          </p:nvSpPr>
          <p:spPr>
            <a:xfrm>
              <a:off x="35496" y="6515428"/>
              <a:ext cx="1116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dopamin</a:t>
              </a:r>
              <a:endParaRPr lang="cs-CZ" sz="1600" dirty="0" smtClean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1458263" y="5538327"/>
            <a:ext cx="1407511" cy="1315655"/>
            <a:chOff x="1458263" y="5538327"/>
            <a:chExt cx="1407511" cy="1315655"/>
          </a:xfrm>
        </p:grpSpPr>
        <p:pic>
          <p:nvPicPr>
            <p:cNvPr id="6146" name="Picture 2" descr="Soubor:Adrenaline chemical structu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63" y="5538327"/>
              <a:ext cx="1407511" cy="987017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1" name="TextovéPole 40"/>
            <p:cNvSpPr txBox="1"/>
            <p:nvPr/>
          </p:nvSpPr>
          <p:spPr>
            <a:xfrm>
              <a:off x="1547664" y="6515428"/>
              <a:ext cx="1188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adrenalin</a:t>
              </a:r>
              <a:endParaRPr lang="cs-CZ" sz="1600" dirty="0" smtClean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2699792" y="5538328"/>
            <a:ext cx="1557783" cy="1315654"/>
            <a:chOff x="2699792" y="5538328"/>
            <a:chExt cx="1557783" cy="1315654"/>
          </a:xfrm>
        </p:grpSpPr>
        <p:pic>
          <p:nvPicPr>
            <p:cNvPr id="6150" name="Picture 6" descr="Soubor:Noradrenaline chemical structur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233" y="5538328"/>
              <a:ext cx="1442342" cy="98980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2" name="TextovéPole 41"/>
            <p:cNvSpPr txBox="1"/>
            <p:nvPr/>
          </p:nvSpPr>
          <p:spPr>
            <a:xfrm>
              <a:off x="2699792" y="6515428"/>
              <a:ext cx="1512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noradrenalin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286151" y="5531561"/>
            <a:ext cx="2418072" cy="1322421"/>
            <a:chOff x="4286151" y="5531561"/>
            <a:chExt cx="2418072" cy="1322421"/>
          </a:xfrm>
        </p:grpSpPr>
        <p:pic>
          <p:nvPicPr>
            <p:cNvPr id="6152" name="Picture 8" descr="Soubor:L-Thyroxin.sv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151" y="5531561"/>
              <a:ext cx="2418072" cy="1013287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3" name="TextovéPole 42"/>
            <p:cNvSpPr txBox="1"/>
            <p:nvPr/>
          </p:nvSpPr>
          <p:spPr>
            <a:xfrm>
              <a:off x="4293493" y="6515428"/>
              <a:ext cx="900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tyroxin</a:t>
              </a:r>
              <a:endParaRPr lang="cs-CZ" sz="1600" dirty="0" smtClean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692211" y="5514893"/>
            <a:ext cx="2451789" cy="1339089"/>
            <a:chOff x="6692211" y="5514893"/>
            <a:chExt cx="2451789" cy="1339089"/>
          </a:xfrm>
        </p:grpSpPr>
        <p:pic>
          <p:nvPicPr>
            <p:cNvPr id="6156" name="Picture 12" descr="Soubor:Triiodothyronine.sv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221" y="5514893"/>
              <a:ext cx="2439779" cy="1010451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4" name="TextovéPole 43"/>
            <p:cNvSpPr txBox="1"/>
            <p:nvPr/>
          </p:nvSpPr>
          <p:spPr>
            <a:xfrm>
              <a:off x="6692211" y="6515428"/>
              <a:ext cx="1476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err="1"/>
                <a:t>trijodtyronin</a:t>
              </a:r>
              <a:endParaRPr lang="cs-CZ" sz="1600" dirty="0" smtClean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732240" y="3352357"/>
            <a:ext cx="2348735" cy="2002623"/>
            <a:chOff x="6691296" y="3352357"/>
            <a:chExt cx="2348735" cy="2002623"/>
          </a:xfrm>
        </p:grpSpPr>
        <p:pic>
          <p:nvPicPr>
            <p:cNvPr id="6158" name="Picture 14" descr="File:Eumelanine.sv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392" y="3352357"/>
              <a:ext cx="1484639" cy="2002623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5" name="TextovéPole 44"/>
            <p:cNvSpPr txBox="1"/>
            <p:nvPr/>
          </p:nvSpPr>
          <p:spPr>
            <a:xfrm>
              <a:off x="6691296" y="4653136"/>
              <a:ext cx="1008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melanin</a:t>
              </a:r>
            </a:p>
          </p:txBody>
        </p:sp>
      </p:grpSp>
      <p:sp>
        <p:nvSpPr>
          <p:cNvPr id="39" name="Šipka doprava se zářezem 38">
            <a:hlinkClick r:id="rId11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2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1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731805"/>
            <a:ext cx="960791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Tyrosin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403648" y="743416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Tyr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83976" y="731805"/>
            <a:ext cx="3024128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2-amino-3-(4-hydroxy-fenyl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743416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24128" y="743416"/>
            <a:ext cx="3024336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-(p-</a:t>
            </a:r>
            <a:r>
              <a:rPr lang="cs-CZ" sz="1600" dirty="0" err="1" smtClean="0">
                <a:solidFill>
                  <a:prstClr val="black"/>
                </a:solidFill>
              </a:rPr>
              <a:t>hydroxyfenyl</a:t>
            </a:r>
            <a:r>
              <a:rPr lang="cs-CZ" sz="1600" dirty="0" smtClean="0">
                <a:solidFill>
                  <a:prstClr val="black"/>
                </a:solidFill>
              </a:rPr>
              <a:t>)-</a:t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80" y="1538613"/>
            <a:ext cx="2064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ek 23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86" y="1538613"/>
            <a:ext cx="261239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Skupina 24"/>
          <p:cNvGrpSpPr/>
          <p:nvPr/>
        </p:nvGrpSpPr>
        <p:grpSpPr>
          <a:xfrm>
            <a:off x="6283661" y="1124944"/>
            <a:ext cx="2680827" cy="1800000"/>
            <a:chOff x="6307295" y="3141051"/>
            <a:chExt cx="2680827" cy="180000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8722">
              <a:off x="7920783" y="4110005"/>
              <a:ext cx="715302" cy="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78" b="95044" l="0" r="90000">
                          <a14:foregroundMark x1="42500" y1="36460" x2="42500" y2="36460"/>
                          <a14:foregroundMark x1="42500" y1="42301" x2="42500" y2="42301"/>
                          <a14:foregroundMark x1="40500" y1="47611" x2="40500" y2="47611"/>
                          <a14:foregroundMark x1="24625" y1="44425" x2="24625" y2="44425"/>
                          <a14:foregroundMark x1="26875" y1="49381" x2="26875" y2="49381"/>
                          <a14:foregroundMark x1="26500" y1="34513" x2="26500" y2="34513"/>
                          <a14:foregroundMark x1="31250" y1="52035" x2="31250" y2="52035"/>
                          <a14:foregroundMark x1="40000" y1="32389" x2="40000" y2="32389"/>
                          <a14:foregroundMark x1="65750" y1="62655" x2="65750" y2="62655"/>
                          <a14:foregroundMark x1="72375" y1="55575" x2="72375" y2="55575"/>
                          <a14:foregroundMark x1="67250" y1="64071" x2="67250" y2="64071"/>
                          <a14:foregroundMark x1="64125" y1="61416" x2="64125" y2="61416"/>
                          <a14:foregroundMark x1="31000" y1="31150" x2="31000" y2="31150"/>
                          <a14:foregroundMark x1="24375" y1="38761" x2="24375" y2="38761"/>
                          <a14:foregroundMark x1="63625" y1="61593" x2="63625" y2="61593"/>
                          <a14:foregroundMark x1="27406" y1="49654" x2="27406" y2="49654"/>
                          <a14:foregroundMark x1="24470" y1="45727" x2="24470" y2="45727"/>
                          <a14:foregroundMark x1="38662" y1="31409" x2="38662" y2="31409"/>
                          <a14:foregroundMark x1="34747" y1="29792" x2="34747" y2="29792"/>
                          <a14:foregroundMark x1="23002" y1="34873" x2="23002" y2="34873"/>
                          <a14:foregroundMark x1="28711" y1="28868" x2="28711" y2="28868"/>
                          <a14:backgroundMark x1="67000" y1="56460" x2="67000" y2="56460"/>
                          <a14:backgroundMark x1="66000" y1="56814" x2="66000" y2="56814"/>
                          <a14:backgroundMark x1="65375" y1="56814" x2="65375" y2="56814"/>
                          <a14:backgroundMark x1="63250" y1="65664" x2="63250" y2="65664"/>
                          <a14:backgroundMark x1="27250" y1="31858" x2="27250" y2="31858"/>
                          <a14:backgroundMark x1="30625" y1="29381" x2="30625" y2="29381"/>
                          <a14:backgroundMark x1="36750" y1="29204" x2="36750" y2="29204"/>
                          <a14:backgroundMark x1="33750" y1="29735" x2="33750" y2="29735"/>
                          <a14:backgroundMark x1="24625" y1="35221" x2="24625" y2="35221"/>
                          <a14:backgroundMark x1="23875" y1="39469" x2="23875" y2="39469"/>
                          <a14:backgroundMark x1="23375" y1="43540" x2="23375" y2="43540"/>
                          <a14:backgroundMark x1="36750" y1="52035" x2="36750" y2="52035"/>
                          <a14:backgroundMark x1="36000" y1="52743" x2="36000" y2="52743"/>
                          <a14:backgroundMark x1="31500" y1="28850" x2="31500" y2="28850"/>
                          <a14:backgroundMark x1="35500" y1="28673" x2="35500" y2="28673"/>
                          <a14:backgroundMark x1="32625" y1="29204" x2="32625" y2="29204"/>
                          <a14:backgroundMark x1="24250" y1="36991" x2="24250" y2="36991"/>
                          <a14:backgroundMark x1="24959" y1="48961" x2="24959" y2="48961"/>
                          <a14:backgroundMark x1="23165" y1="45497" x2="23165" y2="45497"/>
                          <a14:backgroundMark x1="62643" y1="64434" x2="62643" y2="64434"/>
                          <a14:backgroundMark x1="41109" y1="31871" x2="41109" y2="31871"/>
                          <a14:backgroundMark x1="39315" y1="30485" x2="39315" y2="30485"/>
                          <a14:backgroundMark x1="23002" y1="57506" x2="23002" y2="57506"/>
                          <a14:backgroundMark x1="25285" y1="33718" x2="25285" y2="33718"/>
                          <a14:backgroundMark x1="22838" y1="38337" x2="22838" y2="38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96613">
              <a:off x="6307295" y="3141051"/>
              <a:ext cx="2548673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8361611" y="3253403"/>
              <a:ext cx="626511" cy="1114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Skupina 38"/>
          <p:cNvGrpSpPr/>
          <p:nvPr/>
        </p:nvGrpSpPr>
        <p:grpSpPr>
          <a:xfrm>
            <a:off x="122018" y="1106359"/>
            <a:ext cx="576064" cy="707886"/>
            <a:chOff x="2915816" y="1931346"/>
            <a:chExt cx="576064" cy="707886"/>
          </a:xfrm>
        </p:grpSpPr>
        <p:sp>
          <p:nvSpPr>
            <p:cNvPr id="40" name="Ovál 39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2972748" y="1931346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8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21176" y="3926666"/>
            <a:ext cx="9022824" cy="144655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sz="2200" dirty="0" smtClean="0"/>
              <a:t>neurotransmitery: </a:t>
            </a:r>
            <a:r>
              <a:rPr lang="cs-CZ" sz="2200" dirty="0"/>
              <a:t>v dřeni nadledvin a v mozku </a:t>
            </a:r>
            <a:r>
              <a:rPr lang="cs-CZ" sz="2200" dirty="0" smtClean="0"/>
              <a:t>-katecholaminy</a:t>
            </a:r>
            <a:r>
              <a:rPr lang="cs-CZ" sz="2200" dirty="0"/>
              <a:t> (dopamin, adrenalin, noradrenalin</a:t>
            </a:r>
            <a:r>
              <a:rPr lang="cs-CZ" sz="2200" dirty="0" smtClean="0"/>
              <a:t>), </a:t>
            </a:r>
            <a:br>
              <a:rPr lang="cs-CZ" sz="2200" dirty="0" smtClean="0"/>
            </a:br>
            <a:r>
              <a:rPr lang="cs-CZ" sz="2200" dirty="0" smtClean="0"/>
              <a:t>ve štítné žláze</a:t>
            </a:r>
            <a:r>
              <a:rPr lang="cs-CZ" sz="2200" dirty="0"/>
              <a:t> tyroxin a </a:t>
            </a:r>
            <a:r>
              <a:rPr lang="cs-CZ" sz="2200" dirty="0" err="1"/>
              <a:t>trijodtyronin</a:t>
            </a:r>
            <a:r>
              <a:rPr lang="cs-CZ" sz="2200" dirty="0"/>
              <a:t> 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prekurzor morfinu a</a:t>
            </a:r>
            <a:r>
              <a:rPr lang="cs-CZ" sz="2200" dirty="0"/>
              <a:t> </a:t>
            </a:r>
            <a:r>
              <a:rPr lang="cs-CZ" sz="2200" dirty="0" smtClean="0"/>
              <a:t>melaninu</a:t>
            </a:r>
            <a:r>
              <a:rPr lang="cs-CZ" sz="2200" dirty="0"/>
              <a:t> (pigment kůže, vlasů, vousů, očí)</a:t>
            </a:r>
            <a:endParaRPr lang="cs-CZ" sz="2200" dirty="0">
              <a:solidFill>
                <a:prstClr val="black"/>
              </a:solidFill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6921" y="5769240"/>
            <a:ext cx="1451342" cy="1084742"/>
            <a:chOff x="6921" y="5769240"/>
            <a:chExt cx="1451342" cy="1084742"/>
          </a:xfrm>
        </p:grpSpPr>
        <p:pic>
          <p:nvPicPr>
            <p:cNvPr id="44" name="Picture 4" descr="Soubor:Dopamin - Dopamine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" y="5769240"/>
              <a:ext cx="1451342" cy="61208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5" name="TextovéPole 44"/>
            <p:cNvSpPr txBox="1"/>
            <p:nvPr/>
          </p:nvSpPr>
          <p:spPr>
            <a:xfrm>
              <a:off x="35496" y="6515428"/>
              <a:ext cx="1116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dopamin</a:t>
              </a:r>
              <a:endParaRPr lang="cs-CZ" sz="1600" dirty="0" smtClean="0"/>
            </a:p>
          </p:txBody>
        </p:sp>
      </p:grpSp>
      <p:grpSp>
        <p:nvGrpSpPr>
          <p:cNvPr id="46" name="Skupina 45"/>
          <p:cNvGrpSpPr/>
          <p:nvPr/>
        </p:nvGrpSpPr>
        <p:grpSpPr>
          <a:xfrm>
            <a:off x="1458263" y="5538327"/>
            <a:ext cx="1407511" cy="1315655"/>
            <a:chOff x="1458263" y="5538327"/>
            <a:chExt cx="1407511" cy="1315655"/>
          </a:xfrm>
        </p:grpSpPr>
        <p:pic>
          <p:nvPicPr>
            <p:cNvPr id="47" name="Picture 2" descr="Soubor:Adrenaline chemical structur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63" y="5538327"/>
              <a:ext cx="1407511" cy="987017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8" name="TextovéPole 47"/>
            <p:cNvSpPr txBox="1"/>
            <p:nvPr/>
          </p:nvSpPr>
          <p:spPr>
            <a:xfrm>
              <a:off x="1547664" y="6515428"/>
              <a:ext cx="1188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adrenalin</a:t>
              </a:r>
              <a:endParaRPr lang="cs-CZ" sz="1600" dirty="0" smtClean="0"/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2699792" y="5538328"/>
            <a:ext cx="1557783" cy="1315654"/>
            <a:chOff x="2699792" y="5538328"/>
            <a:chExt cx="1557783" cy="1315654"/>
          </a:xfrm>
        </p:grpSpPr>
        <p:pic>
          <p:nvPicPr>
            <p:cNvPr id="50" name="Picture 6" descr="Soubor:Noradrenaline chemical structur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233" y="5538328"/>
              <a:ext cx="1442342" cy="989808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1" name="TextovéPole 50"/>
            <p:cNvSpPr txBox="1"/>
            <p:nvPr/>
          </p:nvSpPr>
          <p:spPr>
            <a:xfrm>
              <a:off x="2699792" y="6515428"/>
              <a:ext cx="1512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noradrenalin</a:t>
              </a:r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4286151" y="5531561"/>
            <a:ext cx="2418072" cy="1322421"/>
            <a:chOff x="4286151" y="5531561"/>
            <a:chExt cx="2418072" cy="1322421"/>
          </a:xfrm>
        </p:grpSpPr>
        <p:pic>
          <p:nvPicPr>
            <p:cNvPr id="53" name="Picture 8" descr="Soubor:L-Thyroxin.sv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151" y="5531561"/>
              <a:ext cx="2418072" cy="1013287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4" name="TextovéPole 53"/>
            <p:cNvSpPr txBox="1"/>
            <p:nvPr/>
          </p:nvSpPr>
          <p:spPr>
            <a:xfrm>
              <a:off x="4293493" y="6515428"/>
              <a:ext cx="900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/>
                <a:t>tyroxin</a:t>
              </a:r>
              <a:endParaRPr lang="cs-CZ" sz="1600" dirty="0" smtClean="0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6692211" y="5514893"/>
            <a:ext cx="2451789" cy="1339089"/>
            <a:chOff x="6692211" y="5514893"/>
            <a:chExt cx="2451789" cy="1339089"/>
          </a:xfrm>
        </p:grpSpPr>
        <p:pic>
          <p:nvPicPr>
            <p:cNvPr id="56" name="Picture 12" descr="Soubor:Triiodothyronine.sv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221" y="5514893"/>
              <a:ext cx="2439779" cy="1010451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57" name="TextovéPole 56"/>
            <p:cNvSpPr txBox="1"/>
            <p:nvPr/>
          </p:nvSpPr>
          <p:spPr>
            <a:xfrm>
              <a:off x="6692211" y="6515428"/>
              <a:ext cx="1476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err="1"/>
                <a:t>trijodtyronin</a:t>
              </a:r>
              <a:endParaRPr lang="cs-CZ" sz="1600" dirty="0" smtClean="0"/>
            </a:p>
          </p:txBody>
        </p:sp>
      </p:grpSp>
      <p:grpSp>
        <p:nvGrpSpPr>
          <p:cNvPr id="58" name="Skupina 57"/>
          <p:cNvGrpSpPr/>
          <p:nvPr/>
        </p:nvGrpSpPr>
        <p:grpSpPr>
          <a:xfrm>
            <a:off x="7020384" y="3352358"/>
            <a:ext cx="2060591" cy="1656000"/>
            <a:chOff x="6979440" y="3352358"/>
            <a:chExt cx="2060591" cy="1656000"/>
          </a:xfrm>
        </p:grpSpPr>
        <p:pic>
          <p:nvPicPr>
            <p:cNvPr id="60" name="Picture 14" descr="File:Eumelanine.sv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352358"/>
              <a:ext cx="1227671" cy="1656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61" name="TextovéPole 60"/>
            <p:cNvSpPr txBox="1"/>
            <p:nvPr/>
          </p:nvSpPr>
          <p:spPr>
            <a:xfrm>
              <a:off x="6979440" y="4653136"/>
              <a:ext cx="1008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melanin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108724" y="2357724"/>
            <a:ext cx="1247736" cy="1426580"/>
            <a:chOff x="7861110" y="1148038"/>
            <a:chExt cx="1247736" cy="1426580"/>
          </a:xfrm>
        </p:grpSpPr>
        <p:pic>
          <p:nvPicPr>
            <p:cNvPr id="62" name="Picture 18" descr="Soubor:Morfine.png"/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rgbClr val="FF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1110" y="1486592"/>
              <a:ext cx="1247736" cy="1088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ovéPole 63"/>
            <p:cNvSpPr txBox="1"/>
            <p:nvPr/>
          </p:nvSpPr>
          <p:spPr>
            <a:xfrm>
              <a:off x="8191088" y="1148038"/>
              <a:ext cx="900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morfin</a:t>
              </a:r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1547665" y="3019599"/>
            <a:ext cx="5688632" cy="769441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200" b="1"/>
            </a:lvl1pPr>
          </a:lstStyle>
          <a:p>
            <a:r>
              <a:rPr lang="cs-CZ" dirty="0" smtClean="0"/>
              <a:t>nutriční doplněk stravy</a:t>
            </a:r>
            <a:r>
              <a:rPr lang="cs-CZ" dirty="0"/>
              <a:t> pro intenzivní svalový </a:t>
            </a:r>
            <a:r>
              <a:rPr lang="cs-CZ" dirty="0" smtClean="0"/>
              <a:t>výkon </a:t>
            </a:r>
            <a:r>
              <a:rPr lang="cs-CZ" dirty="0"/>
              <a:t>zejména u sportovců</a:t>
            </a:r>
          </a:p>
        </p:txBody>
      </p:sp>
      <p:sp>
        <p:nvSpPr>
          <p:cNvPr id="59" name="Šipka doprava se zářezem 58">
            <a:hlinkClick r:id="rId1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5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2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2835520"/>
            <a:ext cx="9018583" cy="156966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 smtClean="0"/>
              <a:t>čokoláda,</a:t>
            </a:r>
            <a:r>
              <a:rPr lang="cs-CZ" dirty="0"/>
              <a:t> </a:t>
            </a:r>
            <a:r>
              <a:rPr lang="cs-CZ" dirty="0" smtClean="0"/>
              <a:t>oves, sušené</a:t>
            </a:r>
            <a:r>
              <a:rPr lang="cs-CZ" dirty="0"/>
              <a:t> </a:t>
            </a:r>
            <a:r>
              <a:rPr lang="cs-CZ" dirty="0" smtClean="0"/>
              <a:t>datle,</a:t>
            </a:r>
            <a:r>
              <a:rPr lang="cs-CZ" dirty="0"/>
              <a:t> </a:t>
            </a:r>
            <a:r>
              <a:rPr lang="cs-CZ" dirty="0" smtClean="0"/>
              <a:t>mléko,</a:t>
            </a:r>
            <a:r>
              <a:rPr lang="cs-CZ" dirty="0"/>
              <a:t> </a:t>
            </a:r>
            <a:r>
              <a:rPr lang="cs-CZ" dirty="0" smtClean="0"/>
              <a:t>jogurt,</a:t>
            </a:r>
            <a:r>
              <a:rPr lang="cs-CZ" dirty="0"/>
              <a:t> </a:t>
            </a:r>
            <a:r>
              <a:rPr lang="cs-CZ" dirty="0" smtClean="0"/>
              <a:t>tvaroh,</a:t>
            </a:r>
            <a:br>
              <a:rPr lang="cs-CZ" dirty="0" smtClean="0"/>
            </a:br>
            <a:r>
              <a:rPr lang="cs-CZ" dirty="0" smtClean="0"/>
              <a:t>červené maso,</a:t>
            </a:r>
            <a:r>
              <a:rPr lang="cs-CZ" dirty="0"/>
              <a:t> </a:t>
            </a:r>
            <a:r>
              <a:rPr lang="cs-CZ" dirty="0" smtClean="0"/>
              <a:t>vejce,</a:t>
            </a:r>
            <a:r>
              <a:rPr lang="cs-CZ" dirty="0"/>
              <a:t> </a:t>
            </a:r>
            <a:r>
              <a:rPr lang="cs-CZ" dirty="0" smtClean="0"/>
              <a:t>ryby,</a:t>
            </a:r>
            <a:r>
              <a:rPr lang="cs-CZ" dirty="0"/>
              <a:t> </a:t>
            </a:r>
            <a:r>
              <a:rPr lang="cs-CZ" dirty="0" smtClean="0"/>
              <a:t>drůbež - krůtí,</a:t>
            </a:r>
            <a:r>
              <a:rPr lang="cs-CZ" dirty="0"/>
              <a:t> </a:t>
            </a:r>
            <a:r>
              <a:rPr lang="cs-CZ" dirty="0" smtClean="0"/>
              <a:t>sezam,</a:t>
            </a:r>
            <a:r>
              <a:rPr lang="cs-CZ" dirty="0"/>
              <a:t> </a:t>
            </a:r>
            <a:r>
              <a:rPr lang="cs-CZ" dirty="0" smtClean="0"/>
              <a:t>cizrna, </a:t>
            </a:r>
            <a:br>
              <a:rPr lang="cs-CZ" dirty="0" smtClean="0"/>
            </a:br>
            <a:r>
              <a:rPr lang="cs-CZ" dirty="0" smtClean="0"/>
              <a:t>slunečnicová semínka,</a:t>
            </a:r>
            <a:r>
              <a:rPr lang="cs-CZ" dirty="0"/>
              <a:t> dýňová </a:t>
            </a:r>
            <a:r>
              <a:rPr lang="cs-CZ" dirty="0" smtClean="0"/>
              <a:t>semínka,</a:t>
            </a:r>
            <a:r>
              <a:rPr lang="cs-CZ" dirty="0"/>
              <a:t> </a:t>
            </a:r>
            <a:r>
              <a:rPr lang="cs-CZ" dirty="0" err="1" smtClean="0"/>
              <a:t>spirulina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(vláknité sinice),</a:t>
            </a:r>
            <a:r>
              <a:rPr lang="cs-CZ" dirty="0"/>
              <a:t> </a:t>
            </a:r>
            <a:r>
              <a:rPr lang="cs-CZ" dirty="0" smtClean="0"/>
              <a:t>banány a</a:t>
            </a:r>
            <a:r>
              <a:rPr lang="cs-CZ" dirty="0"/>
              <a:t> arašídy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468176"/>
            <a:ext cx="48828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biologicky </a:t>
            </a:r>
            <a:r>
              <a:rPr lang="cs-CZ" dirty="0" smtClean="0"/>
              <a:t>významné</a:t>
            </a:r>
            <a:r>
              <a:rPr lang="cs-CZ" dirty="0"/>
              <a:t> </a:t>
            </a:r>
            <a:r>
              <a:rPr lang="cs-CZ" dirty="0" smtClean="0"/>
              <a:t>deriváty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1216" y="4972232"/>
            <a:ext cx="78352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serotonin (5-hydroxytryptamin</a:t>
            </a:r>
            <a:r>
              <a:rPr lang="cs-CZ" dirty="0" smtClean="0"/>
              <a:t>) - neurotransmiter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497" y="692696"/>
            <a:ext cx="1192802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Tryptofan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03649" y="704307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Trp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83976" y="692696"/>
            <a:ext cx="2808104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2-amino-3-(1H-indol-3-yl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1" y="704307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W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724130" y="704307"/>
            <a:ext cx="313183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indolylpropionová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" name="Picture 12" descr="chemická struktur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15" y="1345999"/>
            <a:ext cx="15051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gvm.vm.cz/vyuka/bio_pojmy/equations/tryptofan.01.gi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9" y="1516406"/>
            <a:ext cx="182311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File:L-tryptophan-3D-ball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8492">
            <a:off x="6109459" y="943957"/>
            <a:ext cx="2644969" cy="217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22018" y="937748"/>
            <a:ext cx="576064" cy="737293"/>
            <a:chOff x="2915816" y="1827611"/>
            <a:chExt cx="576064" cy="737293"/>
          </a:xfrm>
        </p:grpSpPr>
        <p:sp>
          <p:nvSpPr>
            <p:cNvPr id="26" name="Ovál 25"/>
            <p:cNvSpPr/>
            <p:nvPr/>
          </p:nvSpPr>
          <p:spPr>
            <a:xfrm>
              <a:off x="2915816" y="1988840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2972748" y="1827611"/>
              <a:ext cx="504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668344" y="3632591"/>
            <a:ext cx="1709564" cy="1203470"/>
            <a:chOff x="7668344" y="4313763"/>
            <a:chExt cx="1709564" cy="1203470"/>
          </a:xfrm>
        </p:grpSpPr>
        <p:pic>
          <p:nvPicPr>
            <p:cNvPr id="12290" name="Picture 2" descr="http://upload.wikimedia.org/wikipedia/commons/thumb/b/b2/Spirulina_tablets.jpg/220px-Spirulina_tablet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313763"/>
              <a:ext cx="1462781" cy="120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4"/>
            <p:cNvSpPr txBox="1"/>
            <p:nvPr/>
          </p:nvSpPr>
          <p:spPr>
            <a:xfrm>
              <a:off x="8551068" y="4313767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Obr.7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482058" y="5510834"/>
            <a:ext cx="812239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melatonin (5-methoxy-N-acetyltryptamin) </a:t>
            </a:r>
            <a:r>
              <a:rPr lang="cs-CZ" dirty="0" smtClean="0"/>
              <a:t>- </a:t>
            </a:r>
            <a:r>
              <a:rPr lang="cs-CZ" dirty="0"/>
              <a:t>hormon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81216" y="6042186"/>
            <a:ext cx="812323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nikotinamid - syntetizován </a:t>
            </a:r>
            <a:r>
              <a:rPr lang="cs-CZ" dirty="0"/>
              <a:t>z </a:t>
            </a:r>
            <a:r>
              <a:rPr lang="cs-CZ" dirty="0" smtClean="0"/>
              <a:t>Trp - součást </a:t>
            </a:r>
            <a:r>
              <a:rPr lang="cs-CZ" dirty="0" err="1"/>
              <a:t>kofaktorů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NAD</a:t>
            </a:r>
            <a:r>
              <a:rPr lang="cs-CZ" baseline="30000" dirty="0"/>
              <a:t>+</a:t>
            </a:r>
            <a:r>
              <a:rPr lang="cs-CZ" dirty="0"/>
              <a:t> a NADP</a:t>
            </a:r>
            <a:r>
              <a:rPr lang="cs-CZ" baseline="30000" dirty="0" smtClean="0"/>
              <a:t>+</a:t>
            </a:r>
            <a:r>
              <a:rPr lang="cs-CZ" dirty="0"/>
              <a:t> </a:t>
            </a:r>
            <a:r>
              <a:rPr lang="cs-CZ" dirty="0" smtClean="0"/>
              <a:t>-  </a:t>
            </a:r>
            <a:r>
              <a:rPr lang="cs-CZ" dirty="0" err="1" smtClean="0"/>
              <a:t>oxidoredukční</a:t>
            </a:r>
            <a:r>
              <a:rPr lang="cs-CZ" dirty="0" smtClean="0"/>
              <a:t> děje</a:t>
            </a:r>
            <a:r>
              <a:rPr lang="cs-CZ" dirty="0"/>
              <a:t> (přenos e</a:t>
            </a:r>
            <a:r>
              <a:rPr lang="cs-CZ" baseline="30000" dirty="0"/>
              <a:t>-</a:t>
            </a:r>
            <a:r>
              <a:rPr lang="cs-CZ" dirty="0"/>
              <a:t> a H</a:t>
            </a:r>
            <a:r>
              <a:rPr lang="cs-CZ" baseline="30000" dirty="0"/>
              <a:t>+</a:t>
            </a:r>
            <a:r>
              <a:rPr lang="cs-CZ" dirty="0"/>
              <a:t>)</a:t>
            </a:r>
          </a:p>
        </p:txBody>
      </p:sp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49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2708920"/>
            <a:ext cx="50988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u </a:t>
            </a:r>
            <a:r>
              <a:rPr lang="cs-CZ" dirty="0" smtClean="0"/>
              <a:t>dětí esenciální aminokyselina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5" y="3269301"/>
            <a:ext cx="7236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lidském těle funguje </a:t>
            </a:r>
            <a:r>
              <a:rPr lang="cs-CZ" dirty="0" smtClean="0"/>
              <a:t>histidin jako prekurzor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výrobu histaminu a </a:t>
            </a:r>
            <a:r>
              <a:rPr lang="cs-CZ" dirty="0" err="1"/>
              <a:t>karnosinu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5" y="4164461"/>
            <a:ext cx="900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histamin - </a:t>
            </a:r>
            <a:r>
              <a:rPr lang="cs-CZ" dirty="0"/>
              <a:t>p</a:t>
            </a:r>
            <a:r>
              <a:rPr lang="cs-CZ" dirty="0" smtClean="0"/>
              <a:t>ůsobí </a:t>
            </a:r>
            <a:r>
              <a:rPr lang="cs-CZ" dirty="0"/>
              <a:t>na hladké svalstvo, způsobuje intensivní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kontrakce</a:t>
            </a:r>
            <a:r>
              <a:rPr lang="cs-CZ" dirty="0"/>
              <a:t> dělohy, rozšiřuje </a:t>
            </a:r>
            <a:r>
              <a:rPr lang="cs-CZ" dirty="0" smtClean="0"/>
              <a:t>cévy (</a:t>
            </a:r>
            <a:r>
              <a:rPr lang="cs-CZ" dirty="0"/>
              <a:t>snižuje krevní </a:t>
            </a:r>
            <a:r>
              <a:rPr lang="cs-CZ" dirty="0" smtClean="0"/>
              <a:t>tlak)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722894"/>
            <a:ext cx="1042677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Histidin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403648" y="73450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His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483975" y="722894"/>
            <a:ext cx="3168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2-amino-3-(3-</a:t>
            </a:r>
            <a:r>
              <a:rPr lang="cs-CZ" sz="1600" i="1" dirty="0"/>
              <a:t>H</a:t>
            </a:r>
            <a:r>
              <a:rPr lang="cs-CZ" sz="1600" dirty="0"/>
              <a:t>-imidazol-4-yl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051720" y="73450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724129" y="734505"/>
            <a:ext cx="345638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imidazolylpropionová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grpSp>
        <p:nvGrpSpPr>
          <p:cNvPr id="23" name="Skupina 22"/>
          <p:cNvGrpSpPr/>
          <p:nvPr/>
        </p:nvGrpSpPr>
        <p:grpSpPr>
          <a:xfrm rot="864563">
            <a:off x="6311463" y="708728"/>
            <a:ext cx="2268585" cy="2223860"/>
            <a:chOff x="4937556" y="2539754"/>
            <a:chExt cx="2268585" cy="2223860"/>
          </a:xfrm>
        </p:grpSpPr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68" b="89890" l="0" r="89853">
                          <a14:backgroundMark x1="26841" y1="35110" x2="26841" y2="35110"/>
                          <a14:backgroundMark x1="29787" y1="31801" x2="29787" y2="31801"/>
                          <a14:backgroundMark x1="27660" y1="29044" x2="27660" y2="29044"/>
                          <a14:backgroundMark x1="25859" y1="37868" x2="25859" y2="37868"/>
                          <a14:backgroundMark x1="31260" y1="39338" x2="31260" y2="39338"/>
                          <a14:backgroundMark x1="61047" y1="56434" x2="61047" y2="56434"/>
                          <a14:backgroundMark x1="60393" y1="58640" x2="60393" y2="58640"/>
                          <a14:backgroundMark x1="59083" y1="57353" x2="59083" y2="57353"/>
                          <a14:backgroundMark x1="60393" y1="60478" x2="60393" y2="60478"/>
                          <a14:backgroundMark x1="54501" y1="65993" x2="54501" y2="65993"/>
                          <a14:backgroundMark x1="53682" y1="64154" x2="53682" y2="64154"/>
                          <a14:backgroundMark x1="22586" y1="32537" x2="22586" y2="32537"/>
                          <a14:backgroundMark x1="21931" y1="32537" x2="21931" y2="32537"/>
                          <a14:backgroundMark x1="22586" y1="39706" x2="22586" y2="397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9500">
              <a:off x="4815626" y="2661684"/>
              <a:ext cx="222386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6607772" y="2983902"/>
              <a:ext cx="598369" cy="1064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8722">
              <a:off x="6117591" y="3833863"/>
              <a:ext cx="715302" cy="59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4" descr="http://gvm.vm.cz/vyuka/bio_pojmy/equations/histidin.01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93" y="1469551"/>
            <a:ext cx="20329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Obrázek 27" descr="chemická struktura"/>
          <p:cNvPicPr/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53" y="1469551"/>
            <a:ext cx="2327275" cy="1092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Skupina 38"/>
          <p:cNvGrpSpPr/>
          <p:nvPr/>
        </p:nvGrpSpPr>
        <p:grpSpPr>
          <a:xfrm>
            <a:off x="111986" y="1019637"/>
            <a:ext cx="715598" cy="707886"/>
            <a:chOff x="5640409" y="3073187"/>
            <a:chExt cx="715598" cy="707886"/>
          </a:xfrm>
        </p:grpSpPr>
        <p:sp>
          <p:nvSpPr>
            <p:cNvPr id="40" name="Ovál 39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640409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10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21175" y="5085184"/>
            <a:ext cx="77631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nadměrné uvolnění při alergické reakci způsobuje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zúžení </a:t>
            </a:r>
            <a:r>
              <a:rPr lang="cs-CZ" dirty="0"/>
              <a:t>průdušek (u astmatu), kopřivku aj.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11986" y="5982379"/>
            <a:ext cx="539611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karnosin</a:t>
            </a:r>
            <a:r>
              <a:rPr lang="cs-CZ" dirty="0" smtClean="0"/>
              <a:t> - antioxidant </a:t>
            </a:r>
            <a:r>
              <a:rPr lang="cs-CZ" dirty="0"/>
              <a:t>stabilizuje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chrání buněčné membrány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7452320" y="2952597"/>
            <a:ext cx="1619250" cy="1103912"/>
            <a:chOff x="7452320" y="2952597"/>
            <a:chExt cx="1619250" cy="1103912"/>
          </a:xfrm>
        </p:grpSpPr>
        <p:pic>
          <p:nvPicPr>
            <p:cNvPr id="13316" name="Picture 4" descr="File:Histamin - Histamine.sv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284984"/>
              <a:ext cx="1619250" cy="771525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4" name="TextovéPole 43"/>
            <p:cNvSpPr txBox="1"/>
            <p:nvPr/>
          </p:nvSpPr>
          <p:spPr>
            <a:xfrm>
              <a:off x="7991570" y="2952597"/>
              <a:ext cx="1080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smtClean="0"/>
                <a:t>histamin</a:t>
              </a: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856043" y="5233953"/>
            <a:ext cx="2225165" cy="1598554"/>
            <a:chOff x="6856043" y="5233953"/>
            <a:chExt cx="2225165" cy="1598554"/>
          </a:xfrm>
        </p:grpSpPr>
        <p:pic>
          <p:nvPicPr>
            <p:cNvPr id="13318" name="Picture 6" descr="File:Carnosine-2D-skeletal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043" y="5572507"/>
              <a:ext cx="2225165" cy="126000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45" name="TextovéPole 44"/>
            <p:cNvSpPr txBox="1"/>
            <p:nvPr/>
          </p:nvSpPr>
          <p:spPr>
            <a:xfrm>
              <a:off x="7991570" y="5233953"/>
              <a:ext cx="1080000" cy="338554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600" dirty="0" err="1"/>
                <a:t>karnosin</a:t>
              </a:r>
              <a:endParaRPr lang="cs-CZ" sz="1600" dirty="0" smtClean="0"/>
            </a:p>
          </p:txBody>
        </p:sp>
      </p:grpSp>
      <p:sp>
        <p:nvSpPr>
          <p:cNvPr id="29" name="Šipka doprava se zářezem 28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46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2" grpId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260648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742293"/>
            <a:ext cx="9022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erin </a:t>
            </a:r>
            <a:r>
              <a:rPr lang="cs-CZ" dirty="0"/>
              <a:t>tvoří aktivní místo </a:t>
            </a:r>
            <a:r>
              <a:rPr lang="cs-CZ" dirty="0" smtClean="0"/>
              <a:t>enzymů </a:t>
            </a:r>
            <a:r>
              <a:rPr lang="cs-CZ" dirty="0"/>
              <a:t>serinových proteáz, jako je trypsin či chymotrypsin, a </a:t>
            </a:r>
            <a:r>
              <a:rPr lang="cs-CZ" dirty="0" err="1"/>
              <a:t>cholinesteráz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678397"/>
            <a:ext cx="80512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trypsin - </a:t>
            </a:r>
            <a:r>
              <a:rPr lang="cs-CZ" dirty="0"/>
              <a:t>štěpí peptidické vazby bílkovin obsažených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potravě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2819837"/>
            <a:ext cx="88433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serin </a:t>
            </a:r>
            <a:r>
              <a:rPr lang="cs-CZ" dirty="0"/>
              <a:t>je hlavní složkou strukturní bílkoviny fibroinu, která tvoří vlákna hedvábí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7" y="873666"/>
            <a:ext cx="74242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Serin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03649" y="885277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Ser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83766" y="873666"/>
            <a:ext cx="30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1" y="885277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724130" y="885277"/>
            <a:ext cx="341986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" name="Picture 6" descr="http://gvm.vm.cz/vyuka/bio_pojmy/equations/ser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5" y="1421989"/>
            <a:ext cx="117290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ázek 22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29" y="1421989"/>
            <a:ext cx="214007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8" descr="File:L-ser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4333">
            <a:off x="6545918" y="1130893"/>
            <a:ext cx="153075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09183" y="1162985"/>
            <a:ext cx="761381" cy="707886"/>
            <a:chOff x="5652120" y="3073187"/>
            <a:chExt cx="761381" cy="707886"/>
          </a:xfrm>
        </p:grpSpPr>
        <p:sp>
          <p:nvSpPr>
            <p:cNvPr id="26" name="Ovál 25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697903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09182" y="5612768"/>
            <a:ext cx="8855305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chymotrypsin - </a:t>
            </a:r>
            <a:r>
              <a:rPr lang="cs-CZ" dirty="0"/>
              <a:t> </a:t>
            </a:r>
            <a:r>
              <a:rPr lang="cs-CZ" dirty="0" smtClean="0"/>
              <a:t>v slinivce</a:t>
            </a:r>
            <a:r>
              <a:rPr lang="cs-CZ" dirty="0"/>
              <a:t> </a:t>
            </a:r>
            <a:r>
              <a:rPr lang="cs-CZ" dirty="0" smtClean="0"/>
              <a:t>je v neaktivní </a:t>
            </a:r>
            <a:r>
              <a:rPr lang="cs-CZ" dirty="0"/>
              <a:t>formě jako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chymotrypsinogen</a:t>
            </a:r>
            <a:r>
              <a:rPr lang="cs-CZ" dirty="0"/>
              <a:t> </a:t>
            </a:r>
            <a:r>
              <a:rPr lang="cs-CZ" dirty="0" smtClean="0"/>
              <a:t>a </a:t>
            </a:r>
            <a:r>
              <a:rPr lang="cs-CZ" dirty="0"/>
              <a:t>následně vylučován do dvanáctníku, kde se spolupodílí na trávení bílkovin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0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606115"/>
            <a:ext cx="66110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 smtClean="0"/>
              <a:t>tvaroh,</a:t>
            </a:r>
            <a:r>
              <a:rPr lang="cs-CZ" dirty="0"/>
              <a:t> </a:t>
            </a:r>
            <a:r>
              <a:rPr lang="cs-CZ" dirty="0" smtClean="0"/>
              <a:t>drůbež,</a:t>
            </a:r>
            <a:r>
              <a:rPr lang="cs-CZ" dirty="0"/>
              <a:t> </a:t>
            </a:r>
            <a:r>
              <a:rPr lang="cs-CZ" dirty="0" smtClean="0"/>
              <a:t>ryby,</a:t>
            </a:r>
            <a:r>
              <a:rPr lang="cs-CZ" dirty="0"/>
              <a:t> </a:t>
            </a:r>
            <a:r>
              <a:rPr lang="cs-CZ" dirty="0" smtClean="0"/>
              <a:t>maso,</a:t>
            </a:r>
            <a:r>
              <a:rPr lang="cs-CZ" dirty="0"/>
              <a:t> </a:t>
            </a:r>
            <a:r>
              <a:rPr lang="cs-CZ" dirty="0" smtClean="0"/>
              <a:t>čočka,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Černé želví</a:t>
            </a:r>
            <a:r>
              <a:rPr lang="cs-CZ" dirty="0"/>
              <a:t> </a:t>
            </a:r>
            <a:r>
              <a:rPr lang="cs-CZ" dirty="0" smtClean="0"/>
              <a:t>fazole a</a:t>
            </a:r>
            <a:r>
              <a:rPr lang="cs-CZ" dirty="0"/>
              <a:t> sezamová </a:t>
            </a:r>
            <a:r>
              <a:rPr lang="cs-CZ" dirty="0" smtClean="0"/>
              <a:t>semínka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5" y="5559623"/>
            <a:ext cx="806400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výjimkou kukuřice většina </a:t>
            </a:r>
            <a:r>
              <a:rPr lang="cs-CZ" dirty="0" smtClean="0"/>
              <a:t>obilovin </a:t>
            </a:r>
            <a:r>
              <a:rPr lang="cs-CZ" dirty="0"/>
              <a:t>obsahují méně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threoninu</a:t>
            </a:r>
            <a:r>
              <a:rPr lang="cs-CZ" dirty="0" smtClean="0"/>
              <a:t>, než jak </a:t>
            </a:r>
            <a:r>
              <a:rPr lang="cs-CZ" dirty="0"/>
              <a:t>to </a:t>
            </a:r>
            <a:r>
              <a:rPr lang="cs-CZ" dirty="0" smtClean="0"/>
              <a:t>vyžadují zvířata </a:t>
            </a:r>
            <a:br>
              <a:rPr lang="cs-CZ" dirty="0" smtClean="0"/>
            </a:br>
            <a:r>
              <a:rPr lang="cs-CZ" dirty="0" smtClean="0"/>
              <a:t>- přidává se do krmných </a:t>
            </a:r>
            <a:r>
              <a:rPr lang="cs-CZ" dirty="0"/>
              <a:t>směsí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7" y="4581128"/>
            <a:ext cx="682708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součást infuzních roztoků pro parenterální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nitrožilní) výživu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497" y="1494659"/>
            <a:ext cx="1151858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Threonin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03649" y="150627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Thr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83977" y="1494659"/>
            <a:ext cx="302412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2-amino-3-hydroxybutanová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1" y="150627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24131" y="1506270"/>
            <a:ext cx="302433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" name="Picture 10" descr="http://gvm.vm.cz/vyuka/bio_pojmy/equations/threo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35" y="2219451"/>
            <a:ext cx="1161290" cy="108000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3" name="Obrázek 22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23" y="2250417"/>
            <a:ext cx="238615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2" descr="File:L-Threon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7533">
            <a:off x="6315298" y="1827265"/>
            <a:ext cx="1842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09745" y="1787330"/>
            <a:ext cx="717839" cy="707886"/>
            <a:chOff x="5652120" y="3073187"/>
            <a:chExt cx="717839" cy="707886"/>
          </a:xfrm>
        </p:grpSpPr>
        <p:sp>
          <p:nvSpPr>
            <p:cNvPr id="26" name="Ovál 25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654361" y="3073187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12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7092280" y="3488509"/>
            <a:ext cx="2088232" cy="1667873"/>
            <a:chOff x="7092280" y="3488509"/>
            <a:chExt cx="2088232" cy="1667873"/>
          </a:xfrm>
        </p:grpSpPr>
        <p:pic>
          <p:nvPicPr>
            <p:cNvPr id="14338" name="Picture 2" descr="Soubor: Černá želva Bean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564" b="50000"/>
            <a:stretch/>
          </p:blipFill>
          <p:spPr bwMode="auto">
            <a:xfrm>
              <a:off x="7092280" y="3529453"/>
              <a:ext cx="1877137" cy="162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4"/>
            <p:cNvSpPr txBox="1"/>
            <p:nvPr/>
          </p:nvSpPr>
          <p:spPr>
            <a:xfrm>
              <a:off x="8353672" y="348850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Obr.8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8" name="Šipka doprava se zářezem 27">
            <a:hlinkClick r:id="rId6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1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02984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2811992"/>
            <a:ext cx="8964000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 - vepřové maso,</a:t>
            </a:r>
            <a:r>
              <a:rPr lang="cs-CZ" dirty="0"/>
              <a:t> </a:t>
            </a:r>
            <a:r>
              <a:rPr lang="cs-CZ" dirty="0" smtClean="0"/>
              <a:t>drůbež,</a:t>
            </a:r>
            <a:r>
              <a:rPr lang="cs-CZ" dirty="0"/>
              <a:t> </a:t>
            </a:r>
            <a:r>
              <a:rPr lang="cs-CZ" dirty="0" smtClean="0"/>
              <a:t>vejce,</a:t>
            </a:r>
            <a:r>
              <a:rPr lang="cs-CZ" dirty="0"/>
              <a:t> mléčné </a:t>
            </a:r>
            <a:r>
              <a:rPr lang="cs-CZ" dirty="0" smtClean="0"/>
              <a:t>výrobky,</a:t>
            </a:r>
            <a:r>
              <a:rPr lang="cs-CZ" dirty="0"/>
              <a:t> </a:t>
            </a:r>
            <a:r>
              <a:rPr lang="cs-CZ" dirty="0" smtClean="0"/>
              <a:t>červená paprika,</a:t>
            </a:r>
            <a:r>
              <a:rPr lang="cs-CZ" dirty="0"/>
              <a:t> </a:t>
            </a:r>
            <a:r>
              <a:rPr lang="cs-CZ" dirty="0" smtClean="0"/>
              <a:t>česnek,</a:t>
            </a:r>
            <a:r>
              <a:rPr lang="cs-CZ" dirty="0"/>
              <a:t> </a:t>
            </a:r>
            <a:r>
              <a:rPr lang="cs-CZ" dirty="0" smtClean="0"/>
              <a:t>cibule,</a:t>
            </a:r>
            <a:r>
              <a:rPr lang="cs-CZ" dirty="0"/>
              <a:t> </a:t>
            </a:r>
            <a:r>
              <a:rPr lang="cs-CZ" dirty="0" smtClean="0"/>
              <a:t>brokolice,</a:t>
            </a:r>
            <a:r>
              <a:rPr lang="cs-CZ" dirty="0"/>
              <a:t> růžičková </a:t>
            </a:r>
            <a:r>
              <a:rPr lang="cs-CZ" dirty="0" smtClean="0"/>
              <a:t>kapusta,</a:t>
            </a:r>
            <a:r>
              <a:rPr lang="cs-CZ" dirty="0"/>
              <a:t> </a:t>
            </a:r>
            <a:r>
              <a:rPr lang="cs-CZ" dirty="0" smtClean="0"/>
              <a:t>oves,</a:t>
            </a:r>
            <a:r>
              <a:rPr lang="cs-CZ" dirty="0"/>
              <a:t> </a:t>
            </a:r>
            <a:r>
              <a:rPr lang="cs-CZ" dirty="0" smtClean="0"/>
              <a:t>brokolice,</a:t>
            </a:r>
            <a:r>
              <a:rPr lang="cs-CZ" dirty="0"/>
              <a:t> pšeničné klíčky , naklíčená čočka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067192"/>
            <a:ext cx="90228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antioxidant, prekurzor pro</a:t>
            </a:r>
            <a:r>
              <a:rPr lang="cs-CZ" b="0" dirty="0"/>
              <a:t> </a:t>
            </a:r>
            <a:r>
              <a:rPr lang="cs-CZ" dirty="0" err="1" smtClean="0"/>
              <a:t>glutathion</a:t>
            </a:r>
            <a:r>
              <a:rPr lang="cs-CZ" dirty="0" smtClean="0"/>
              <a:t>,</a:t>
            </a:r>
            <a:r>
              <a:rPr lang="cs-CZ" dirty="0"/>
              <a:t> </a:t>
            </a:r>
            <a:r>
              <a:rPr lang="cs-CZ" dirty="0" smtClean="0"/>
              <a:t>koenzym A,</a:t>
            </a:r>
            <a:r>
              <a:rPr lang="cs-CZ" dirty="0"/>
              <a:t> </a:t>
            </a:r>
            <a:r>
              <a:rPr lang="cs-CZ" dirty="0" err="1"/>
              <a:t>taurinu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4584896"/>
            <a:ext cx="869929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Glutathion</a:t>
            </a:r>
            <a:r>
              <a:rPr lang="cs-CZ" dirty="0"/>
              <a:t> (GSH</a:t>
            </a:r>
            <a:r>
              <a:rPr lang="cs-CZ" dirty="0" smtClean="0"/>
              <a:t>) -</a:t>
            </a:r>
            <a:r>
              <a:rPr lang="cs-CZ" dirty="0"/>
              <a:t> </a:t>
            </a:r>
            <a:r>
              <a:rPr lang="cs-CZ" dirty="0" err="1" smtClean="0"/>
              <a:t>tripeptid</a:t>
            </a:r>
            <a:r>
              <a:rPr lang="cs-CZ" dirty="0" smtClean="0"/>
              <a:t> chrání</a:t>
            </a:r>
            <a:r>
              <a:rPr lang="cs-CZ" dirty="0"/>
              <a:t> </a:t>
            </a:r>
            <a:r>
              <a:rPr lang="cs-CZ" dirty="0" smtClean="0"/>
              <a:t>organismus  před</a:t>
            </a:r>
            <a:r>
              <a:rPr lang="cs-CZ" dirty="0"/>
              <a:t> </a:t>
            </a:r>
            <a:r>
              <a:rPr lang="cs-CZ" dirty="0" smtClean="0"/>
              <a:t>oxidačním stresem (odstraňování</a:t>
            </a:r>
            <a:r>
              <a:rPr lang="cs-CZ" dirty="0"/>
              <a:t> </a:t>
            </a:r>
            <a:r>
              <a:rPr lang="cs-CZ" dirty="0" smtClean="0"/>
              <a:t>peroxidu </a:t>
            </a:r>
            <a:r>
              <a:rPr lang="cs-CZ" dirty="0"/>
              <a:t>vodíku)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496" y="717957"/>
            <a:ext cx="960791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Cystein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03648" y="72956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Cys</a:t>
            </a:r>
            <a:endParaRPr lang="cs-CZ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483975" y="717957"/>
            <a:ext cx="305979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2-amino-3-sulfanylpropanová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72956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C</a:t>
            </a:r>
            <a:endParaRPr lang="cs-CZ" sz="1600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5724129" y="729568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thiopropionová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" name="Picture 2" descr="http://gvm.vm.cz/vyuka/bio_pojmy/equations/cyste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48" y="1366029"/>
            <a:ext cx="119612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ázek 22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14" y="1366029"/>
            <a:ext cx="227641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File:L-cysteine-3D-ball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1642">
            <a:off x="6312485" y="1055218"/>
            <a:ext cx="176088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09183" y="962447"/>
            <a:ext cx="718401" cy="743573"/>
            <a:chOff x="5652120" y="3029645"/>
            <a:chExt cx="718401" cy="743573"/>
          </a:xfrm>
        </p:grpSpPr>
        <p:sp>
          <p:nvSpPr>
            <p:cNvPr id="26" name="Ovál 25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654923" y="3029645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13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121176" y="5489936"/>
            <a:ext cx="8964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cs-CZ" dirty="0" err="1" smtClean="0"/>
              <a:t>taurin</a:t>
            </a:r>
            <a:r>
              <a:rPr lang="cs-CZ" dirty="0" smtClean="0"/>
              <a:t> - </a:t>
            </a:r>
            <a:r>
              <a:rPr lang="cs-CZ" dirty="0" err="1"/>
              <a:t>neurotransmise</a:t>
            </a:r>
            <a:r>
              <a:rPr lang="cs-CZ" dirty="0" smtClean="0"/>
              <a:t>,</a:t>
            </a:r>
            <a:r>
              <a:rPr lang="cs-CZ" dirty="0"/>
              <a:t> stabilizace buněčných membrán</a:t>
            </a:r>
            <a:r>
              <a:rPr lang="cs-CZ" dirty="0" smtClean="0"/>
              <a:t>,</a:t>
            </a:r>
            <a:r>
              <a:rPr lang="cs-CZ" dirty="0"/>
              <a:t> </a:t>
            </a:r>
            <a:r>
              <a:rPr lang="cs-CZ" dirty="0" smtClean="0"/>
              <a:t>regulace</a:t>
            </a:r>
            <a:r>
              <a:rPr lang="cs-CZ" dirty="0"/>
              <a:t> tukové tkáně, </a:t>
            </a:r>
            <a:r>
              <a:rPr lang="cs-CZ" dirty="0" smtClean="0"/>
              <a:t>regulace </a:t>
            </a:r>
            <a:r>
              <a:rPr lang="cs-CZ" dirty="0"/>
              <a:t>hladiny vápníku v krvi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09183" y="6394136"/>
            <a:ext cx="374273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léčba</a:t>
            </a:r>
            <a:r>
              <a:rPr lang="cs-CZ" dirty="0"/>
              <a:t> </a:t>
            </a:r>
            <a:r>
              <a:rPr lang="cs-CZ" dirty="0" smtClean="0"/>
              <a:t>otrav alkoholem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474375" y="6396335"/>
            <a:ext cx="46068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přidáván </a:t>
            </a:r>
            <a:r>
              <a:rPr lang="cs-CZ" dirty="0"/>
              <a:t>do potravin </a:t>
            </a:r>
            <a:r>
              <a:rPr lang="cs-CZ" dirty="0" smtClean="0"/>
              <a:t>(</a:t>
            </a:r>
            <a:r>
              <a:rPr lang="cs-CZ" i="1" dirty="0" smtClean="0"/>
              <a:t>E 920</a:t>
            </a:r>
            <a:r>
              <a:rPr lang="cs-CZ" dirty="0" smtClean="0"/>
              <a:t>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176" y="3606115"/>
            <a:ext cx="884331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 smtClean="0"/>
              <a:t>vejce, </a:t>
            </a:r>
            <a:r>
              <a:rPr lang="cs-CZ" dirty="0"/>
              <a:t>sezamová semínka, para ořechy, ryby, </a:t>
            </a:r>
            <a:r>
              <a:rPr lang="cs-CZ" dirty="0" smtClean="0"/>
              <a:t>maso, obilniny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121176" y="4581128"/>
            <a:ext cx="509889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o</a:t>
            </a:r>
            <a:r>
              <a:rPr lang="cs-CZ" dirty="0" smtClean="0"/>
              <a:t>ptimalizujte </a:t>
            </a:r>
            <a:r>
              <a:rPr lang="cs-CZ" dirty="0"/>
              <a:t>účinky antibiotik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121176" y="5157192"/>
            <a:ext cx="86272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i</a:t>
            </a:r>
            <a:r>
              <a:rPr lang="cs-CZ" dirty="0" smtClean="0"/>
              <a:t>nhibice </a:t>
            </a:r>
            <a:r>
              <a:rPr lang="cs-CZ" dirty="0"/>
              <a:t>růstu bakterií </a:t>
            </a:r>
            <a:r>
              <a:rPr lang="cs-CZ" dirty="0" smtClean="0"/>
              <a:t>při</a:t>
            </a:r>
            <a:r>
              <a:rPr lang="cs-CZ" dirty="0"/>
              <a:t> </a:t>
            </a:r>
            <a:r>
              <a:rPr lang="cs-CZ" dirty="0" smtClean="0"/>
              <a:t>infekcích </a:t>
            </a:r>
            <a:r>
              <a:rPr lang="cs-CZ" dirty="0"/>
              <a:t>močového měchýře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5496" y="1489715"/>
            <a:ext cx="1288337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Methionin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403648" y="1501326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Met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83976" y="1489715"/>
            <a:ext cx="295212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2-amino-4-(</a:t>
            </a:r>
            <a:r>
              <a:rPr lang="cs-CZ" sz="1600" dirty="0" err="1"/>
              <a:t>methylsulfanyl</a:t>
            </a:r>
            <a:r>
              <a:rPr lang="cs-CZ" sz="1600" dirty="0"/>
              <a:t>)-butanová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51720" y="1501326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M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724129" y="1501326"/>
            <a:ext cx="341987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γ</a:t>
            </a:r>
            <a:r>
              <a:rPr lang="cs-CZ" sz="1600" dirty="0" smtClean="0">
                <a:solidFill>
                  <a:prstClr val="black"/>
                </a:solidFill>
              </a:rPr>
              <a:t>-(</a:t>
            </a:r>
            <a:r>
              <a:rPr lang="cs-CZ" sz="1600" dirty="0" err="1" smtClean="0">
                <a:solidFill>
                  <a:prstClr val="black"/>
                </a:solidFill>
              </a:rPr>
              <a:t>methylthio</a:t>
            </a:r>
            <a:r>
              <a:rPr lang="cs-CZ" sz="1600" dirty="0" smtClean="0">
                <a:solidFill>
                  <a:prstClr val="black"/>
                </a:solidFill>
              </a:rPr>
              <a:t>)máselná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" name="Picture 6" descr="http://gvm.vm.cz/vyuka/bio_pojmy/equations/methio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3" y="2218626"/>
            <a:ext cx="19759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Obrázek 22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77" y="2218626"/>
            <a:ext cx="321581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8" descr="File:L-methionine-B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487">
            <a:off x="5848161" y="1929294"/>
            <a:ext cx="317180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09183" y="1740596"/>
            <a:ext cx="718401" cy="729059"/>
            <a:chOff x="5652120" y="3044159"/>
            <a:chExt cx="718401" cy="729059"/>
          </a:xfrm>
        </p:grpSpPr>
        <p:sp>
          <p:nvSpPr>
            <p:cNvPr id="26" name="Ovál 25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654923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14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109183" y="5717287"/>
            <a:ext cx="770317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oučást </a:t>
            </a:r>
            <a:r>
              <a:rPr lang="cs-CZ" dirty="0"/>
              <a:t>infuzních roztoků pro </a:t>
            </a:r>
            <a:r>
              <a:rPr lang="cs-CZ" dirty="0" smtClean="0"/>
              <a:t>parenterální výživu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09183" y="6293351"/>
            <a:ext cx="64790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přidává se do krmných </a:t>
            </a:r>
            <a:r>
              <a:rPr lang="cs-CZ" dirty="0" smtClean="0"/>
              <a:t>směsí - kuřata, psi</a:t>
            </a:r>
            <a:endParaRPr lang="cs-CZ" dirty="0"/>
          </a:p>
        </p:txBody>
      </p: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9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59" grpId="0" animBg="1"/>
      <p:bldP spid="6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521384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3338988"/>
            <a:ext cx="8339256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/>
              <a:t>parmezán, ryby, vepřové a hovězí maso, </a:t>
            </a:r>
            <a:r>
              <a:rPr lang="cs-CZ" dirty="0" smtClean="0"/>
              <a:t>sójové </a:t>
            </a:r>
            <a:r>
              <a:rPr lang="cs-CZ" dirty="0"/>
              <a:t>boby, pšeničné otruby, čočka, </a:t>
            </a:r>
            <a:r>
              <a:rPr lang="cs-CZ" dirty="0" smtClean="0"/>
              <a:t>fazole, hrášek,</a:t>
            </a:r>
            <a:r>
              <a:rPr lang="cs-CZ" dirty="0"/>
              <a:t> </a:t>
            </a:r>
            <a:r>
              <a:rPr lang="cs-CZ" dirty="0" smtClean="0"/>
              <a:t>arašídy, </a:t>
            </a:r>
            <a:r>
              <a:rPr lang="cs-CZ" dirty="0"/>
              <a:t>treska a sardinky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4664749"/>
            <a:ext cx="56927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hraje hlavní roli v </a:t>
            </a:r>
            <a:r>
              <a:rPr lang="cs-CZ" dirty="0" smtClean="0"/>
              <a:t>absorpci vápníku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5240813"/>
            <a:ext cx="81368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rekonvalescence </a:t>
            </a:r>
            <a:r>
              <a:rPr lang="pl-PL" dirty="0" smtClean="0"/>
              <a:t>po</a:t>
            </a:r>
            <a:r>
              <a:rPr lang="pl-PL" dirty="0"/>
              <a:t> </a:t>
            </a:r>
            <a:r>
              <a:rPr lang="pl-PL" dirty="0" smtClean="0"/>
              <a:t>operacích</a:t>
            </a:r>
            <a:r>
              <a:rPr lang="pl-PL" dirty="0"/>
              <a:t> a sportovních </a:t>
            </a:r>
            <a:r>
              <a:rPr lang="pl-PL" dirty="0" smtClean="0"/>
              <a:t>úrazech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154400"/>
            <a:ext cx="74242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Lysin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9" y="1166011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Lys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2483977" y="1154400"/>
            <a:ext cx="237605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2,6-diaminohexanová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51721" y="1166011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K</a:t>
            </a:r>
            <a:endParaRPr lang="cs-CZ" sz="1600" dirty="0" smtClean="0"/>
          </a:p>
        </p:txBody>
      </p:sp>
      <p:sp>
        <p:nvSpPr>
          <p:cNvPr id="24" name="TextovéPole 23"/>
          <p:cNvSpPr txBox="1"/>
          <p:nvPr/>
        </p:nvSpPr>
        <p:spPr>
          <a:xfrm>
            <a:off x="5724129" y="1166011"/>
            <a:ext cx="244827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,</a:t>
            </a:r>
            <a:r>
              <a:rPr lang="el-GR" sz="1600" dirty="0" smtClean="0">
                <a:solidFill>
                  <a:prstClr val="black"/>
                </a:solidFill>
              </a:rPr>
              <a:t>ζ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diaminokapronová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6228184" y="1587437"/>
            <a:ext cx="2808312" cy="1576885"/>
            <a:chOff x="3919258" y="2470694"/>
            <a:chExt cx="2728304" cy="1731598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89983" l="0" r="89976">
                          <a14:foregroundMark x1="17689" y1="33389" x2="17689" y2="33389"/>
                          <a14:foregroundMark x1="26651" y1="29883" x2="26651" y2="29883"/>
                          <a14:foregroundMark x1="20755" y1="34224" x2="20755" y2="34224"/>
                          <a14:backgroundMark x1="41745" y1="9182" x2="41745" y2="9182"/>
                          <a14:backgroundMark x1="34552" y1="12020" x2="34552" y2="12020"/>
                          <a14:backgroundMark x1="41863" y1="32053" x2="41863" y2="32053"/>
                          <a14:backgroundMark x1="41509" y1="23038" x2="41509" y2="23038"/>
                          <a14:backgroundMark x1="25943" y1="20200" x2="25943" y2="20200"/>
                          <a14:backgroundMark x1="3302" y1="17362" x2="3302" y2="17362"/>
                          <a14:backgroundMark x1="1651" y1="3172" x2="1651" y2="3172"/>
                          <a14:backgroundMark x1="10495" y1="40067" x2="10495" y2="40067"/>
                          <a14:backgroundMark x1="6722" y1="43239" x2="6722" y2="43239"/>
                          <a14:backgroundMark x1="6722" y1="55092" x2="6722" y2="55092"/>
                          <a14:backgroundMark x1="17689" y1="61937" x2="17689" y2="61937"/>
                          <a14:backgroundMark x1="8137" y1="66444" x2="8137" y2="66444"/>
                          <a14:backgroundMark x1="1651" y1="75626" x2="1651" y2="75626"/>
                          <a14:backgroundMark x1="3302" y1="84975" x2="3302" y2="84975"/>
                          <a14:backgroundMark x1="2594" y1="82304" x2="2594" y2="82304"/>
                          <a14:backgroundMark x1="2948" y1="80134" x2="2948" y2="80134"/>
                          <a14:backgroundMark x1="3302" y1="75626" x2="3302" y2="75626"/>
                          <a14:backgroundMark x1="3066" y1="71619" x2="3066" y2="71619"/>
                          <a14:backgroundMark x1="3420" y1="66444" x2="3420" y2="66444"/>
                          <a14:backgroundMark x1="5307" y1="70284" x2="5307" y2="70284"/>
                          <a14:backgroundMark x1="2358" y1="68280" x2="2358" y2="68280"/>
                          <a14:backgroundMark x1="27358" y1="79466" x2="27358" y2="79466"/>
                          <a14:backgroundMark x1="24292" y1="79466" x2="24292" y2="79466"/>
                          <a14:backgroundMark x1="26415" y1="78130" x2="26415" y2="78130"/>
                          <a14:backgroundMark x1="29009" y1="80134" x2="29009" y2="80134"/>
                          <a14:backgroundMark x1="35259" y1="74290" x2="35259" y2="74290"/>
                          <a14:backgroundMark x1="33844" y1="74791" x2="33844" y2="74791"/>
                          <a14:backgroundMark x1="33137" y1="75960" x2="33137" y2="75960"/>
                          <a14:backgroundMark x1="32429" y1="75292" x2="32429" y2="75292"/>
                          <a14:backgroundMark x1="32547" y1="76461" x2="32547" y2="76461"/>
                          <a14:backgroundMark x1="33608" y1="72120" x2="33608" y2="72120"/>
                          <a14:backgroundMark x1="33491" y1="69783" x2="33491" y2="69783"/>
                          <a14:backgroundMark x1="32193" y1="69449" x2="32193" y2="69449"/>
                          <a14:backgroundMark x1="31368" y1="67279" x2="31368" y2="67279"/>
                          <a14:backgroundMark x1="29717" y1="67780" x2="29717" y2="67780"/>
                          <a14:backgroundMark x1="28774" y1="67780" x2="28774" y2="67780"/>
                          <a14:backgroundMark x1="29127" y1="65776" x2="29127" y2="65776"/>
                          <a14:backgroundMark x1="28774" y1="64608" x2="28774" y2="64608"/>
                          <a14:backgroundMark x1="28774" y1="63105" x2="28774" y2="63105"/>
                          <a14:backgroundMark x1="29009" y1="62104" x2="29009" y2="62104"/>
                          <a14:backgroundMark x1="29717" y1="61102" x2="29717" y2="61102"/>
                          <a14:backgroundMark x1="30896" y1="60100" x2="30896" y2="60100"/>
                          <a14:backgroundMark x1="37382" y1="62604" x2="37382" y2="62604"/>
                          <a14:backgroundMark x1="40094" y1="65776" x2="40094" y2="65776"/>
                          <a14:backgroundMark x1="45637" y1="72120" x2="45637" y2="72120"/>
                          <a14:backgroundMark x1="46816" y1="78965" x2="46816" y2="78965"/>
                          <a14:backgroundMark x1="47524" y1="84975" x2="47524" y2="84975"/>
                          <a14:backgroundMark x1="47288" y1="81970" x2="47288" y2="81970"/>
                          <a14:backgroundMark x1="47170" y1="75626" x2="47170" y2="75626"/>
                          <a14:backgroundMark x1="46934" y1="71786" x2="46934" y2="71786"/>
                          <a14:backgroundMark x1="38679" y1="73790" x2="38679" y2="73790"/>
                          <a14:backgroundMark x1="36557" y1="72621" x2="36557" y2="72621"/>
                          <a14:backgroundMark x1="38915" y1="70785" x2="38915" y2="70785"/>
                          <a14:backgroundMark x1="38090" y1="75125" x2="38090" y2="75125"/>
                          <a14:backgroundMark x1="41038" y1="71786" x2="41038" y2="71786"/>
                          <a14:backgroundMark x1="40802" y1="73623" x2="40802" y2="73623"/>
                          <a14:backgroundMark x1="42217" y1="72621" x2="42217" y2="72621"/>
                          <a14:backgroundMark x1="44575" y1="68280" x2="44575" y2="68280"/>
                          <a14:backgroundMark x1="43868" y1="71285" x2="43868" y2="71285"/>
                          <a14:backgroundMark x1="46462" y1="68447" x2="46462" y2="68447"/>
                          <a14:backgroundMark x1="46816" y1="65943" x2="46816" y2="65943"/>
                          <a14:backgroundMark x1="46816" y1="63439" x2="46816" y2="63439"/>
                          <a14:backgroundMark x1="46580" y1="59599" x2="46580" y2="59599"/>
                          <a14:backgroundMark x1="47877" y1="62104" x2="47877" y2="62104"/>
                          <a14:backgroundMark x1="47642" y1="58765" x2="47642" y2="58765"/>
                          <a14:backgroundMark x1="24882" y1="77963" x2="24882" y2="77963"/>
                          <a14:backgroundMark x1="22170" y1="70785" x2="22170" y2="70785"/>
                          <a14:backgroundMark x1="20873" y1="68280" x2="20873" y2="68280"/>
                          <a14:backgroundMark x1="20519" y1="67780" x2="20519" y2="67780"/>
                          <a14:backgroundMark x1="18514" y1="65442" x2="18514" y2="65442"/>
                          <a14:backgroundMark x1="18042" y1="65275" x2="18042" y2="65275"/>
                          <a14:backgroundMark x1="17099" y1="64441" x2="17099" y2="64441"/>
                          <a14:backgroundMark x1="16745" y1="64107" x2="16745" y2="64107"/>
                          <a14:backgroundMark x1="15448" y1="63940" x2="15448" y2="63940"/>
                          <a14:backgroundMark x1="14741" y1="63940" x2="14741" y2="63940"/>
                          <a14:backgroundMark x1="12264" y1="64441" x2="12264" y2="64441"/>
                          <a14:backgroundMark x1="12028" y1="64608" x2="12028" y2="64608"/>
                          <a14:backgroundMark x1="11557" y1="65776" x2="11557" y2="65776"/>
                          <a14:backgroundMark x1="13679" y1="65776" x2="13679" y2="65776"/>
                          <a14:backgroundMark x1="15448" y1="65776" x2="15448" y2="65776"/>
                          <a14:backgroundMark x1="17453" y1="65943" x2="17453" y2="65943"/>
                          <a14:backgroundMark x1="21108" y1="66444" x2="21108" y2="66444"/>
                          <a14:backgroundMark x1="20755" y1="71119" x2="20755" y2="71119"/>
                          <a14:backgroundMark x1="23821" y1="69783" x2="23821" y2="69783"/>
                          <a14:backgroundMark x1="18750" y1="59933" x2="18750" y2="59933"/>
                          <a14:backgroundMark x1="18868" y1="56260" x2="18868" y2="56260"/>
                          <a14:backgroundMark x1="20047" y1="56093" x2="20047" y2="56093"/>
                          <a14:backgroundMark x1="20047" y1="58598" x2="20047" y2="58598"/>
                          <a14:backgroundMark x1="14387" y1="59933" x2="14387" y2="59933"/>
                          <a14:backgroundMark x1="17335" y1="60601" x2="17335" y2="60601"/>
                          <a14:backgroundMark x1="16627" y1="59265" x2="16627" y2="59265"/>
                          <a14:backgroundMark x1="16627" y1="57095" x2="16627" y2="57095"/>
                          <a14:backgroundMark x1="15684" y1="56594" x2="15684" y2="56594"/>
                          <a14:backgroundMark x1="13561" y1="56594" x2="13561" y2="56594"/>
                          <a14:backgroundMark x1="36675" y1="68948" x2="36675" y2="68948"/>
                          <a14:backgroundMark x1="36557" y1="66444" x2="36557" y2="66444"/>
                          <a14:backgroundMark x1="39033" y1="63940" x2="39033" y2="63940"/>
                          <a14:backgroundMark x1="38443" y1="61436" x2="38443" y2="61436"/>
                          <a14:backgroundMark x1="40684" y1="57596" x2="40684" y2="57596"/>
                          <a14:backgroundMark x1="44222" y1="56594" x2="44222" y2="56594"/>
                          <a14:backgroundMark x1="43868" y1="53756" x2="43868" y2="53756"/>
                          <a14:backgroundMark x1="43868" y1="50918" x2="43868" y2="50918"/>
                          <a14:backgroundMark x1="45991" y1="53422" x2="45991" y2="53422"/>
                          <a14:backgroundMark x1="46226" y1="54758" x2="46226" y2="54758"/>
                          <a14:backgroundMark x1="45873" y1="51419" x2="45873" y2="51419"/>
                          <a14:backgroundMark x1="46462" y1="50250" x2="46462" y2="50250"/>
                          <a14:backgroundMark x1="46226" y1="48915" x2="46226" y2="48915"/>
                          <a14:backgroundMark x1="41863" y1="51753" x2="41863" y2="51753"/>
                          <a14:backgroundMark x1="38090" y1="51252" x2="38090" y2="51252"/>
                          <a14:backgroundMark x1="39387" y1="47913" x2="39387" y2="47913"/>
                          <a14:backgroundMark x1="37028" y1="49249" x2="37028" y2="49249"/>
                          <a14:backgroundMark x1="35849" y1="50250" x2="35849" y2="50250"/>
                          <a14:backgroundMark x1="33844" y1="49416" x2="33844" y2="49416"/>
                          <a14:backgroundMark x1="30542" y1="48414" x2="30542" y2="48414"/>
                          <a14:backgroundMark x1="28656" y1="51753" x2="28656" y2="51753"/>
                          <a14:backgroundMark x1="30071" y1="51252" x2="30071" y2="51252"/>
                          <a14:backgroundMark x1="27594" y1="50751" x2="27594" y2="50751"/>
                          <a14:backgroundMark x1="26415" y1="50751" x2="26415" y2="50751"/>
                          <a14:backgroundMark x1="25236" y1="47078" x2="25236" y2="47078"/>
                          <a14:backgroundMark x1="24882" y1="45910" x2="24882" y2="45910"/>
                          <a14:backgroundMark x1="27123" y1="46578" x2="27123" y2="46578"/>
                          <a14:backgroundMark x1="25708" y1="53255" x2="25708" y2="53255"/>
                          <a14:backgroundMark x1="28774" y1="52922" x2="28774" y2="52922"/>
                          <a14:backgroundMark x1="25236" y1="42571" x2="25236" y2="42571"/>
                          <a14:backgroundMark x1="22524" y1="42738" x2="22524" y2="42738"/>
                          <a14:backgroundMark x1="28774" y1="43573" x2="28774" y2="43573"/>
                          <a14:backgroundMark x1="32075" y1="44574" x2="32075" y2="44574"/>
                          <a14:backgroundMark x1="35142" y1="46912" x2="35142" y2="46912"/>
                          <a14:backgroundMark x1="42689" y1="48080" x2="42689" y2="48080"/>
                          <a14:backgroundMark x1="44222" y1="45409" x2="44222" y2="45409"/>
                          <a14:backgroundMark x1="45991" y1="45409" x2="45991" y2="45409"/>
                          <a14:backgroundMark x1="46934" y1="43072" x2="46934" y2="43072"/>
                          <a14:backgroundMark x1="46816" y1="41068" x2="46816" y2="41068"/>
                          <a14:backgroundMark x1="44929" y1="42070" x2="44929" y2="42070"/>
                          <a14:backgroundMark x1="41509" y1="43907" x2="41509" y2="43907"/>
                          <a14:backgroundMark x1="37736" y1="44407" x2="37736" y2="44407"/>
                          <a14:backgroundMark x1="35259" y1="43072" x2="35259" y2="43072"/>
                          <a14:backgroundMark x1="32901" y1="23706" x2="32901" y2="23706"/>
                          <a14:backgroundMark x1="37028" y1="34224" x2="37028" y2="34224"/>
                          <a14:backgroundMark x1="32901" y1="35726" x2="32901" y2="35726"/>
                          <a14:backgroundMark x1="27948" y1="37396" x2="27948" y2="37396"/>
                          <a14:backgroundMark x1="41392" y1="39232" x2="41392" y2="39232"/>
                          <a14:backgroundMark x1="44575" y1="34891" x2="44575" y2="34891"/>
                          <a14:backgroundMark x1="46226" y1="28381" x2="46226" y2="28381"/>
                          <a14:backgroundMark x1="46580" y1="18865" x2="46580" y2="18865"/>
                          <a14:backgroundMark x1="45991" y1="13523" x2="45991" y2="13523"/>
                          <a14:backgroundMark x1="46226" y1="9015" x2="46226" y2="9015"/>
                          <a14:backgroundMark x1="46226" y1="5175" x2="46226" y2="5175"/>
                          <a14:backgroundMark x1="43042" y1="3339" x2="43042" y2="3339"/>
                          <a14:backgroundMark x1="37264" y1="3172" x2="37264" y2="3172"/>
                          <a14:backgroundMark x1="35495" y1="3172" x2="34906" y2="3172"/>
                          <a14:backgroundMark x1="29717" y1="3840" x2="29717" y2="3840"/>
                          <a14:backgroundMark x1="25943" y1="7679" x2="25943" y2="7679"/>
                          <a14:backgroundMark x1="27948" y1="12521" x2="27948" y2="12521"/>
                          <a14:backgroundMark x1="31132" y1="18197" x2="31132" y2="18197"/>
                          <a14:backgroundMark x1="35259" y1="19199" x2="35259" y2="19199"/>
                          <a14:backgroundMark x1="39387" y1="18698" x2="39387" y2="18698"/>
                          <a14:backgroundMark x1="45283" y1="36895" x2="45283" y2="36895"/>
                          <a14:backgroundMark x1="46226" y1="34725" x2="46226" y2="34725"/>
                          <a14:backgroundMark x1="37736" y1="38731" x2="37736" y2="38731"/>
                          <a14:backgroundMark x1="35142" y1="38230" x2="35142" y2="38230"/>
                          <a14:backgroundMark x1="32901" y1="39065" x2="32901" y2="39065"/>
                          <a14:backgroundMark x1="30189" y1="38564" x2="30189" y2="38564"/>
                          <a14:backgroundMark x1="27358" y1="37896" x2="27358" y2="37896"/>
                          <a14:backgroundMark x1="23821" y1="38731" x2="23821" y2="38731"/>
                          <a14:backgroundMark x1="25708" y1="38564" x2="25708" y2="38564"/>
                          <a14:backgroundMark x1="25354" y1="36728" x2="25354" y2="36728"/>
                          <a14:backgroundMark x1="23939" y1="35726" x2="23939" y2="35726"/>
                          <a14:backgroundMark x1="22877" y1="37896" x2="22877" y2="37896"/>
                          <a14:backgroundMark x1="22288" y1="41068" x2="22288" y2="41068"/>
                          <a14:backgroundMark x1="22170" y1="44407" x2="22170" y2="44407"/>
                          <a14:backgroundMark x1="21580" y1="39232" x2="21580" y2="39232"/>
                          <a14:backgroundMark x1="31722" y1="31052" x2="31722" y2="31052"/>
                          <a14:backgroundMark x1="29717" y1="33222" x2="29717" y2="33222"/>
                          <a14:backgroundMark x1="34552" y1="31886" x2="34552" y2="31886"/>
                          <a14:backgroundMark x1="36910" y1="29549" x2="36910" y2="29549"/>
                          <a14:backgroundMark x1="40448" y1="28381" x2="40448" y2="28381"/>
                          <a14:backgroundMark x1="30542" y1="28881" x2="30542" y2="28881"/>
                          <a14:backgroundMark x1="28774" y1="27212" x2="28774" y2="27212"/>
                          <a14:backgroundMark x1="25590" y1="25209" x2="25590" y2="25209"/>
                          <a14:backgroundMark x1="21462" y1="27880" x2="21462" y2="27880"/>
                          <a14:backgroundMark x1="18868" y1="28548" x2="18868" y2="28548"/>
                          <a14:backgroundMark x1="24292" y1="27045" x2="24292" y2="27045"/>
                          <a14:backgroundMark x1="22288" y1="28881" x2="22288" y2="28881"/>
                          <a14:backgroundMark x1="20755" y1="29382" x2="20755" y2="29382"/>
                          <a14:backgroundMark x1="19811" y1="30384" x2="19811" y2="30384"/>
                          <a14:backgroundMark x1="18160" y1="28381" x2="18160" y2="28381"/>
                          <a14:backgroundMark x1="17335" y1="27045" x2="17335" y2="27045"/>
                          <a14:backgroundMark x1="16038" y1="25209" x2="16038" y2="25209"/>
                          <a14:backgroundMark x1="14976" y1="23205" x2="14976" y2="23205"/>
                          <a14:backgroundMark x1="15330" y1="20868" x2="15330" y2="20868"/>
                          <a14:backgroundMark x1="18868" y1="24541" x2="18868" y2="24541"/>
                          <a14:backgroundMark x1="22642" y1="24708" x2="22642" y2="24708"/>
                          <a14:backgroundMark x1="26415" y1="23706" x2="26415" y2="23706"/>
                          <a14:backgroundMark x1="27594" y1="24708" x2="27594" y2="24708"/>
                          <a14:backgroundMark x1="32193" y1="25042" x2="32193" y2="25042"/>
                          <a14:backgroundMark x1="36557" y1="24207" x2="36557" y2="24207"/>
                          <a14:backgroundMark x1="40802" y1="24040" x2="40802" y2="24040"/>
                          <a14:backgroundMark x1="44575" y1="24541" x2="44575" y2="24541"/>
                          <a14:backgroundMark x1="44222" y1="21870" x2="44222" y2="21870"/>
                          <a14:backgroundMark x1="43514" y1="17195" x2="43514" y2="17195"/>
                          <a14:backgroundMark x1="38443" y1="22538" x2="38443" y2="22538"/>
                          <a14:backgroundMark x1="34670" y1="21703" x2="34670" y2="21703"/>
                          <a14:backgroundMark x1="30542" y1="20868" x2="30542" y2="20868"/>
                          <a14:backgroundMark x1="41038" y1="15526" x2="41038" y2="15526"/>
                          <a14:backgroundMark x1="44104" y1="13022" x2="44104" y2="13022"/>
                          <a14:backgroundMark x1="45165" y1="16528" x2="45165" y2="16528"/>
                          <a14:backgroundMark x1="46934" y1="11018" x2="46934" y2="11018"/>
                          <a14:backgroundMark x1="44222" y1="9516" x2="44222" y2="9516"/>
                          <a14:backgroundMark x1="44222" y1="6678" x2="44222" y2="6678"/>
                          <a14:backgroundMark x1="46934" y1="5342" x2="46934" y2="5342"/>
                          <a14:backgroundMark x1="44104" y1="2337" x2="44104" y2="2337"/>
                          <a14:backgroundMark x1="40094" y1="2337" x2="40094" y2="2337"/>
                          <a14:backgroundMark x1="38679" y1="5843" x2="38679" y2="5843"/>
                          <a14:backgroundMark x1="33255" y1="5676" x2="33255" y2="5676"/>
                          <a14:backgroundMark x1="32075" y1="7179" x2="32075" y2="7179"/>
                          <a14:backgroundMark x1="27948" y1="7679" x2="27948" y2="7679"/>
                          <a14:backgroundMark x1="25000" y1="9516" x2="25000" y2="9516"/>
                          <a14:backgroundMark x1="24528" y1="15025" x2="24528" y2="15025"/>
                          <a14:backgroundMark x1="22288" y1="17696" x2="22288" y2="17696"/>
                          <a14:backgroundMark x1="16038" y1="3840" x2="16038" y2="3840"/>
                          <a14:backgroundMark x1="20047" y1="2838" x2="20047" y2="2838"/>
                          <a14:backgroundMark x1="18160" y1="2170" x2="18160" y2="2170"/>
                          <a14:backgroundMark x1="11675" y1="3840" x2="11675" y2="3840"/>
                          <a14:backgroundMark x1="14033" y1="4674" x2="14033" y2="4674"/>
                          <a14:backgroundMark x1="13325" y1="6678" x2="13325" y2="6678"/>
                          <a14:backgroundMark x1="10967" y1="5676" x2="10967" y2="5676"/>
                          <a14:backgroundMark x1="8844" y1="2170" x2="8844" y2="2170"/>
                          <a14:backgroundMark x1="5425" y1="1669" x2="5425" y2="1669"/>
                          <a14:backgroundMark x1="2594" y1="2838" x2="2594" y2="2838"/>
                          <a14:backgroundMark x1="3774" y1="4841" x2="3774" y2="4841"/>
                          <a14:backgroundMark x1="1651" y1="9182" x2="1651" y2="9182"/>
                          <a14:backgroundMark x1="2594" y1="7012" x2="2594" y2="7012"/>
                          <a14:backgroundMark x1="3656" y1="12020" x2="3656" y2="12020"/>
                          <a14:backgroundMark x1="3420" y1="9516" x2="3420" y2="9516"/>
                          <a14:backgroundMark x1="2358" y1="16027" x2="2358" y2="16027"/>
                          <a14:backgroundMark x1="1297" y1="14524" x2="1297" y2="14524"/>
                          <a14:backgroundMark x1="5660" y1="15359" x2="5660" y2="15359"/>
                          <a14:backgroundMark x1="6486" y1="13022" x2="6486" y2="13022"/>
                          <a14:backgroundMark x1="8255" y1="15526" x2="8255" y2="15526"/>
                          <a14:backgroundMark x1="7193" y1="13022" x2="7193" y2="13022"/>
                          <a14:backgroundMark x1="9198" y1="19366" x2="9198" y2="19366"/>
                          <a14:backgroundMark x1="9198" y1="17696" x2="9198" y2="17696"/>
                          <a14:backgroundMark x1="10142" y1="21369" x2="10142" y2="21369"/>
                          <a14:backgroundMark x1="8726" y1="24708" x2="8726" y2="24708"/>
                          <a14:backgroundMark x1="9906" y1="23205" x2="9906" y2="23205"/>
                          <a14:backgroundMark x1="1887" y1="30885" x2="1887" y2="30885"/>
                          <a14:backgroundMark x1="2241" y1="34725" x2="2241" y2="34725"/>
                          <a14:backgroundMark x1="1651" y1="33389" x2="1651" y2="33389"/>
                          <a14:backgroundMark x1="4481" y1="35893" x2="4481" y2="35893"/>
                          <a14:backgroundMark x1="2358" y1="38564" x2="2358" y2="38564"/>
                          <a14:backgroundMark x1="943" y1="40067" x2="943" y2="40067"/>
                          <a14:backgroundMark x1="943" y1="36895" x2="943" y2="36895"/>
                          <a14:backgroundMark x1="3656" y1="44407" x2="3656" y2="44407"/>
                          <a14:backgroundMark x1="8844" y1="45576" x2="8844" y2="45576"/>
                          <a14:backgroundMark x1="14269" y1="42738" x2="14269" y2="42738"/>
                          <a14:backgroundMark x1="14623" y1="44073" x2="14623" y2="44073"/>
                          <a14:backgroundMark x1="13208" y1="39065" x2="13208" y2="39065"/>
                          <a14:backgroundMark x1="11321" y1="34224" x2="11321" y2="34224"/>
                          <a14:backgroundMark x1="8844" y1="35726" x2="8844" y2="35726"/>
                          <a14:backgroundMark x1="7429" y1="38731" x2="7429" y2="38731"/>
                          <a14:backgroundMark x1="5778" y1="39733" x2="5778" y2="39733"/>
                          <a14:backgroundMark x1="2358" y1="47412" x2="2358" y2="47412"/>
                          <a14:backgroundMark x1="1533" y1="43907" x2="1533" y2="43907"/>
                          <a14:backgroundMark x1="2594" y1="40568" x2="2594" y2="40568"/>
                          <a14:backgroundMark x1="6132" y1="37396" x2="6132" y2="37396"/>
                          <a14:backgroundMark x1="6368" y1="35893" x2="6368" y2="35893"/>
                          <a14:backgroundMark x1="8255" y1="34391" x2="8255" y2="34391"/>
                          <a14:backgroundMark x1="9552" y1="33389" x2="9552" y2="33389"/>
                          <a14:backgroundMark x1="10967" y1="32554" x2="10967" y2="32554"/>
                          <a14:backgroundMark x1="1887" y1="68280" x2="1887" y2="68280"/>
                          <a14:backgroundMark x1="12618" y1="30885" x2="12618" y2="30885"/>
                          <a14:backgroundMark x1="10259" y1="31052" x2="10259" y2="31052"/>
                          <a14:backgroundMark x1="17453" y1="53756" x2="17453" y2="537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05" b="14113"/>
            <a:stretch/>
          </p:blipFill>
          <p:spPr bwMode="auto">
            <a:xfrm rot="17746701">
              <a:off x="4294802" y="2095150"/>
              <a:ext cx="1588912" cy="23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04" b="93137" l="1163" r="895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46600">
              <a:off x="6107562" y="2782151"/>
              <a:ext cx="540000" cy="96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873" l="0" r="89894">
                          <a14:backgroundMark x1="61170" y1="70886" x2="61170" y2="708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12426">
              <a:off x="5585141" y="3555534"/>
              <a:ext cx="779032" cy="64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10" descr="http://gvm.vm.cz/vyuka/bio_pojmy/equations/lysin.01.gif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5" y="2153881"/>
            <a:ext cx="27845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Obrázek 30" descr="chemická struktura"/>
          <p:cNvPicPr/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66" y="2153881"/>
            <a:ext cx="3351510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kupina 31"/>
          <p:cNvGrpSpPr/>
          <p:nvPr/>
        </p:nvGrpSpPr>
        <p:grpSpPr>
          <a:xfrm>
            <a:off x="107504" y="1433681"/>
            <a:ext cx="715598" cy="729059"/>
            <a:chOff x="5649879" y="3044159"/>
            <a:chExt cx="715598" cy="729059"/>
          </a:xfrm>
        </p:grpSpPr>
        <p:sp>
          <p:nvSpPr>
            <p:cNvPr id="33" name="Ovál 32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564987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FF00"/>
                  </a:solidFill>
                </a:rPr>
                <a:t>15</a:t>
              </a:r>
              <a:endParaRPr lang="cs-CZ" sz="4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21175" y="5814556"/>
            <a:ext cx="63950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produkce </a:t>
            </a:r>
            <a:r>
              <a:rPr lang="cs-CZ" dirty="0" smtClean="0"/>
              <a:t>hormonů,</a:t>
            </a:r>
            <a:r>
              <a:rPr lang="cs-CZ" dirty="0"/>
              <a:t> enzymů a </a:t>
            </a:r>
            <a:r>
              <a:rPr lang="cs-CZ" dirty="0" smtClean="0"/>
              <a:t>protilátek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21177" y="6390620"/>
            <a:ext cx="47388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přidává se do krmných směsí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338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47667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2891725"/>
            <a:ext cx="884331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 - mléčné výrobky,</a:t>
            </a:r>
            <a:r>
              <a:rPr lang="cs-CZ" dirty="0"/>
              <a:t>  hovězí </a:t>
            </a:r>
            <a:r>
              <a:rPr lang="cs-CZ" dirty="0" smtClean="0"/>
              <a:t>maso,</a:t>
            </a:r>
            <a:r>
              <a:rPr lang="cs-CZ" dirty="0"/>
              <a:t> vepřové </a:t>
            </a:r>
            <a:r>
              <a:rPr lang="cs-CZ" dirty="0" smtClean="0"/>
              <a:t>maso,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želatina,</a:t>
            </a:r>
            <a:r>
              <a:rPr lang="cs-CZ" dirty="0"/>
              <a:t> </a:t>
            </a:r>
            <a:r>
              <a:rPr lang="cs-CZ" dirty="0" smtClean="0"/>
              <a:t>drůbež, </a:t>
            </a:r>
            <a:r>
              <a:rPr lang="cs-CZ" dirty="0"/>
              <a:t>bažanti, </a:t>
            </a:r>
            <a:r>
              <a:rPr lang="cs-CZ" dirty="0" smtClean="0"/>
              <a:t>křepelky, mořské plody, </a:t>
            </a:r>
            <a:r>
              <a:rPr lang="cs-CZ" dirty="0"/>
              <a:t>mouka, pohanka, </a:t>
            </a:r>
            <a:r>
              <a:rPr lang="cs-CZ" dirty="0" smtClean="0"/>
              <a:t>ovesné vločky,</a:t>
            </a:r>
            <a:r>
              <a:rPr lang="cs-CZ" dirty="0"/>
              <a:t> </a:t>
            </a:r>
            <a:r>
              <a:rPr lang="cs-CZ" dirty="0" smtClean="0"/>
              <a:t>arašídy,</a:t>
            </a:r>
            <a:r>
              <a:rPr lang="cs-CZ" dirty="0"/>
              <a:t> ořechy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5" y="4226778"/>
            <a:ext cx="733114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nižuje </a:t>
            </a:r>
            <a:r>
              <a:rPr lang="cs-CZ" dirty="0"/>
              <a:t>dobu hojení poranění (zejména kostní)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4802842"/>
            <a:ext cx="83392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omáhá </a:t>
            </a:r>
            <a:r>
              <a:rPr lang="cs-CZ" dirty="0"/>
              <a:t>snižovat krevní tlak </a:t>
            </a:r>
            <a:r>
              <a:rPr lang="cs-CZ" dirty="0" smtClean="0"/>
              <a:t>u </a:t>
            </a:r>
            <a:r>
              <a:rPr lang="cs-CZ" dirty="0"/>
              <a:t>klinických hypertoniků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110942"/>
            <a:ext cx="98808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Arginin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9" y="112255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Arg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83977" y="1110942"/>
            <a:ext cx="302412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2-amino-5-(</a:t>
            </a:r>
            <a:r>
              <a:rPr lang="cs-CZ" sz="1600" dirty="0" err="1"/>
              <a:t>ureido</a:t>
            </a:r>
            <a:r>
              <a:rPr lang="cs-CZ" sz="1600" dirty="0"/>
              <a:t>)pentanová 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51721" y="112255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724130" y="1122553"/>
            <a:ext cx="316835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δ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/>
              <a:t>guanidinovalerová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5" name="Picture 2" descr="http://gvm.vm.cz/vyuka/bio_pojmy/equations/argin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67709"/>
            <a:ext cx="275022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86" y="1673799"/>
            <a:ext cx="4325598" cy="1073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Skupina 26"/>
          <p:cNvGrpSpPr/>
          <p:nvPr/>
        </p:nvGrpSpPr>
        <p:grpSpPr>
          <a:xfrm>
            <a:off x="111986" y="1457782"/>
            <a:ext cx="715598" cy="707886"/>
            <a:chOff x="5640409" y="3131243"/>
            <a:chExt cx="715598" cy="707886"/>
          </a:xfrm>
        </p:grpSpPr>
        <p:sp>
          <p:nvSpPr>
            <p:cNvPr id="29" name="Ovál 28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640409" y="3131243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16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123696" y="5382508"/>
            <a:ext cx="496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nezbytný pro syntézu </a:t>
            </a:r>
            <a:r>
              <a:rPr lang="cs-CZ" dirty="0" smtClean="0"/>
              <a:t>kreatinu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123697" y="5958572"/>
            <a:ext cx="761665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Intravenózně podávaný arginin stimuluje sekreci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růstového </a:t>
            </a:r>
            <a:r>
              <a:rPr lang="cs-CZ" dirty="0"/>
              <a:t>hormonu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04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335966"/>
            <a:ext cx="8064896" cy="6186069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828463" y="1052736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METHIONIN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828465" y="1565498"/>
            <a:ext cx="60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LYSIN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828463" y="2099171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ARGININ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828464" y="2632843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KYSELINA ASPARAGOVÁ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828462" y="3166517"/>
            <a:ext cx="453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KYSELINA GLUTAMOVÁ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828464" y="3700190"/>
            <a:ext cx="467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ASPARAGIN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828463" y="4765635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SELENOCYSTEIN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8" name="TextovéPole 27">
            <a:hlinkClick r:id="rId12" action="ppaction://hlinksldjump"/>
          </p:cNvPr>
          <p:cNvSpPr txBox="1"/>
          <p:nvPr/>
        </p:nvSpPr>
        <p:spPr>
          <a:xfrm>
            <a:off x="828463" y="5299307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PYROLYSIN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3" action="ppaction://hlinksldjump"/>
          </p:cNvPr>
          <p:cNvSpPr txBox="1"/>
          <p:nvPr/>
        </p:nvSpPr>
        <p:spPr>
          <a:xfrm>
            <a:off x="826656" y="548680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CYSTEIN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hlinkClick r:id="rId14" action="ppaction://hlinksldjump"/>
          </p:cNvPr>
          <p:cNvSpPr txBox="1"/>
          <p:nvPr/>
        </p:nvSpPr>
        <p:spPr>
          <a:xfrm>
            <a:off x="828463" y="5847655"/>
            <a:ext cx="42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N-FORMYLMETHIONIN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hlinkClick r:id="rId15" action="ppaction://hlinksldjump"/>
          </p:cNvPr>
          <p:cNvSpPr txBox="1"/>
          <p:nvPr/>
        </p:nvSpPr>
        <p:spPr>
          <a:xfrm>
            <a:off x="7596336" y="591966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dirty="0" smtClean="0">
                <a:solidFill>
                  <a:srgbClr val="FF0000"/>
                </a:solidFill>
              </a:rPr>
              <a:t>3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hlinkClick r:id="rId16" action="ppaction://hlinksldjump"/>
          </p:cNvPr>
          <p:cNvSpPr txBox="1"/>
          <p:nvPr/>
        </p:nvSpPr>
        <p:spPr>
          <a:xfrm>
            <a:off x="826656" y="4232415"/>
            <a:ext cx="467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GLUTAMIN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3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2782296"/>
            <a:ext cx="891364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/>
              <a:t>maso, klobásy, volně žijící </a:t>
            </a:r>
            <a:r>
              <a:rPr lang="cs-CZ" dirty="0" smtClean="0"/>
              <a:t>zvěř, </a:t>
            </a:r>
            <a:r>
              <a:rPr lang="cs-CZ" dirty="0"/>
              <a:t>naklíčená semena, ovesné vločky, </a:t>
            </a:r>
            <a:r>
              <a:rPr lang="cs-CZ" dirty="0" smtClean="0"/>
              <a:t>avokádo,</a:t>
            </a:r>
            <a:r>
              <a:rPr lang="cs-CZ" dirty="0"/>
              <a:t> </a:t>
            </a:r>
            <a:r>
              <a:rPr lang="cs-CZ" dirty="0" smtClean="0"/>
              <a:t>chřest, </a:t>
            </a:r>
            <a:r>
              <a:rPr lang="cs-CZ" dirty="0"/>
              <a:t>cukrové </a:t>
            </a:r>
            <a:r>
              <a:rPr lang="cs-CZ" dirty="0" smtClean="0"/>
              <a:t>třtina</a:t>
            </a:r>
            <a:r>
              <a:rPr lang="cs-CZ" dirty="0"/>
              <a:t> a </a:t>
            </a:r>
            <a:r>
              <a:rPr lang="cs-CZ" dirty="0" smtClean="0"/>
              <a:t>melasa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3716365"/>
            <a:ext cx="80512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jedním </a:t>
            </a:r>
            <a:r>
              <a:rPr lang="cs-CZ" dirty="0"/>
              <a:t>z hlavních substrátů pro syntézu purinových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i</a:t>
            </a:r>
            <a:r>
              <a:rPr lang="cs-CZ" dirty="0"/>
              <a:t> pyrimidinových bází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5" y="766984"/>
            <a:ext cx="2196226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kyselina </a:t>
            </a:r>
            <a:r>
              <a:rPr lang="cs-CZ" dirty="0" err="1"/>
              <a:t>Asparágová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39752" y="778596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Asp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3420080" y="766985"/>
            <a:ext cx="2160032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2-aminobutandiová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87824" y="778596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D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724129" y="778596"/>
            <a:ext cx="20162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aminojantarová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40" y="1416425"/>
            <a:ext cx="176835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25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7" y="1416425"/>
            <a:ext cx="261341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9" descr="File:L-aspartic-acid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248">
            <a:off x="6079819" y="966425"/>
            <a:ext cx="2346912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96910" y="1023669"/>
            <a:ext cx="715598" cy="729059"/>
            <a:chOff x="5639847" y="3044159"/>
            <a:chExt cx="715598" cy="729059"/>
          </a:xfrm>
        </p:grpSpPr>
        <p:sp>
          <p:nvSpPr>
            <p:cNvPr id="30" name="Ovál 29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639847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17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96178" y="5583437"/>
            <a:ext cx="41877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výroba umělého sladidla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Aspartam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530" name="Picture 2" descr="Soubor: Aspartam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58872"/>
            <a:ext cx="2304256" cy="1372748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9" name="TextovéPole 18"/>
          <p:cNvSpPr txBox="1"/>
          <p:nvPr/>
        </p:nvSpPr>
        <p:spPr>
          <a:xfrm>
            <a:off x="121176" y="4652469"/>
            <a:ext cx="80512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err="1"/>
              <a:t>Aspartát</a:t>
            </a:r>
            <a:r>
              <a:rPr lang="cs-CZ" dirty="0"/>
              <a:t> je, společně s glutamátem, hlavní excitační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neurotransmiter</a:t>
            </a:r>
            <a:r>
              <a:rPr lang="cs-CZ" dirty="0"/>
              <a:t> mozku </a:t>
            </a:r>
            <a:r>
              <a:rPr lang="cs-CZ" dirty="0" smtClean="0"/>
              <a:t>a míchy</a:t>
            </a:r>
            <a:r>
              <a:rPr lang="cs-CZ" dirty="0"/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2532" name="Picture 4" descr="File:Aspartame-from-hydrate-xtal-2000-3D-bal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2" y="4792500"/>
            <a:ext cx="2639718" cy="21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11663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2675821"/>
            <a:ext cx="66110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 - maso</a:t>
            </a:r>
            <a:r>
              <a:rPr lang="cs-CZ" dirty="0"/>
              <a:t>, drůbež, ryby, vejce</a:t>
            </a:r>
            <a:r>
              <a:rPr lang="cs-CZ" dirty="0" smtClean="0"/>
              <a:t>, pšenice </a:t>
            </a:r>
            <a:br>
              <a:rPr lang="cs-CZ" dirty="0" smtClean="0"/>
            </a:br>
            <a:r>
              <a:rPr lang="cs-CZ" dirty="0" smtClean="0"/>
              <a:t>mléčné výrobky, Kombu - jedlá</a:t>
            </a:r>
            <a:r>
              <a:rPr lang="cs-CZ" dirty="0"/>
              <a:t> řasa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3611925"/>
            <a:ext cx="6768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uplatňuje se při </a:t>
            </a:r>
            <a:r>
              <a:rPr lang="cs-CZ" dirty="0"/>
              <a:t>přenosu aminových skupin NH</a:t>
            </a:r>
            <a:r>
              <a:rPr lang="cs-CZ" baseline="-25000" dirty="0"/>
              <a:t>2</a:t>
            </a:r>
            <a:r>
              <a:rPr lang="cs-CZ" dirty="0"/>
              <a:t> </a:t>
            </a:r>
            <a:r>
              <a:rPr lang="cs-CZ" dirty="0" smtClean="0"/>
              <a:t>(transaminace</a:t>
            </a:r>
            <a:r>
              <a:rPr lang="cs-CZ" dirty="0"/>
              <a:t>) mezi jinými </a:t>
            </a:r>
            <a:r>
              <a:rPr lang="cs-CZ" dirty="0" smtClean="0"/>
              <a:t>AMK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4534381"/>
            <a:ext cx="78989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Glutamát je nejhojnější excitační neurotransmiter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5495" y="736203"/>
            <a:ext cx="216179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kyselina </a:t>
            </a:r>
            <a:r>
              <a:rPr lang="cs-CZ" dirty="0" err="1"/>
              <a:t>Glutamová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339752" y="7478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420080" y="736204"/>
            <a:ext cx="223204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2-aminopentandiová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987824" y="7478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E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5724128" y="747815"/>
            <a:ext cx="201622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aminoglutarová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50" name="Obrázek 49" descr="chemická struktura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93730"/>
            <a:ext cx="2952328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kupina 50"/>
          <p:cNvGrpSpPr/>
          <p:nvPr/>
        </p:nvGrpSpPr>
        <p:grpSpPr>
          <a:xfrm>
            <a:off x="6225471" y="1113087"/>
            <a:ext cx="2427170" cy="1490726"/>
            <a:chOff x="762000" y="1200150"/>
            <a:chExt cx="8055287" cy="4636167"/>
          </a:xfrm>
        </p:grpSpPr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74" b="89744" l="2000" r="90000">
                          <a14:backgroundMark x1="63043" y1="60174" x2="63043" y2="60174"/>
                          <a14:backgroundMark x1="67754" y1="71221" x2="67754" y2="71221"/>
                          <a14:backgroundMark x1="67935" y1="70349" x2="67935" y2="70349"/>
                          <a14:backgroundMark x1="67935" y1="69477" x2="67935" y2="694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200150"/>
              <a:ext cx="7620000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5" b="99623" l="37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3162" y="1459039"/>
              <a:ext cx="2524125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719" b="89669" l="996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57656">
              <a:off x="4703453" y="3865268"/>
              <a:ext cx="2125801" cy="197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Picture 13" descr="http://gvm.vm.cz/vyuka/bio_pojmy/equations/kys_glutamova.01.gif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1" y="1293731"/>
            <a:ext cx="20308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Skupina 55"/>
          <p:cNvGrpSpPr/>
          <p:nvPr/>
        </p:nvGrpSpPr>
        <p:grpSpPr>
          <a:xfrm>
            <a:off x="109745" y="1096815"/>
            <a:ext cx="717839" cy="707886"/>
            <a:chOff x="5652120" y="3137340"/>
            <a:chExt cx="717839" cy="707886"/>
          </a:xfrm>
        </p:grpSpPr>
        <p:sp>
          <p:nvSpPr>
            <p:cNvPr id="57" name="Ovál 56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5654361" y="3137340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18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983156" y="2616410"/>
            <a:ext cx="1998367" cy="1800000"/>
            <a:chOff x="6654274" y="3299607"/>
            <a:chExt cx="1998367" cy="1800000"/>
          </a:xfrm>
        </p:grpSpPr>
        <p:pic>
          <p:nvPicPr>
            <p:cNvPr id="21506" name="Picture 2" descr="Soubor: Kombu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3" t="1782" r="4148" b="4039"/>
            <a:stretch/>
          </p:blipFill>
          <p:spPr bwMode="auto">
            <a:xfrm>
              <a:off x="6729780" y="3299607"/>
              <a:ext cx="1922861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ovéPole 4"/>
            <p:cNvSpPr txBox="1"/>
            <p:nvPr/>
          </p:nvSpPr>
          <p:spPr>
            <a:xfrm>
              <a:off x="6654274" y="3348621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Obr.9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sp>
        <p:nvSpPr>
          <p:cNvPr id="61" name="TextovéPole 60"/>
          <p:cNvSpPr txBox="1"/>
          <p:nvPr/>
        </p:nvSpPr>
        <p:spPr>
          <a:xfrm>
            <a:off x="109744" y="5084596"/>
            <a:ext cx="863847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je zodpovědná </a:t>
            </a:r>
            <a:r>
              <a:rPr lang="cs-CZ" dirty="0"/>
              <a:t>za </a:t>
            </a:r>
            <a:r>
              <a:rPr lang="cs-CZ" dirty="0" err="1"/>
              <a:t>umami</a:t>
            </a:r>
            <a:r>
              <a:rPr lang="cs-CZ" dirty="0"/>
              <a:t> , </a:t>
            </a:r>
            <a:r>
              <a:rPr lang="cs-CZ" dirty="0" smtClean="0"/>
              <a:t>jedna </a:t>
            </a:r>
            <a:r>
              <a:rPr lang="cs-CZ" dirty="0"/>
              <a:t>z pěti základních chutí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109743" y="5656892"/>
            <a:ext cx="7812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látka zvýrazňující </a:t>
            </a:r>
            <a:r>
              <a:rPr lang="cs-CZ" dirty="0" smtClean="0"/>
              <a:t>chuť</a:t>
            </a:r>
            <a:r>
              <a:rPr lang="cs-CZ" dirty="0"/>
              <a:t> </a:t>
            </a:r>
            <a:r>
              <a:rPr lang="cs-CZ" dirty="0" smtClean="0"/>
              <a:t>- sůl</a:t>
            </a:r>
            <a:r>
              <a:rPr lang="cs-CZ" dirty="0"/>
              <a:t> </a:t>
            </a:r>
            <a:r>
              <a:rPr lang="cs-CZ" dirty="0" smtClean="0"/>
              <a:t>glutamát sodný (</a:t>
            </a:r>
            <a:r>
              <a:rPr lang="cs-CZ" i="1" dirty="0" smtClean="0"/>
              <a:t>E 621</a:t>
            </a:r>
            <a:r>
              <a:rPr lang="cs-CZ" dirty="0" smtClean="0"/>
              <a:t>)</a:t>
            </a:r>
            <a:r>
              <a:rPr lang="cs-CZ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1508" name="Picture 4" descr="Soubor: glutamát glutamate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81" y="6159501"/>
            <a:ext cx="1647343" cy="684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6" name="Šipka doprava se zářezem 25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95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35" grpId="0" animBg="1"/>
      <p:bldP spid="36" grpId="0" animBg="1"/>
      <p:bldP spid="37" grpId="0" animBg="1"/>
      <p:bldP spid="38" grpId="0" animBg="1"/>
      <p:bldP spid="49" grpId="0" animBg="1"/>
      <p:bldP spid="61" grpId="0" animBg="1"/>
      <p:bldP spid="6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869811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3606115"/>
            <a:ext cx="877716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zdroje - </a:t>
            </a:r>
            <a:r>
              <a:rPr lang="cs-CZ" dirty="0"/>
              <a:t>mléčné </a:t>
            </a:r>
            <a:r>
              <a:rPr lang="cs-CZ" dirty="0" smtClean="0"/>
              <a:t>výrobky,</a:t>
            </a:r>
            <a:r>
              <a:rPr lang="cs-CZ" dirty="0"/>
              <a:t> </a:t>
            </a:r>
            <a:r>
              <a:rPr lang="cs-CZ" dirty="0" smtClean="0"/>
              <a:t>syrovátka,</a:t>
            </a:r>
            <a:r>
              <a:rPr lang="cs-CZ" dirty="0"/>
              <a:t> hovězí </a:t>
            </a:r>
            <a:r>
              <a:rPr lang="cs-CZ" dirty="0" smtClean="0"/>
              <a:t>maso,</a:t>
            </a:r>
            <a:r>
              <a:rPr lang="cs-CZ" dirty="0"/>
              <a:t> </a:t>
            </a:r>
            <a:r>
              <a:rPr lang="cs-CZ" dirty="0" smtClean="0"/>
              <a:t>drůbež,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vejce,</a:t>
            </a:r>
            <a:r>
              <a:rPr lang="cs-CZ" dirty="0"/>
              <a:t> </a:t>
            </a:r>
            <a:r>
              <a:rPr lang="cs-CZ" dirty="0" smtClean="0"/>
              <a:t>ryby,</a:t>
            </a:r>
            <a:r>
              <a:rPr lang="cs-CZ" dirty="0"/>
              <a:t> mořské </a:t>
            </a:r>
            <a:r>
              <a:rPr lang="cs-CZ" dirty="0" smtClean="0"/>
              <a:t>plody, chřest,</a:t>
            </a:r>
            <a:r>
              <a:rPr lang="cs-CZ" dirty="0"/>
              <a:t> </a:t>
            </a:r>
            <a:r>
              <a:rPr lang="cs-CZ" dirty="0" smtClean="0"/>
              <a:t>brambory,</a:t>
            </a:r>
            <a:r>
              <a:rPr lang="cs-CZ" dirty="0"/>
              <a:t> </a:t>
            </a:r>
            <a:r>
              <a:rPr lang="cs-CZ" dirty="0" smtClean="0"/>
              <a:t>luštěniny,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ořechy,</a:t>
            </a:r>
            <a:r>
              <a:rPr lang="cs-CZ" dirty="0"/>
              <a:t> </a:t>
            </a:r>
            <a:r>
              <a:rPr lang="cs-CZ" dirty="0" smtClean="0"/>
              <a:t>semena,</a:t>
            </a:r>
            <a:r>
              <a:rPr lang="cs-CZ" dirty="0"/>
              <a:t> </a:t>
            </a:r>
            <a:r>
              <a:rPr lang="cs-CZ" dirty="0" smtClean="0"/>
              <a:t>sója,</a:t>
            </a:r>
            <a:r>
              <a:rPr lang="cs-CZ" dirty="0"/>
              <a:t> celozrnné obiloviny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5013176"/>
            <a:ext cx="66830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důležitá role </a:t>
            </a:r>
            <a:r>
              <a:rPr lang="cs-CZ" dirty="0" smtClean="0"/>
              <a:t>v činnosti nervového systému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5661248"/>
            <a:ext cx="56029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důležitá role </a:t>
            </a:r>
            <a:r>
              <a:rPr lang="cs-CZ" dirty="0"/>
              <a:t>při syntéze amoniaku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482787"/>
            <a:ext cx="1206449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Asparagin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403649" y="149439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Asn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2483768" y="1482787"/>
            <a:ext cx="3384376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2-amino-3-karbamoylpropanová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51721" y="149439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N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012161" y="1494398"/>
            <a:ext cx="2736303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amid kyseliny </a:t>
            </a:r>
            <a:r>
              <a:rPr lang="cs-CZ" sz="1600" dirty="0" err="1"/>
              <a:t>asparagové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5" name="Picture 2" descr="http://gvm.vm.cz/vyuka/bio_pojmy/equations/asparag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07" y="2202867"/>
            <a:ext cx="14479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24" y="2202867"/>
            <a:ext cx="273760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4" descr="File:L-asparagine-3D-ba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384">
            <a:off x="6137878" y="1698037"/>
            <a:ext cx="23694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111986" y="1740536"/>
            <a:ext cx="715598" cy="729059"/>
            <a:chOff x="5640409" y="3044159"/>
            <a:chExt cx="715598" cy="729059"/>
          </a:xfrm>
        </p:grpSpPr>
        <p:sp>
          <p:nvSpPr>
            <p:cNvPr id="30" name="Ovál 29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64040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19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ovéPole 31"/>
          <p:cNvSpPr txBox="1"/>
          <p:nvPr/>
        </p:nvSpPr>
        <p:spPr>
          <a:xfrm>
            <a:off x="111986" y="6268571"/>
            <a:ext cx="77003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s</a:t>
            </a:r>
            <a:r>
              <a:rPr lang="cs-CZ" dirty="0" smtClean="0"/>
              <a:t>oučást </a:t>
            </a:r>
            <a:r>
              <a:rPr lang="cs-CZ" dirty="0"/>
              <a:t>infuzních roztoků pro parenterální </a:t>
            </a:r>
            <a:r>
              <a:rPr lang="cs-CZ" dirty="0" smtClean="0"/>
              <a:t>výživu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41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428192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3164496"/>
            <a:ext cx="9022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zdroje-hovězí</a:t>
            </a:r>
            <a:r>
              <a:rPr lang="cs-CZ" dirty="0"/>
              <a:t>, kuřecí, ryby, vejce, </a:t>
            </a:r>
            <a:r>
              <a:rPr lang="cs-CZ" dirty="0" smtClean="0"/>
              <a:t>mléko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/>
              <a:t>výrobky, pšenice,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zelí</a:t>
            </a:r>
            <a:r>
              <a:rPr lang="cs-CZ" dirty="0"/>
              <a:t>, řepa, fazole, </a:t>
            </a:r>
            <a:r>
              <a:rPr lang="cs-CZ" dirty="0" smtClean="0"/>
              <a:t>špenát, čočka, sója, arašídy a</a:t>
            </a:r>
            <a:r>
              <a:rPr lang="cs-CZ" dirty="0"/>
              <a:t> petržel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4086952"/>
            <a:ext cx="90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regulace </a:t>
            </a:r>
            <a:r>
              <a:rPr lang="cs-CZ" dirty="0"/>
              <a:t>acidobazické rovnováhy v ledvinách produkcí </a:t>
            </a:r>
            <a:r>
              <a:rPr lang="cs-CZ" dirty="0" smtClean="0"/>
              <a:t>NH</a:t>
            </a:r>
            <a:r>
              <a:rPr lang="cs-CZ" baseline="-25000" dirty="0"/>
              <a:t>3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4635720"/>
            <a:ext cx="76911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etoxický </a:t>
            </a:r>
            <a:r>
              <a:rPr lang="cs-CZ" dirty="0"/>
              <a:t>transportér amoniaku v </a:t>
            </a:r>
            <a:r>
              <a:rPr lang="cs-CZ" dirty="0" smtClean="0"/>
              <a:t>krevním oběhu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5496" y="1078983"/>
            <a:ext cx="1151859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Glutamin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109059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Gln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2483975" y="1078983"/>
            <a:ext cx="316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2-amino-4-karbamoylbutanová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51720" y="109059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Q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5724129" y="1090594"/>
            <a:ext cx="25922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amid kyseliny </a:t>
            </a:r>
            <a:r>
              <a:rPr lang="cs-CZ" sz="1600" dirty="0" err="1" smtClean="0">
                <a:solidFill>
                  <a:prstClr val="black"/>
                </a:solidFill>
              </a:rPr>
              <a:t>glutarové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5" name="Picture 6" descr="http://gvm.vm.cz/vyuka/bio_pojmy/equations/glutamin.01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7" y="1727175"/>
            <a:ext cx="18430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 descr="chemická struktura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37" y="1727175"/>
            <a:ext cx="2839491" cy="10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kupina 31"/>
          <p:cNvGrpSpPr/>
          <p:nvPr/>
        </p:nvGrpSpPr>
        <p:grpSpPr>
          <a:xfrm>
            <a:off x="111986" y="1388691"/>
            <a:ext cx="715598" cy="707886"/>
            <a:chOff x="5592947" y="3087701"/>
            <a:chExt cx="715598" cy="707886"/>
          </a:xfrm>
        </p:grpSpPr>
        <p:sp>
          <p:nvSpPr>
            <p:cNvPr id="33" name="Ovál 32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5592947" y="3087701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20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111986" y="5187970"/>
            <a:ext cx="590017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zdroj buněčné </a:t>
            </a:r>
            <a:r>
              <a:rPr lang="cs-CZ" dirty="0"/>
              <a:t>energie</a:t>
            </a:r>
            <a:r>
              <a:rPr lang="cs-CZ" dirty="0" smtClean="0"/>
              <a:t>, </a:t>
            </a:r>
            <a:r>
              <a:rPr lang="cs-CZ" dirty="0"/>
              <a:t>vedle glukózy</a:t>
            </a:r>
            <a:endParaRPr lang="cs-CZ" baseline="-25000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11986" y="5736738"/>
            <a:ext cx="839056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dárce N pro</a:t>
            </a:r>
            <a:r>
              <a:rPr lang="cs-CZ" dirty="0"/>
              <a:t> </a:t>
            </a:r>
            <a:r>
              <a:rPr lang="cs-CZ" dirty="0" smtClean="0"/>
              <a:t>anabolické pochody, včetně </a:t>
            </a:r>
            <a:r>
              <a:rPr lang="cs-CZ" dirty="0"/>
              <a:t>syntézy purinů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111987" y="6279703"/>
            <a:ext cx="48920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rekonvalescence </a:t>
            </a:r>
            <a:r>
              <a:rPr lang="pl-PL" dirty="0"/>
              <a:t>po operacích</a:t>
            </a:r>
            <a:endParaRPr lang="cs-CZ" dirty="0"/>
          </a:p>
        </p:txBody>
      </p:sp>
      <p:sp>
        <p:nvSpPr>
          <p:cNvPr id="28" name="Šipka doprava se zářezem 27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5949774" y="1555804"/>
            <a:ext cx="2695148" cy="1406069"/>
            <a:chOff x="5949774" y="1555804"/>
            <a:chExt cx="2695148" cy="1406069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73" b="65273" l="1651" r="73939">
                          <a14:backgroundMark x1="59670" y1="50182" x2="59670" y2="50182"/>
                          <a14:backgroundMark x1="60142" y1="51455" x2="60142" y2="51455"/>
                          <a14:backgroundMark x1="59788" y1="49273" x2="59788" y2="49273"/>
                          <a14:backgroundMark x1="60377" y1="51455" x2="60377" y2="51455"/>
                          <a14:backgroundMark x1="60495" y1="51455" x2="60495" y2="51455"/>
                          <a14:backgroundMark x1="27948" y1="39091" x2="27948" y2="39091"/>
                          <a14:backgroundMark x1="28420" y1="38909" x2="28420" y2="38909"/>
                          <a14:backgroundMark x1="25825" y1="39273" x2="25825" y2="39273"/>
                          <a14:backgroundMark x1="27241" y1="39455" x2="27241" y2="39455"/>
                          <a14:backgroundMark x1="26887" y1="39455" x2="26887" y2="39455"/>
                          <a14:backgroundMark x1="27005" y1="39455" x2="27005" y2="39455"/>
                          <a14:backgroundMark x1="27476" y1="39273" x2="27476" y2="39273"/>
                          <a14:backgroundMark x1="28066" y1="39091" x2="28066" y2="39091"/>
                          <a14:backgroundMark x1="28184" y1="38909" x2="28184" y2="38909"/>
                          <a14:backgroundMark x1="28066" y1="39091" x2="28066" y2="39091"/>
                          <a14:backgroundMark x1="28066" y1="39091" x2="28066" y2="390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47" b="33448"/>
            <a:stretch/>
          </p:blipFill>
          <p:spPr bwMode="auto">
            <a:xfrm>
              <a:off x="5949774" y="1555804"/>
              <a:ext cx="2140995" cy="108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5" b="99623" l="37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84368" y="1644280"/>
              <a:ext cx="760554" cy="81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719" b="89669" l="9962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7008">
              <a:off x="7343229" y="2328096"/>
              <a:ext cx="640533" cy="633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995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 animBg="1"/>
      <p:bldP spid="36" grpId="0" animBg="1"/>
      <p:bldP spid="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539552" y="54868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3284984"/>
            <a:ext cx="78352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existuje více než 30 </a:t>
            </a:r>
            <a:r>
              <a:rPr lang="cs-CZ" dirty="0" smtClean="0"/>
              <a:t>buněčných jader</a:t>
            </a:r>
            <a:r>
              <a:rPr lang="cs-CZ" dirty="0"/>
              <a:t> a více než 15 bakterií </a:t>
            </a:r>
            <a:r>
              <a:rPr lang="cs-CZ" dirty="0" smtClean="0"/>
              <a:t> ​obsahující proteiny se </a:t>
            </a:r>
            <a:r>
              <a:rPr lang="cs-CZ" dirty="0" err="1" smtClean="0"/>
              <a:t>selenocysteinem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4259997"/>
            <a:ext cx="5170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hlavní </a:t>
            </a:r>
            <a:r>
              <a:rPr lang="cs-CZ" dirty="0"/>
              <a:t>zdroj organického selenu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4853477"/>
            <a:ext cx="8843312" cy="1938992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přítomen v mnoha enzymech – </a:t>
            </a:r>
            <a:r>
              <a:rPr lang="cs-CZ" dirty="0" err="1" smtClean="0"/>
              <a:t>glutathion</a:t>
            </a:r>
            <a:r>
              <a:rPr lang="cs-CZ" dirty="0" smtClean="0"/>
              <a:t> peroxidáza</a:t>
            </a:r>
            <a:r>
              <a:rPr lang="cs-CZ" b="0" dirty="0" smtClean="0"/>
              <a:t>, </a:t>
            </a:r>
            <a:r>
              <a:rPr lang="cs-CZ" dirty="0"/>
              <a:t>jodid </a:t>
            </a:r>
            <a:r>
              <a:rPr lang="cs-CZ" dirty="0" smtClean="0"/>
              <a:t>peroxidáza</a:t>
            </a:r>
            <a:r>
              <a:rPr lang="cs-CZ" b="0" dirty="0" smtClean="0"/>
              <a:t>,</a:t>
            </a:r>
            <a:r>
              <a:rPr lang="cs-CZ" b="0" dirty="0"/>
              <a:t> </a:t>
            </a:r>
            <a:r>
              <a:rPr lang="cs-CZ" dirty="0" err="1" smtClean="0"/>
              <a:t>thioredoxin</a:t>
            </a:r>
            <a:r>
              <a:rPr lang="cs-CZ" dirty="0" smtClean="0"/>
              <a:t> reduktázy</a:t>
            </a:r>
            <a:r>
              <a:rPr lang="cs-CZ" b="0" dirty="0" smtClean="0"/>
              <a:t>,</a:t>
            </a:r>
            <a:r>
              <a:rPr lang="cs-CZ" b="0" dirty="0"/>
              <a:t> </a:t>
            </a:r>
            <a:r>
              <a:rPr lang="cs-CZ" dirty="0" err="1" smtClean="0"/>
              <a:t>formitat</a:t>
            </a:r>
            <a:r>
              <a:rPr lang="cs-CZ" dirty="0" smtClean="0"/>
              <a:t> dehydrogenázy</a:t>
            </a:r>
            <a:r>
              <a:rPr lang="cs-CZ" b="0" dirty="0" smtClean="0"/>
              <a:t>,</a:t>
            </a:r>
            <a:r>
              <a:rPr lang="cs-CZ" b="0" dirty="0"/>
              <a:t> </a:t>
            </a:r>
            <a:r>
              <a:rPr lang="cs-CZ" dirty="0"/>
              <a:t>glycin </a:t>
            </a:r>
            <a:r>
              <a:rPr lang="cs-CZ" dirty="0" smtClean="0"/>
              <a:t>reduktázy</a:t>
            </a:r>
            <a:r>
              <a:rPr lang="cs-CZ" b="0" dirty="0" smtClean="0"/>
              <a:t>,</a:t>
            </a:r>
            <a:r>
              <a:rPr lang="cs-CZ" b="0" dirty="0"/>
              <a:t> </a:t>
            </a:r>
            <a:r>
              <a:rPr lang="cs-CZ" dirty="0" err="1" smtClean="0"/>
              <a:t>selenofosfat</a:t>
            </a:r>
            <a:r>
              <a:rPr lang="cs-CZ" dirty="0" smtClean="0"/>
              <a:t> </a:t>
            </a:r>
            <a:r>
              <a:rPr lang="cs-CZ" dirty="0" err="1"/>
              <a:t>syntetázy</a:t>
            </a:r>
            <a:r>
              <a:rPr lang="cs-CZ" dirty="0"/>
              <a:t> </a:t>
            </a:r>
            <a:r>
              <a:rPr lang="cs-CZ" dirty="0" smtClean="0"/>
              <a:t>1</a:t>
            </a:r>
            <a:r>
              <a:rPr lang="cs-CZ" b="0" dirty="0" smtClean="0"/>
              <a:t>, </a:t>
            </a:r>
            <a:r>
              <a:rPr lang="cs-CZ" dirty="0" err="1"/>
              <a:t>methionin</a:t>
            </a:r>
            <a:r>
              <a:rPr lang="cs-CZ" dirty="0"/>
              <a:t>-R-</a:t>
            </a:r>
            <a:r>
              <a:rPr lang="cs-CZ" dirty="0" err="1"/>
              <a:t>sulfoxid</a:t>
            </a:r>
            <a:r>
              <a:rPr lang="cs-CZ" dirty="0"/>
              <a:t> reduktáza B1 ( SEPX1 ), </a:t>
            </a:r>
            <a:r>
              <a:rPr lang="cs-CZ" dirty="0" smtClean="0"/>
              <a:t> </a:t>
            </a:r>
            <a:r>
              <a:rPr lang="cs-CZ" dirty="0"/>
              <a:t>některé </a:t>
            </a:r>
            <a:r>
              <a:rPr lang="cs-CZ" dirty="0" smtClean="0"/>
              <a:t>hydrogenázy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189927"/>
            <a:ext cx="1569592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Selenocystein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91720" y="120153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Sec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2843808" y="1189927"/>
            <a:ext cx="309634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2-amino-3-selanylpropanová 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367048" y="120153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U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012161" y="1201538"/>
            <a:ext cx="302433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2-amino-3-selanylpropionová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9" y="1966068"/>
            <a:ext cx="141942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8" y="1966068"/>
            <a:ext cx="327767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File:L-cysteine-3D-ball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1642">
            <a:off x="6395969" y="1572922"/>
            <a:ext cx="176088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Skupina 28"/>
          <p:cNvGrpSpPr/>
          <p:nvPr/>
        </p:nvGrpSpPr>
        <p:grpSpPr>
          <a:xfrm>
            <a:off x="109183" y="1432097"/>
            <a:ext cx="718401" cy="724720"/>
            <a:chOff x="5652120" y="3048498"/>
            <a:chExt cx="718401" cy="724720"/>
          </a:xfrm>
        </p:grpSpPr>
        <p:sp>
          <p:nvSpPr>
            <p:cNvPr id="30" name="Ovál 29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654923" y="3048498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21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89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4743607" y="5216659"/>
            <a:ext cx="4364897" cy="1596717"/>
            <a:chOff x="4743607" y="5216659"/>
            <a:chExt cx="4364897" cy="1596717"/>
          </a:xfrm>
        </p:grpSpPr>
        <p:grpSp>
          <p:nvGrpSpPr>
            <p:cNvPr id="6" name="Skupina 5"/>
            <p:cNvGrpSpPr/>
            <p:nvPr/>
          </p:nvGrpSpPr>
          <p:grpSpPr>
            <a:xfrm>
              <a:off x="4743607" y="5243955"/>
              <a:ext cx="4364897" cy="1569421"/>
              <a:chOff x="4743607" y="5243955"/>
              <a:chExt cx="4364897" cy="1569421"/>
            </a:xfrm>
          </p:grpSpPr>
          <p:sp>
            <p:nvSpPr>
              <p:cNvPr id="36" name="TextovéPole 35"/>
              <p:cNvSpPr txBox="1"/>
              <p:nvPr/>
            </p:nvSpPr>
            <p:spPr>
              <a:xfrm>
                <a:off x="4743607" y="6228601"/>
                <a:ext cx="2492690" cy="584775"/>
              </a:xfrm>
              <a:prstGeom prst="rect">
                <a:avLst/>
              </a:prstGeom>
              <a:solidFill>
                <a:srgbClr val="FFCC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>
                <a:defPPr>
                  <a:defRPr lang="cs-CZ"/>
                </a:defPPr>
                <a:lvl1pPr indent="0">
                  <a:buFont typeface="Wingdings" pitchFamily="2" charset="2"/>
                  <a:buNone/>
                  <a:defRPr sz="1600" b="1"/>
                </a:lvl1pPr>
              </a:lstStyle>
              <a:p>
                <a:r>
                  <a:rPr lang="cs-CZ" dirty="0" smtClean="0"/>
                  <a:t>kyselé </a:t>
                </a:r>
                <a:r>
                  <a:rPr lang="cs-CZ" dirty="0"/>
                  <a:t>důlní drenáže </a:t>
                </a:r>
                <a:r>
                  <a:rPr lang="cs-CZ" dirty="0" smtClean="0"/>
                  <a:t> </a:t>
                </a:r>
                <a:r>
                  <a:rPr lang="cs-CZ" dirty="0"/>
                  <a:t>v Rio </a:t>
                </a:r>
                <a:r>
                  <a:rPr lang="cs-CZ" dirty="0" err="1"/>
                  <a:t>Tinto</a:t>
                </a:r>
                <a:r>
                  <a:rPr lang="cs-CZ" dirty="0"/>
                  <a:t>, Španělsko.</a:t>
                </a:r>
              </a:p>
            </p:txBody>
          </p:sp>
          <p:pic>
            <p:nvPicPr>
              <p:cNvPr id="17414" name="Picture 6" descr="Soubor:Rio tinto river CarolStoker NASA Ames Research Center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967" r="20433"/>
              <a:stretch/>
            </p:blipFill>
            <p:spPr bwMode="auto">
              <a:xfrm>
                <a:off x="7240322" y="5243955"/>
                <a:ext cx="1868182" cy="1569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TextovéPole 4"/>
            <p:cNvSpPr txBox="1"/>
            <p:nvPr/>
          </p:nvSpPr>
          <p:spPr>
            <a:xfrm>
              <a:off x="7179664" y="5216659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Obr.12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1907704" y="5229376"/>
            <a:ext cx="4110085" cy="1624944"/>
            <a:chOff x="2800716" y="5229376"/>
            <a:chExt cx="4110085" cy="1624944"/>
          </a:xfrm>
        </p:grpSpPr>
        <p:pic>
          <p:nvPicPr>
            <p:cNvPr id="17410" name="Picture 2" descr="File:Grand prismatic spring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38" t="7410" r="6544"/>
            <a:stretch/>
          </p:blipFill>
          <p:spPr bwMode="auto">
            <a:xfrm>
              <a:off x="2848929" y="5229376"/>
              <a:ext cx="2282403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5131332" y="5229376"/>
              <a:ext cx="1779469" cy="83099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indent="0">
                <a:buFont typeface="Wingdings" pitchFamily="2" charset="2"/>
                <a:buNone/>
                <a:defRPr sz="1600" b="1"/>
              </a:lvl1pPr>
            </a:lstStyle>
            <a:p>
              <a:r>
                <a:rPr lang="cs-CZ" dirty="0"/>
                <a:t>horké </a:t>
              </a:r>
              <a:r>
                <a:rPr lang="cs-CZ" dirty="0" err="1"/>
                <a:t>vřídlov</a:t>
              </a:r>
              <a:r>
                <a:rPr lang="cs-CZ" dirty="0"/>
                <a:t> </a:t>
              </a:r>
              <a:r>
                <a:rPr lang="cs-CZ" dirty="0" err="1"/>
                <a:t>Yellowstonském</a:t>
              </a:r>
              <a:r>
                <a:rPr lang="cs-CZ" dirty="0"/>
                <a:t> národním parku</a:t>
              </a:r>
            </a:p>
          </p:txBody>
        </p:sp>
        <p:sp>
          <p:nvSpPr>
            <p:cNvPr id="31" name="TextovéPole 4"/>
            <p:cNvSpPr txBox="1"/>
            <p:nvPr/>
          </p:nvSpPr>
          <p:spPr>
            <a:xfrm>
              <a:off x="2800716" y="657454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Obr.11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9582" y="5243955"/>
            <a:ext cx="1813577" cy="1622877"/>
            <a:chOff x="59582" y="5243955"/>
            <a:chExt cx="1813577" cy="1622877"/>
          </a:xfrm>
        </p:grpSpPr>
        <p:pic>
          <p:nvPicPr>
            <p:cNvPr id="17412" name="Picture 4" descr="Soubor:Halobacteri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19" y="5243955"/>
              <a:ext cx="1780740" cy="1596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4"/>
            <p:cNvSpPr txBox="1"/>
            <p:nvPr/>
          </p:nvSpPr>
          <p:spPr>
            <a:xfrm>
              <a:off x="59582" y="6587056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Obr.10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9552" y="38929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2523960"/>
            <a:ext cx="9022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z</a:t>
            </a:r>
            <a:r>
              <a:rPr lang="cs-CZ" dirty="0" smtClean="0"/>
              <a:t>ačleňování </a:t>
            </a:r>
            <a:r>
              <a:rPr lang="cs-CZ" dirty="0" err="1"/>
              <a:t>pyrolysinu</a:t>
            </a:r>
            <a:r>
              <a:rPr lang="cs-CZ" dirty="0"/>
              <a:t> jako </a:t>
            </a:r>
            <a:r>
              <a:rPr lang="cs-CZ" dirty="0" err="1"/>
              <a:t>proteinogenní</a:t>
            </a:r>
            <a:r>
              <a:rPr lang="cs-CZ" dirty="0"/>
              <a:t> aminokyseliny bylo objeveno u některých archebakterií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3444381"/>
            <a:ext cx="819524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na </a:t>
            </a:r>
            <a:r>
              <a:rPr lang="cs-CZ" dirty="0"/>
              <a:t>Zemi se </a:t>
            </a:r>
            <a:r>
              <a:rPr lang="cs-CZ" dirty="0" err="1"/>
              <a:t>archea</a:t>
            </a:r>
            <a:r>
              <a:rPr lang="cs-CZ" dirty="0"/>
              <a:t> objevila již před 3,5 miliardami let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6" y="3993149"/>
            <a:ext cx="8843312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dnes </a:t>
            </a:r>
            <a:r>
              <a:rPr lang="cs-CZ" dirty="0" smtClean="0"/>
              <a:t>především</a:t>
            </a:r>
            <a:r>
              <a:rPr lang="cs-CZ" dirty="0"/>
              <a:t> </a:t>
            </a:r>
            <a:r>
              <a:rPr lang="cs-CZ" dirty="0" err="1" smtClean="0"/>
              <a:t>extrémofilní</a:t>
            </a:r>
            <a:r>
              <a:rPr lang="cs-CZ" dirty="0"/>
              <a:t> </a:t>
            </a:r>
            <a:r>
              <a:rPr lang="cs-CZ" dirty="0" smtClean="0"/>
              <a:t>organismy - vyhledávají </a:t>
            </a:r>
            <a:r>
              <a:rPr lang="cs-CZ" dirty="0"/>
              <a:t>extrémní stanoviště s vysokou teplotou, extrémním pH či vysokým obsahem solí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6" y="661828"/>
            <a:ext cx="117915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Pyrolysin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403648" y="67343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Pyl</a:t>
            </a:r>
            <a:endParaRPr lang="cs-CZ" sz="1600" dirty="0" smtClean="0"/>
          </a:p>
        </p:txBody>
      </p:sp>
      <p:sp>
        <p:nvSpPr>
          <p:cNvPr id="22" name="TextovéPole 21"/>
          <p:cNvSpPr txBox="1"/>
          <p:nvPr/>
        </p:nvSpPr>
        <p:spPr>
          <a:xfrm>
            <a:off x="2483974" y="661828"/>
            <a:ext cx="5832442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t-BR" sz="1600" dirty="0"/>
              <a:t>(2</a:t>
            </a:r>
            <a:r>
              <a:rPr lang="pt-BR" sz="1600" i="1" dirty="0"/>
              <a:t>S</a:t>
            </a:r>
            <a:r>
              <a:rPr lang="pt-BR" sz="1600" dirty="0"/>
              <a:t>)-2-Amino-6-{[(2</a:t>
            </a:r>
            <a:r>
              <a:rPr lang="pt-BR" sz="1600" i="1" dirty="0"/>
              <a:t>R</a:t>
            </a:r>
            <a:r>
              <a:rPr lang="pt-BR" sz="1600" dirty="0"/>
              <a:t>,3</a:t>
            </a:r>
            <a:r>
              <a:rPr lang="pt-BR" sz="1600" i="1" dirty="0"/>
              <a:t>R</a:t>
            </a:r>
            <a:r>
              <a:rPr lang="pt-BR" sz="1600" dirty="0"/>
              <a:t>)-3-methyl- </a:t>
            </a:r>
            <a:r>
              <a:rPr lang="pt-BR" sz="1600" dirty="0" smtClean="0"/>
              <a:t>3,4-dihydro-2</a:t>
            </a:r>
            <a:r>
              <a:rPr lang="pt-BR" sz="1600" i="1" dirty="0" smtClean="0"/>
              <a:t>H</a:t>
            </a:r>
            <a:r>
              <a:rPr lang="pt-BR" sz="1600" dirty="0" smtClean="0"/>
              <a:t>-pyrrol-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pt-BR" sz="1600" dirty="0" smtClean="0"/>
              <a:t>2-carbonyl</a:t>
            </a:r>
            <a:r>
              <a:rPr lang="pt-BR" sz="1600" dirty="0"/>
              <a:t>] </a:t>
            </a:r>
            <a:r>
              <a:rPr lang="pt-BR" sz="1600" dirty="0" smtClean="0"/>
              <a:t>amino}hexan</a:t>
            </a:r>
            <a:r>
              <a:rPr lang="cs-CZ" sz="1600" dirty="0" err="1" smtClean="0"/>
              <a:t>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051720" y="67343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O</a:t>
            </a:r>
          </a:p>
        </p:txBody>
      </p:sp>
      <p:pic>
        <p:nvPicPr>
          <p:cNvPr id="24" name="Picture 9" descr="Soubor: pyrrolysine-3D-bal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9565" flipH="1" flipV="1">
            <a:off x="5667496" y="554230"/>
            <a:ext cx="302433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32" y="1340768"/>
            <a:ext cx="317747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Skupina 25"/>
          <p:cNvGrpSpPr/>
          <p:nvPr/>
        </p:nvGrpSpPr>
        <p:grpSpPr>
          <a:xfrm>
            <a:off x="111986" y="940881"/>
            <a:ext cx="715598" cy="714545"/>
            <a:chOff x="5610819" y="3058673"/>
            <a:chExt cx="715598" cy="714545"/>
          </a:xfrm>
        </p:grpSpPr>
        <p:sp>
          <p:nvSpPr>
            <p:cNvPr id="27" name="Ovál 26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610819" y="3058673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22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Šipka doprava se zářezem 27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61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444214" y="1044732"/>
            <a:ext cx="2574266" cy="1705140"/>
            <a:chOff x="6444214" y="1044732"/>
            <a:chExt cx="2574266" cy="1705140"/>
          </a:xfrm>
        </p:grpSpPr>
        <p:pic>
          <p:nvPicPr>
            <p:cNvPr id="16388" name="Picture 4" descr="File:FAGOCITOSI BY RAFF 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14" y="1093872"/>
              <a:ext cx="2454166" cy="16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ovéPole 4"/>
            <p:cNvSpPr txBox="1"/>
            <p:nvPr/>
          </p:nvSpPr>
          <p:spPr>
            <a:xfrm>
              <a:off x="8191640" y="1044732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latin typeface="Georgia" pitchFamily="18" charset="0"/>
                </a:rPr>
                <a:t>Obr.13</a:t>
              </a:r>
              <a:endParaRPr lang="cs-CZ" sz="1200" b="1" dirty="0">
                <a:latin typeface="Georgia" pitchFamily="18" charset="0"/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851920" y="1112809"/>
            <a:ext cx="2368728" cy="1628409"/>
            <a:chOff x="5436096" y="1923481"/>
            <a:chExt cx="2368728" cy="1628409"/>
          </a:xfrm>
        </p:grpSpPr>
        <p:pic>
          <p:nvPicPr>
            <p:cNvPr id="16386" name="Picture 2" descr="File:EscherichiaColi NIAI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38"/>
            <a:stretch/>
          </p:blipFill>
          <p:spPr bwMode="auto">
            <a:xfrm>
              <a:off x="5436096" y="1923481"/>
              <a:ext cx="2232248" cy="1614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4"/>
            <p:cNvSpPr txBox="1"/>
            <p:nvPr/>
          </p:nvSpPr>
          <p:spPr>
            <a:xfrm>
              <a:off x="6977984" y="3272114"/>
              <a:ext cx="826840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schemeClr val="bg1"/>
                  </a:solidFill>
                  <a:latin typeface="Georgia" pitchFamily="18" charset="0"/>
                </a:rPr>
                <a:t>Obr.13</a:t>
              </a:r>
              <a:endParaRPr lang="cs-CZ" sz="1200" b="1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5" name="TextovéPole 14"/>
          <p:cNvSpPr txBox="1"/>
          <p:nvPr/>
        </p:nvSpPr>
        <p:spPr>
          <a:xfrm>
            <a:off x="539552" y="59139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1176" y="2795443"/>
            <a:ext cx="902282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err="1"/>
              <a:t>proteinogenní</a:t>
            </a:r>
            <a:r>
              <a:rPr lang="cs-CZ" dirty="0"/>
              <a:t> </a:t>
            </a:r>
            <a:r>
              <a:rPr lang="cs-CZ" dirty="0" smtClean="0"/>
              <a:t>aminokyselina - stavba proteinů pouze </a:t>
            </a:r>
            <a:r>
              <a:rPr lang="cs-CZ" dirty="0"/>
              <a:t>u </a:t>
            </a:r>
            <a:r>
              <a:rPr lang="cs-CZ" dirty="0" smtClean="0"/>
              <a:t>eubakterií - </a:t>
            </a:r>
            <a:r>
              <a:rPr lang="cs-CZ" dirty="0"/>
              <a:t>jednobuněčných </a:t>
            </a:r>
            <a:r>
              <a:rPr lang="cs-CZ" dirty="0" smtClean="0"/>
              <a:t>prokaryotických organismů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21176" y="3739392"/>
            <a:ext cx="747516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smtClean="0"/>
              <a:t>nikoliv </a:t>
            </a:r>
            <a:r>
              <a:rPr lang="cs-CZ" dirty="0"/>
              <a:t>však u eukaryotických ani archebakterií, kde je místo toho </a:t>
            </a:r>
            <a:r>
              <a:rPr lang="cs-CZ" dirty="0" smtClean="0"/>
              <a:t>využíván </a:t>
            </a:r>
            <a:r>
              <a:rPr lang="cs-CZ" dirty="0" err="1" smtClean="0"/>
              <a:t>methionin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21175" y="4675496"/>
            <a:ext cx="774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/>
              <a:t>Imunitní systém živočichů využívá skutečnosti,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že </a:t>
            </a:r>
            <a:r>
              <a:rPr lang="cs-CZ" dirty="0"/>
              <a:t>je </a:t>
            </a:r>
            <a:r>
              <a:rPr lang="cs-CZ" dirty="0" err="1"/>
              <a:t>formylmethionin</a:t>
            </a:r>
            <a:r>
              <a:rPr lang="cs-CZ" dirty="0"/>
              <a:t> přítomen pouze u bakterií.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5" y="693412"/>
            <a:ext cx="2196225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N-</a:t>
            </a:r>
            <a:r>
              <a:rPr lang="cs-CZ" dirty="0" err="1"/>
              <a:t>formylmethionin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339752" y="705024"/>
            <a:ext cx="648072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fMet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604569" y="693413"/>
            <a:ext cx="4495823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2-formylamino-4-methylsulfanylbutanová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100306" y="70502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E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2304"/>
            <a:ext cx="185684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Skupina 24"/>
          <p:cNvGrpSpPr/>
          <p:nvPr/>
        </p:nvGrpSpPr>
        <p:grpSpPr>
          <a:xfrm>
            <a:off x="111986" y="946329"/>
            <a:ext cx="715598" cy="729059"/>
            <a:chOff x="5606899" y="3044159"/>
            <a:chExt cx="715598" cy="729059"/>
          </a:xfrm>
        </p:grpSpPr>
        <p:sp>
          <p:nvSpPr>
            <p:cNvPr id="26" name="Ovál 25"/>
            <p:cNvSpPr/>
            <p:nvPr/>
          </p:nvSpPr>
          <p:spPr>
            <a:xfrm>
              <a:off x="5652120" y="3197154"/>
              <a:ext cx="576064" cy="5760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606899" y="3044159"/>
              <a:ext cx="7155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 smtClean="0">
                  <a:solidFill>
                    <a:srgbClr val="FF0000"/>
                  </a:solidFill>
                </a:rPr>
                <a:t>23</a:t>
              </a:r>
              <a:endParaRPr lang="cs-CZ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ovéPole 30"/>
          <p:cNvSpPr txBox="1"/>
          <p:nvPr/>
        </p:nvSpPr>
        <p:spPr>
          <a:xfrm>
            <a:off x="111986" y="5613047"/>
            <a:ext cx="9032013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v"/>
              <a:defRPr sz="2400" b="1"/>
            </a:lvl1pPr>
          </a:lstStyle>
          <a:p>
            <a:r>
              <a:rPr lang="cs-CZ" dirty="0" err="1" smtClean="0"/>
              <a:t>Polymorfonukleární</a:t>
            </a:r>
            <a:r>
              <a:rPr lang="cs-CZ" dirty="0" smtClean="0"/>
              <a:t> (</a:t>
            </a:r>
            <a:r>
              <a:rPr lang="cs-CZ" dirty="0"/>
              <a:t>kategorie bílých </a:t>
            </a:r>
            <a:r>
              <a:rPr lang="cs-CZ" dirty="0" smtClean="0"/>
              <a:t>krvinek)</a:t>
            </a:r>
            <a:r>
              <a:rPr lang="cs-CZ" dirty="0"/>
              <a:t> buňky jsou schopné vázat proteiny začínající N-</a:t>
            </a:r>
            <a:r>
              <a:rPr lang="cs-CZ" dirty="0" err="1"/>
              <a:t>formylmethioninem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nastartovat tím fagocytózu </a:t>
            </a:r>
            <a:r>
              <a:rPr lang="cs-CZ" dirty="0" smtClean="0"/>
              <a:t>(pohlcení) cizorodé částice.</a:t>
            </a:r>
            <a:endParaRPr lang="cs-CZ" dirty="0"/>
          </a:p>
        </p:txBody>
      </p:sp>
      <p:sp>
        <p:nvSpPr>
          <p:cNvPr id="28" name="Šipka doprava se zářezem 27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69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5497" y="7647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Glycin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362247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Alanin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5496" y="1967928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Valin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18864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6" y="257360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Leucin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5497" y="3179290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Isoleucin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5497" y="3784971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Prolin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5496" y="4390652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Fenilalanin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5496" y="4996333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Tyrosin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5496" y="622046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Histidin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97" y="5614788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Tryptofan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03649" y="7763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Gly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03649" y="137385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Ala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03648" y="197953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Val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258522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Leu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03649" y="3190901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Ile</a:t>
            </a:r>
            <a:endParaRPr lang="cs-CZ" sz="1600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403649" y="3796582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Pro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403648" y="440226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Phe</a:t>
            </a:r>
            <a:endParaRPr lang="cs-CZ" sz="1600" dirty="0" smtClean="0"/>
          </a:p>
        </p:txBody>
      </p:sp>
      <p:sp>
        <p:nvSpPr>
          <p:cNvPr id="25" name="TextovéPole 24"/>
          <p:cNvSpPr txBox="1"/>
          <p:nvPr/>
        </p:nvSpPr>
        <p:spPr>
          <a:xfrm>
            <a:off x="1403648" y="500794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Tyr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403648" y="623208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His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403649" y="562639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Trp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2483768" y="764704"/>
            <a:ext cx="187220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2-aminoetanová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483977" y="1362247"/>
            <a:ext cx="20880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483976" y="1967928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2-amino-3-methylbutanová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483976" y="2573609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2-amino-4-methylpentanová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483977" y="3179290"/>
            <a:ext cx="29521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2-amino-3-methylpentanová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483977" y="3784971"/>
            <a:ext cx="26640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pyrrolidin-2-karboxylová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483976" y="4390652"/>
            <a:ext cx="280810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2-amino-3-fenylpropanová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483976" y="4996333"/>
            <a:ext cx="3024128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2-amino-3-(4-hydroxy-fenyl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483975" y="6220469"/>
            <a:ext cx="316800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2-amino-3-(3-</a:t>
            </a:r>
            <a:r>
              <a:rPr lang="cs-CZ" sz="1600" i="1" dirty="0"/>
              <a:t>H</a:t>
            </a:r>
            <a:r>
              <a:rPr lang="cs-CZ" sz="1600" dirty="0"/>
              <a:t>-imidazol-4-yl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483976" y="5614788"/>
            <a:ext cx="2808104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2-amino-3-(1H-indol-3-yl</a:t>
            </a:r>
            <a:r>
              <a:rPr lang="cs-CZ" sz="1600" dirty="0" smtClean="0"/>
              <a:t>)-</a:t>
            </a:r>
            <a:br>
              <a:rPr lang="cs-CZ" sz="1600" dirty="0" smtClean="0"/>
            </a:br>
            <a:r>
              <a:rPr lang="cs-CZ" sz="1600" dirty="0" smtClean="0"/>
              <a:t>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051721" y="7763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2051721" y="137385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051720" y="197953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V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051720" y="258522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L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051721" y="3190901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I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2051721" y="3796582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P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051720" y="440226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F</a:t>
            </a:r>
            <a:endParaRPr lang="cs-CZ" sz="1600" dirty="0" smtClean="0"/>
          </a:p>
        </p:txBody>
      </p:sp>
      <p:sp>
        <p:nvSpPr>
          <p:cNvPr id="50" name="TextovéPole 49"/>
          <p:cNvSpPr txBox="1"/>
          <p:nvPr/>
        </p:nvSpPr>
        <p:spPr>
          <a:xfrm>
            <a:off x="2051720" y="500794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Y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2051720" y="623208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H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051721" y="562639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W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724130" y="776315"/>
            <a:ext cx="144015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>
                <a:solidFill>
                  <a:prstClr val="black"/>
                </a:solidFill>
              </a:rPr>
              <a:t>aminooctová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724130" y="1373858"/>
            <a:ext cx="226824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724128" y="1979539"/>
            <a:ext cx="226825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724129" y="2585220"/>
            <a:ext cx="237626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aminoisokapronová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724130" y="3190901"/>
            <a:ext cx="288031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methylvalerová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724130" y="3796582"/>
            <a:ext cx="324035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Azacyklopentan-2-karboxylová 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5724129" y="4402263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fenylpropionová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5724128" y="5007944"/>
            <a:ext cx="3024336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-(p-</a:t>
            </a:r>
            <a:r>
              <a:rPr lang="cs-CZ" sz="1600" dirty="0" err="1" smtClean="0">
                <a:solidFill>
                  <a:prstClr val="black"/>
                </a:solidFill>
              </a:rPr>
              <a:t>hydroxyfenyl</a:t>
            </a:r>
            <a:r>
              <a:rPr lang="cs-CZ" sz="1600" dirty="0" smtClean="0">
                <a:solidFill>
                  <a:prstClr val="black"/>
                </a:solidFill>
              </a:rPr>
              <a:t>)-</a:t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24129" y="6232080"/>
            <a:ext cx="345638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imidazolylpropionová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5724130" y="5626399"/>
            <a:ext cx="313183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indolylpropionová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3" name="Šipka doprava se zářezem 6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458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5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35497" y="764704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Serin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497" y="1362247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Threonin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5496" y="1967928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Cystein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39552" y="188640"/>
            <a:ext cx="446449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Proteiogenní</a:t>
            </a:r>
            <a:r>
              <a:rPr lang="cs-CZ" dirty="0" smtClean="0">
                <a:solidFill>
                  <a:prstClr val="black"/>
                </a:solidFill>
              </a:rPr>
              <a:t>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6" y="257360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Methionin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5497" y="3179290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Lysin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5497" y="3784971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Arginin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5496" y="4390652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Asparágová</a:t>
            </a:r>
            <a:r>
              <a:rPr lang="cs-CZ" dirty="0"/>
              <a:t> 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5496" y="4996333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Glutamová</a:t>
            </a:r>
            <a:r>
              <a:rPr lang="cs-CZ" dirty="0"/>
              <a:t> 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5496" y="6220469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 err="1"/>
              <a:t>Glutamin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497" y="5614788"/>
            <a:ext cx="1332000" cy="338554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600" b="1">
                <a:solidFill>
                  <a:prstClr val="black"/>
                </a:solidFill>
              </a:defRPr>
            </a:lvl1pPr>
          </a:lstStyle>
          <a:p>
            <a:r>
              <a:rPr lang="cs-CZ" dirty="0"/>
              <a:t>Asparagin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03649" y="776315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Ser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403649" y="1373858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Thr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03648" y="197953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/>
              <a:t>Cys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403648" y="258522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Met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403649" y="3190901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Lys</a:t>
            </a:r>
            <a:endParaRPr lang="cs-CZ" sz="1600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1403649" y="3796582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Arg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403648" y="4402263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Asp</a:t>
            </a:r>
            <a:endParaRPr lang="cs-CZ" sz="1600" dirty="0" smtClean="0"/>
          </a:p>
        </p:txBody>
      </p:sp>
      <p:sp>
        <p:nvSpPr>
          <p:cNvPr id="25" name="TextovéPole 24"/>
          <p:cNvSpPr txBox="1"/>
          <p:nvPr/>
        </p:nvSpPr>
        <p:spPr>
          <a:xfrm>
            <a:off x="1403648" y="5007944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Glu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403648" y="6232080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Gln</a:t>
            </a:r>
            <a:endParaRPr lang="cs-CZ" sz="1600" dirty="0" smtClean="0"/>
          </a:p>
        </p:txBody>
      </p:sp>
      <p:sp>
        <p:nvSpPr>
          <p:cNvPr id="28" name="TextovéPole 27"/>
          <p:cNvSpPr txBox="1"/>
          <p:nvPr/>
        </p:nvSpPr>
        <p:spPr>
          <a:xfrm>
            <a:off x="1403649" y="5626399"/>
            <a:ext cx="576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err="1" smtClean="0"/>
              <a:t>Asn</a:t>
            </a:r>
            <a:endParaRPr lang="cs-CZ" sz="1600" dirty="0" smtClean="0"/>
          </a:p>
        </p:txBody>
      </p:sp>
      <p:sp>
        <p:nvSpPr>
          <p:cNvPr id="29" name="TextovéPole 28"/>
          <p:cNvSpPr txBox="1"/>
          <p:nvPr/>
        </p:nvSpPr>
        <p:spPr>
          <a:xfrm>
            <a:off x="2483766" y="764704"/>
            <a:ext cx="30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2-amino-3-hydroxypropanová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2483977" y="1362247"/>
            <a:ext cx="3024128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2-amino-3-hydroxybutanová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483975" y="1967928"/>
            <a:ext cx="305979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2-amino-3-sulfanylpropanová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483976" y="2573609"/>
            <a:ext cx="2952120" cy="58477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2-amino-4-(</a:t>
            </a:r>
            <a:r>
              <a:rPr lang="cs-CZ" sz="1600" dirty="0" err="1"/>
              <a:t>methylsulfanyl</a:t>
            </a:r>
            <a:r>
              <a:rPr lang="cs-CZ" sz="1600" dirty="0"/>
              <a:t>)-butanová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483977" y="3179290"/>
            <a:ext cx="237605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2,6-diaminohexanová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2483977" y="3784971"/>
            <a:ext cx="302412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2-amino-5-(</a:t>
            </a:r>
            <a:r>
              <a:rPr lang="cs-CZ" sz="1600" dirty="0" err="1"/>
              <a:t>ureido</a:t>
            </a:r>
            <a:r>
              <a:rPr lang="cs-CZ" sz="1600" dirty="0"/>
              <a:t>)pentanová </a:t>
            </a:r>
            <a:r>
              <a:rPr lang="cs-CZ" sz="1600" dirty="0" smtClean="0"/>
              <a:t>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483976" y="4390652"/>
            <a:ext cx="2160032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2-aminobutandiová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2483976" y="4996333"/>
            <a:ext cx="223204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2-aminopentandiová 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483975" y="6220469"/>
            <a:ext cx="3168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2-amino-4-karbamoylbutanová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483768" y="5614788"/>
            <a:ext cx="3384376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2-amino-3-karbamoylpropanová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2051721" y="776315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>
                <a:solidFill>
                  <a:prstClr val="black"/>
                </a:solidFill>
              </a:rPr>
              <a:t>S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2051721" y="1373858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T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2051720" y="197953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C</a:t>
            </a:r>
            <a:endParaRPr lang="cs-CZ" sz="1600" dirty="0" smtClean="0"/>
          </a:p>
        </p:txBody>
      </p:sp>
      <p:sp>
        <p:nvSpPr>
          <p:cNvPr id="46" name="TextovéPole 45"/>
          <p:cNvSpPr txBox="1"/>
          <p:nvPr/>
        </p:nvSpPr>
        <p:spPr>
          <a:xfrm>
            <a:off x="2051720" y="258522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M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051721" y="3190901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K</a:t>
            </a:r>
            <a:endParaRPr lang="cs-CZ" sz="1600" dirty="0" smtClean="0"/>
          </a:p>
        </p:txBody>
      </p:sp>
      <p:sp>
        <p:nvSpPr>
          <p:cNvPr id="48" name="TextovéPole 47"/>
          <p:cNvSpPr txBox="1"/>
          <p:nvPr/>
        </p:nvSpPr>
        <p:spPr>
          <a:xfrm>
            <a:off x="2051721" y="3796582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R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051720" y="4402263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D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2051720" y="5007944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E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2051720" y="6232080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Q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2051721" y="5626399"/>
            <a:ext cx="36000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/>
              <a:t>N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5724130" y="776315"/>
            <a:ext cx="3419869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5724131" y="1373858"/>
            <a:ext cx="302433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fhydroxymáselná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5724129" y="1979539"/>
            <a:ext cx="288032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cs-CZ" sz="1600" dirty="0" err="1">
                <a:solidFill>
                  <a:prstClr val="black"/>
                </a:solidFill>
              </a:rPr>
              <a:t>amino</a:t>
            </a:r>
            <a:r>
              <a:rPr lang="cs-CZ" sz="1600" dirty="0">
                <a:solidFill>
                  <a:prstClr val="black"/>
                </a:solidFill>
              </a:rPr>
              <a:t>-</a:t>
            </a:r>
            <a:r>
              <a:rPr lang="el-GR" sz="1600" dirty="0">
                <a:solidFill>
                  <a:prstClr val="black"/>
                </a:solidFill>
              </a:rPr>
              <a:t>β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thiopropionová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724129" y="2585220"/>
            <a:ext cx="341987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γ</a:t>
            </a:r>
            <a:r>
              <a:rPr lang="cs-CZ" sz="1600" dirty="0" smtClean="0">
                <a:solidFill>
                  <a:prstClr val="black"/>
                </a:solidFill>
              </a:rPr>
              <a:t>-(</a:t>
            </a:r>
            <a:r>
              <a:rPr lang="cs-CZ" sz="1600" dirty="0" err="1" smtClean="0">
                <a:solidFill>
                  <a:prstClr val="black"/>
                </a:solidFill>
              </a:rPr>
              <a:t>methylthio</a:t>
            </a:r>
            <a:r>
              <a:rPr lang="cs-CZ" sz="1600" dirty="0" smtClean="0">
                <a:solidFill>
                  <a:prstClr val="black"/>
                </a:solidFill>
              </a:rPr>
              <a:t>)máselná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724129" y="3190901"/>
            <a:ext cx="2448271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 smtClean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,</a:t>
            </a:r>
            <a:r>
              <a:rPr lang="el-GR" sz="1600" dirty="0" smtClean="0">
                <a:solidFill>
                  <a:prstClr val="black"/>
                </a:solidFill>
              </a:rPr>
              <a:t>ζ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diaminokapronová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5724130" y="3796582"/>
            <a:ext cx="3168350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el-GR" sz="1600" dirty="0" smtClean="0">
                <a:solidFill>
                  <a:prstClr val="black"/>
                </a:solidFill>
              </a:rPr>
              <a:t>δ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/>
              <a:t>guanidinovalerová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5724129" y="4402263"/>
            <a:ext cx="2016224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aminojantarová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5724128" y="5007944"/>
            <a:ext cx="2016225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el-GR" sz="1600" dirty="0">
                <a:solidFill>
                  <a:prstClr val="black"/>
                </a:solidFill>
              </a:rPr>
              <a:t>α</a:t>
            </a:r>
            <a:r>
              <a:rPr lang="cs-CZ" sz="1600" dirty="0" smtClean="0">
                <a:solidFill>
                  <a:prstClr val="black"/>
                </a:solidFill>
              </a:rPr>
              <a:t>-</a:t>
            </a:r>
            <a:r>
              <a:rPr lang="cs-CZ" sz="1600" dirty="0" err="1" smtClean="0">
                <a:solidFill>
                  <a:prstClr val="black"/>
                </a:solidFill>
              </a:rPr>
              <a:t>aminoglutarová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24129" y="6232080"/>
            <a:ext cx="2592287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amid kyseliny </a:t>
            </a:r>
            <a:r>
              <a:rPr lang="cs-CZ" sz="1600" dirty="0" err="1" smtClean="0">
                <a:solidFill>
                  <a:prstClr val="black"/>
                </a:solidFill>
              </a:rPr>
              <a:t>glutarové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6012161" y="5626399"/>
            <a:ext cx="2736303" cy="338554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600" dirty="0"/>
              <a:t>amid kyseliny </a:t>
            </a:r>
            <a:r>
              <a:rPr lang="cs-CZ" sz="1600" dirty="0" err="1"/>
              <a:t>asparagové</a:t>
            </a:r>
            <a:endParaRPr lang="cs-CZ" sz="1600" dirty="0">
              <a:solidFill>
                <a:prstClr val="black"/>
              </a:solidFill>
            </a:endParaRPr>
          </a:p>
        </p:txBody>
      </p:sp>
      <p:sp>
        <p:nvSpPr>
          <p:cNvPr id="63" name="Šipka doprava se zářezem 6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22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15" grpId="0" animBg="1"/>
      <p:bldP spid="23" grpId="0" animBg="1"/>
      <p:bldP spid="26" grpId="0" animBg="1"/>
      <p:bldP spid="32" grpId="0" animBg="1"/>
      <p:bldP spid="33" grpId="0" animBg="1"/>
      <p:bldP spid="34" grpId="0" animBg="1"/>
      <p:bldP spid="36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3" y="1988071"/>
            <a:ext cx="7632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JÜ. </a:t>
            </a:r>
            <a:r>
              <a:rPr lang="cs-CZ" sz="1200" i="1" dirty="0"/>
              <a:t>Soubor: Disulfidové Mosty (schematicky) V.1.svg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10.5.2013]. </a:t>
            </a:r>
            <a:br>
              <a:rPr lang="cs-CZ" sz="1200" dirty="0" smtClean="0"/>
            </a:br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http://commons.wikimedia.org/wiki/File:Disulfide_Bridges_%28SCHEMATIC%29_V.1.svg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HYDE</a:t>
            </a:r>
            <a:r>
              <a:rPr lang="cs-CZ" sz="1200" dirty="0"/>
              <a:t>; ZAPYON. </a:t>
            </a:r>
            <a:r>
              <a:rPr lang="cs-CZ" sz="1200" i="1" dirty="0"/>
              <a:t>Soubor: </a:t>
            </a:r>
            <a:r>
              <a:rPr lang="cs-CZ" sz="1200" i="1" dirty="0" err="1"/>
              <a:t>Proinsuline</a:t>
            </a:r>
            <a:r>
              <a:rPr lang="cs-CZ" sz="1200" i="1" dirty="0"/>
              <a:t> schéma topologie </a:t>
            </a:r>
            <a:r>
              <a:rPr lang="cs-CZ" sz="1200" i="1" dirty="0" err="1"/>
              <a:t>diagram.svg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10.5.2013]. </a:t>
            </a:r>
            <a:r>
              <a:rPr lang="cs-CZ" sz="1200" dirty="0"/>
              <a:t>Dostupný na WWW: http://commons.wikimedia.org/wiki/File:Proinsuline_schematic_topological_diagram.svg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LHCHEM</a:t>
            </a:r>
            <a:r>
              <a:rPr lang="cs-CZ" sz="1200" dirty="0"/>
              <a:t>. </a:t>
            </a:r>
            <a:r>
              <a:rPr lang="cs-CZ" sz="1200" i="1" dirty="0"/>
              <a:t>Soubor: Ninhydrin Sample.jpg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11.5.2013]. </a:t>
            </a:r>
            <a:r>
              <a:rPr lang="cs-CZ" sz="1200" dirty="0"/>
              <a:t>Dostupný na WWW: http://commons.wikimedia.org/wiki/File:Ninhydrin_sample.jpg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/>
              <a:t>AUTOR NEUVEDEN. </a:t>
            </a:r>
            <a:r>
              <a:rPr lang="cs-CZ" sz="1200" i="1" dirty="0"/>
              <a:t>Soubor: D + L-Alanine.gif - </a:t>
            </a:r>
            <a:r>
              <a:rPr lang="cs-CZ" sz="1200" i="1" dirty="0" err="1"/>
              <a:t>Wikipedia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19.5.2013]. </a:t>
            </a:r>
            <a:r>
              <a:rPr lang="cs-CZ" sz="1200" dirty="0"/>
              <a:t>Dostupný na WWW: http://commons.wikimedia.org/wiki/File:D%2BL-Alanine.gif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</a:t>
            </a:r>
            <a:r>
              <a:rPr lang="cs-CZ" sz="1200" dirty="0"/>
              <a:t>HOROPORO. </a:t>
            </a:r>
            <a:r>
              <a:rPr lang="cs-CZ" sz="1200" i="1" dirty="0"/>
              <a:t>Soubor: Ninhydrin barvení thumbprint.png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11.5.2013]. </a:t>
            </a:r>
            <a:r>
              <a:rPr lang="cs-CZ" sz="1200" dirty="0"/>
              <a:t>Dostupný na WWW: http://commons.wikimedia.org/wiki/File:Ninhydrin_staining_thumbprint.png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PERDITA. </a:t>
            </a:r>
            <a:r>
              <a:rPr lang="cs-CZ" sz="1200" i="1" dirty="0"/>
              <a:t>soubor: </a:t>
            </a:r>
            <a:r>
              <a:rPr lang="cs-CZ" sz="1200" i="1" dirty="0" err="1"/>
              <a:t>Spirulina</a:t>
            </a:r>
            <a:r>
              <a:rPr lang="cs-CZ" sz="1200" i="1" dirty="0"/>
              <a:t> tablets.jpg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http://commons.wikimedia.org/wiki/File:Spirulina_tablets.jpg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 smtClean="0"/>
              <a:t>ACHARYA</a:t>
            </a:r>
            <a:r>
              <a:rPr lang="cs-CZ" sz="1200" dirty="0"/>
              <a:t>, </a:t>
            </a:r>
            <a:r>
              <a:rPr lang="cs-CZ" sz="1200" dirty="0" err="1"/>
              <a:t>Sanjay</a:t>
            </a:r>
            <a:r>
              <a:rPr lang="cs-CZ" sz="1200" dirty="0"/>
              <a:t>. </a:t>
            </a:r>
            <a:r>
              <a:rPr lang="cs-CZ" sz="1200" i="1" dirty="0"/>
              <a:t>Soubor: Černá želva Bean.jpg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http://commons.wikimedia.org/wiki/File:Black_Turtle_Bean.jpg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</a:t>
            </a:r>
            <a:r>
              <a:rPr lang="en-US" sz="1200" dirty="0"/>
              <a:t>WIEGAND, Alice. </a:t>
            </a:r>
            <a:r>
              <a:rPr lang="en-US" sz="1200" i="1" dirty="0" err="1"/>
              <a:t>Soubor</a:t>
            </a:r>
            <a:r>
              <a:rPr lang="en-US" sz="1200" i="1" dirty="0"/>
              <a:t>: Kombu.jpg - </a:t>
            </a:r>
            <a:r>
              <a:rPr lang="en-US" sz="1200" i="1" dirty="0" err="1" smtClean="0"/>
              <a:t>Wikim</a:t>
            </a:r>
            <a:r>
              <a:rPr lang="cs-CZ" sz="1200" i="1" dirty="0" smtClean="0"/>
              <a:t>e</a:t>
            </a:r>
            <a:r>
              <a:rPr lang="en-US" sz="1200" i="1" dirty="0" err="1" smtClean="0"/>
              <a:t>dia</a:t>
            </a:r>
            <a:r>
              <a:rPr lang="en-US" sz="1200" i="1" dirty="0" smtClean="0"/>
              <a:t> </a:t>
            </a:r>
            <a:r>
              <a:rPr lang="en-US" sz="1200" i="1" dirty="0"/>
              <a:t>Commons</a:t>
            </a:r>
            <a:r>
              <a:rPr lang="en-US" sz="1200" dirty="0"/>
              <a:t> [online]. [cit. </a:t>
            </a:r>
            <a:r>
              <a:rPr lang="en-US" sz="1200" dirty="0" smtClean="0"/>
              <a:t>16.5.2013].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http://commons.wikimedia.org/wiki/File:Kombu.jpg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/>
              <a:t>NASA. </a:t>
            </a:r>
            <a:r>
              <a:rPr lang="cs-CZ" sz="1200" i="1" dirty="0"/>
              <a:t>Soubor: Halobacteria.jpg - </a:t>
            </a:r>
            <a:r>
              <a:rPr lang="cs-CZ" sz="1200" i="1" dirty="0" err="1"/>
              <a:t>Wikimwdia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http://commons.wikimedia.org/wiki/File:Halobacteria.jpg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875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</a:t>
            </a:r>
            <a:r>
              <a:rPr lang="cs-CZ" sz="1200" dirty="0" smtClean="0"/>
              <a:t>STOKER,NASA,Carol</a:t>
            </a:r>
            <a:r>
              <a:rPr lang="cs-CZ" sz="1200" dirty="0"/>
              <a:t>. </a:t>
            </a:r>
            <a:r>
              <a:rPr lang="cs-CZ" sz="1200" i="1" dirty="0"/>
              <a:t>Soubor: Rio </a:t>
            </a:r>
            <a:r>
              <a:rPr lang="cs-CZ" sz="1200" i="1" dirty="0" err="1"/>
              <a:t>tinto</a:t>
            </a:r>
            <a:r>
              <a:rPr lang="cs-CZ" sz="1200" i="1" dirty="0"/>
              <a:t> </a:t>
            </a:r>
            <a:r>
              <a:rPr lang="cs-CZ" sz="1200" i="1" dirty="0" err="1"/>
              <a:t>river</a:t>
            </a:r>
            <a:r>
              <a:rPr lang="cs-CZ" sz="1200" i="1" dirty="0"/>
              <a:t> </a:t>
            </a:r>
            <a:r>
              <a:rPr lang="cs-CZ" sz="1200" i="1" dirty="0" err="1"/>
              <a:t>CarolStoker</a:t>
            </a:r>
            <a:r>
              <a:rPr lang="cs-CZ" sz="1200" i="1" dirty="0"/>
              <a:t> NASA </a:t>
            </a:r>
            <a:r>
              <a:rPr lang="cs-CZ" sz="1200" i="1" dirty="0" err="1"/>
              <a:t>Ames</a:t>
            </a:r>
            <a:r>
              <a:rPr lang="cs-CZ" sz="1200" i="1" dirty="0"/>
              <a:t> </a:t>
            </a:r>
            <a:r>
              <a:rPr lang="cs-CZ" sz="1200" i="1" dirty="0" err="1"/>
              <a:t>Research</a:t>
            </a:r>
            <a:r>
              <a:rPr lang="cs-CZ" sz="1200" i="1" dirty="0"/>
              <a:t> Center.jpg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[</a:t>
            </a:r>
            <a:r>
              <a:rPr lang="cs-CZ" sz="1200" dirty="0"/>
              <a:t>cit. </a:t>
            </a:r>
            <a:r>
              <a:rPr lang="cs-CZ" sz="1200" dirty="0" smtClean="0"/>
              <a:t>16.5.2013]. </a:t>
            </a:r>
            <a:br>
              <a:rPr lang="cs-CZ" sz="1200" dirty="0" smtClean="0"/>
            </a:br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http://commons.wikimedia.org/wiki/File:Rio_tinto_river_CarolStoker_NASA_Ames_Research_Center.jpg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/>
              <a:t>PEACO, Jim. </a:t>
            </a:r>
            <a:r>
              <a:rPr lang="cs-CZ" sz="1200" i="1" dirty="0"/>
              <a:t>Soubor: Grand </a:t>
            </a:r>
            <a:r>
              <a:rPr lang="cs-CZ" sz="1200" i="1" dirty="0" err="1"/>
              <a:t>prismatic</a:t>
            </a:r>
            <a:r>
              <a:rPr lang="cs-CZ" sz="1200" i="1" dirty="0"/>
              <a:t> spring.jpg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http://commons.wikimedia.org/wiki/File:Grand_prismatic_spring.jpg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2492896"/>
            <a:ext cx="30243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funkční deriváty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496" y="3092766"/>
            <a:ext cx="76328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fi-FI" dirty="0"/>
              <a:t>Soli karboxylových kyselin (R-COOMe </a:t>
            </a:r>
            <a:r>
              <a:rPr lang="fi-FI" dirty="0" smtClean="0"/>
              <a:t>[Me </a:t>
            </a:r>
            <a:r>
              <a:rPr lang="cs-CZ" dirty="0" smtClean="0"/>
              <a:t>-</a:t>
            </a:r>
            <a:r>
              <a:rPr lang="fi-FI" dirty="0" smtClean="0"/>
              <a:t> kov])</a:t>
            </a:r>
            <a:endParaRPr lang="fi-FI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07505" y="836713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71599" y="260648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7507" y="1460978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496" y="3636980"/>
            <a:ext cx="30243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Estery (R-COOR)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498" y="4184594"/>
            <a:ext cx="32353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Amidy (</a:t>
            </a:r>
            <a:r>
              <a:rPr lang="cs-CZ" dirty="0" smtClean="0"/>
              <a:t>R-CONH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fi-FI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5497" y="4718267"/>
            <a:ext cx="910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Halogenidy karboxylových </a:t>
            </a:r>
            <a:r>
              <a:rPr lang="cs-CZ" sz="2400" b="1" dirty="0" smtClean="0"/>
              <a:t>kyselin,</a:t>
            </a:r>
            <a:r>
              <a:rPr lang="cs-CZ" sz="2400" b="1" dirty="0"/>
              <a:t> </a:t>
            </a:r>
            <a:r>
              <a:rPr lang="cs-CZ" sz="2400" b="1" dirty="0" err="1"/>
              <a:t>acylhalogenidy</a:t>
            </a:r>
            <a:r>
              <a:rPr lang="cs-CZ" sz="2400" b="1" dirty="0"/>
              <a:t> (R </a:t>
            </a:r>
            <a:r>
              <a:rPr lang="cs-CZ" sz="2400" b="1" dirty="0" smtClean="0"/>
              <a:t>-COX</a:t>
            </a:r>
            <a:r>
              <a:rPr lang="cs-CZ" sz="2400" b="1" dirty="0"/>
              <a:t>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999" y="5265696"/>
            <a:ext cx="2591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Nitrily (R-CN)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6002" y="5813310"/>
            <a:ext cx="44279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Anhydridy (R-CO-O-CO-R')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6000" y="6337856"/>
            <a:ext cx="4031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Imidy (R-CO-NH-CO-R</a:t>
            </a:r>
            <a:r>
              <a:rPr lang="cs-CZ" sz="2400" b="1" dirty="0" smtClean="0"/>
              <a:t>')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7032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cs-CZ" sz="1200" dirty="0"/>
              <a:t>ROCKY MOUNTAIN LABORATORIES. </a:t>
            </a:r>
            <a:r>
              <a:rPr lang="cs-CZ" sz="1200" i="1" dirty="0"/>
              <a:t>Soubor: </a:t>
            </a:r>
            <a:r>
              <a:rPr lang="cs-CZ" sz="1200" i="1" dirty="0" err="1"/>
              <a:t>EscherichiaColi</a:t>
            </a:r>
            <a:r>
              <a:rPr lang="cs-CZ" sz="1200" i="1" dirty="0"/>
              <a:t> NIAID.jpg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http://commons.wikimedia.org/wiki/File:EscherichiaColi_NIAID.jpg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RAFFMARRA</a:t>
            </a:r>
            <a:r>
              <a:rPr lang="cs-CZ" sz="1200" dirty="0"/>
              <a:t>. </a:t>
            </a:r>
            <a:r>
              <a:rPr lang="cs-CZ" sz="1200" i="1" dirty="0"/>
              <a:t>Soubor: FAGOCITOSI BY RAFF .</a:t>
            </a:r>
            <a:r>
              <a:rPr lang="cs-CZ" sz="1200" i="1" dirty="0" err="1"/>
              <a:t>gif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16.5.2013]. </a:t>
            </a:r>
            <a:r>
              <a:rPr lang="cs-CZ" sz="1200" dirty="0"/>
              <a:t>Dostupný na WWW: http://commons.wikimedia.org/wiki/File:FAGOCITOSI_BY_RAFF_.gif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34126" y="2971583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Honza, J.; Mareček, A</a:t>
            </a:r>
            <a:r>
              <a:rPr lang="cs-CZ" sz="1200" dirty="0" smtClean="0">
                <a:solidFill>
                  <a:prstClr val="black"/>
                </a:solidFill>
              </a:rPr>
              <a:t>.     </a:t>
            </a:r>
            <a:r>
              <a:rPr lang="cs-CZ" sz="1200" dirty="0">
                <a:solidFill>
                  <a:prstClr val="black"/>
                </a:solidFill>
              </a:rPr>
              <a:t>Chemie pro čtyřletá gymnázia (3.díl). Brno: </a:t>
            </a:r>
            <a:r>
              <a:rPr lang="cs-CZ" sz="1200" dirty="0" err="1">
                <a:solidFill>
                  <a:prstClr val="black"/>
                </a:solidFill>
              </a:rPr>
              <a:t>DaTaPrint</a:t>
            </a:r>
            <a:r>
              <a:rPr lang="cs-CZ" sz="1200" dirty="0">
                <a:solidFill>
                  <a:prstClr val="black"/>
                </a:solidFill>
              </a:rPr>
              <a:t>, 2000;ISBN 80-7182-057-1</a:t>
            </a:r>
          </a:p>
        </p:txBody>
      </p:sp>
      <p:sp>
        <p:nvSpPr>
          <p:cNvPr id="24" name="TextovéPole 2"/>
          <p:cNvSpPr txBox="1"/>
          <p:nvPr/>
        </p:nvSpPr>
        <p:spPr>
          <a:xfrm>
            <a:off x="1677733" y="2535287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34126" y="3283715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Pacák, J</a:t>
            </a:r>
            <a:r>
              <a:rPr lang="cs-CZ" sz="1200" dirty="0" smtClean="0">
                <a:solidFill>
                  <a:prstClr val="black"/>
                </a:solidFill>
              </a:rPr>
              <a:t>.                             Chemie </a:t>
            </a:r>
            <a:r>
              <a:rPr lang="cs-CZ" sz="1200" dirty="0">
                <a:solidFill>
                  <a:prstClr val="black"/>
                </a:solidFill>
              </a:rPr>
              <a:t>pro 2. ročník gymnázií. Praha: SPN, </a:t>
            </a:r>
            <a:r>
              <a:rPr lang="cs-CZ" sz="1200" dirty="0" smtClean="0">
                <a:solidFill>
                  <a:prstClr val="black"/>
                </a:solidFill>
              </a:rPr>
              <a:t>1985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34126" y="3618354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Kotlík B., Růžičková K.    Chemie </a:t>
            </a:r>
            <a:r>
              <a:rPr lang="cs-CZ" sz="1200" dirty="0">
                <a:solidFill>
                  <a:prstClr val="black"/>
                </a:solidFill>
              </a:rPr>
              <a:t>I. v kostce pro střední </a:t>
            </a:r>
            <a:r>
              <a:rPr lang="cs-CZ" sz="1200" dirty="0" smtClean="0">
                <a:solidFill>
                  <a:prstClr val="black"/>
                </a:solidFill>
              </a:rPr>
              <a:t>školy, Fragment 2002, </a:t>
            </a:r>
            <a:r>
              <a:rPr lang="cs-CZ" sz="1200" dirty="0">
                <a:solidFill>
                  <a:prstClr val="black"/>
                </a:solidFill>
              </a:rPr>
              <a:t>ISBN: 80-7200-337-2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11904" y="3933088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7505" y="2895327"/>
            <a:ext cx="35283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substituční </a:t>
            </a:r>
            <a:r>
              <a:rPr lang="cs-CZ" sz="2400" b="1" dirty="0">
                <a:solidFill>
                  <a:srgbClr val="FF0000"/>
                </a:solidFill>
              </a:rPr>
              <a:t>deriváty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497" y="3501008"/>
            <a:ext cx="89283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/>
              <a:t>Hydroxykyseliny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/>
              <a:t>řetězec obsahuje hydroxylovou skupinu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5" y="1148551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71599" y="572486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7" y="1772816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4425671"/>
            <a:ext cx="8352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Aminokyseliny – řetězec obsahuje aminoskupinu </a:t>
            </a:r>
            <a:r>
              <a:rPr lang="cs-CZ" sz="2400" b="1" dirty="0">
                <a:solidFill>
                  <a:srgbClr val="FF0000"/>
                </a:solidFill>
              </a:rPr>
              <a:t>-NH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8" y="4973285"/>
            <a:ext cx="84989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Oxokyseliny </a:t>
            </a:r>
            <a:r>
              <a:rPr lang="cs-CZ" dirty="0" smtClean="0"/>
              <a:t>- </a:t>
            </a:r>
            <a:r>
              <a:rPr lang="cs-CZ" dirty="0"/>
              <a:t>řetězec obsahuje karbonylovou </a:t>
            </a:r>
            <a:r>
              <a:rPr lang="cs-CZ" dirty="0" smtClean="0"/>
              <a:t>skupinu:</a:t>
            </a:r>
            <a:r>
              <a:rPr lang="cs-CZ" dirty="0"/>
              <a:t> 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aldehydovou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-CHO</a:t>
            </a:r>
            <a:r>
              <a:rPr lang="cs-CZ" dirty="0"/>
              <a:t> nebo </a:t>
            </a:r>
            <a:r>
              <a:rPr lang="cs-CZ" dirty="0" err="1"/>
              <a:t>ketoskupinu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-CO-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6001" y="5910371"/>
            <a:ext cx="84984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err="1"/>
              <a:t>Halogenkarboxylové</a:t>
            </a:r>
            <a:r>
              <a:rPr lang="cs-CZ" sz="2400" b="1" dirty="0"/>
              <a:t> kyseliny </a:t>
            </a:r>
            <a:r>
              <a:rPr lang="cs-CZ" sz="2400" b="1" dirty="0" smtClean="0"/>
              <a:t>- </a:t>
            </a:r>
            <a:r>
              <a:rPr lang="cs-CZ" sz="2400" b="1" dirty="0"/>
              <a:t>atom vodíku </a:t>
            </a:r>
            <a:r>
              <a:rPr lang="cs-CZ" sz="2400" b="1" dirty="0" smtClean="0"/>
              <a:t>v řetězci je </a:t>
            </a:r>
            <a:r>
              <a:rPr lang="cs-CZ" sz="2400" b="1" dirty="0"/>
              <a:t>nahrazen halogenem</a:t>
            </a:r>
          </a:p>
        </p:txBody>
      </p:sp>
    </p:spTree>
    <p:extLst>
      <p:ext uri="{BB962C8B-B14F-4D97-AF65-F5344CB8AC3E}">
        <p14:creationId xmlns:p14="http://schemas.microsoft.com/office/powerpoint/2010/main" val="318899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2132856"/>
            <a:ext cx="42844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charakteristické skupiny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4581128"/>
            <a:ext cx="734481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 biochemii se tímto </a:t>
            </a:r>
            <a:r>
              <a:rPr lang="cs-CZ" dirty="0"/>
              <a:t>termínem </a:t>
            </a:r>
            <a:r>
              <a:rPr lang="cs-CZ" dirty="0" smtClean="0"/>
              <a:t>rozumějí </a:t>
            </a:r>
            <a:r>
              <a:rPr lang="cs-CZ" dirty="0"/>
              <a:t>pouze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l-GR" dirty="0"/>
              <a:t>α</a:t>
            </a:r>
            <a:r>
              <a:rPr lang="cs-CZ" dirty="0" smtClean="0"/>
              <a:t>-aminokyseliny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88456" y="572486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Aminokyseliny - </a:t>
            </a:r>
            <a:r>
              <a:rPr lang="cs-CZ" sz="2400" b="1" dirty="0">
                <a:solidFill>
                  <a:prstClr val="black"/>
                </a:solidFill>
              </a:rPr>
              <a:t>zkráceně AMK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1196752"/>
            <a:ext cx="806489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obecně jakákoliv molekula obsahující karboxylovou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(–COOH</a:t>
            </a:r>
            <a:r>
              <a:rPr lang="cs-CZ" dirty="0"/>
              <a:t>) a aminovou </a:t>
            </a:r>
            <a:r>
              <a:rPr lang="cs-CZ" dirty="0" smtClean="0"/>
              <a:t>(–NH</a:t>
            </a:r>
            <a:r>
              <a:rPr lang="cs-CZ" baseline="-25000" dirty="0" smtClean="0"/>
              <a:t>2</a:t>
            </a:r>
            <a:r>
              <a:rPr lang="cs-CZ" dirty="0"/>
              <a:t>) funkční skupinu</a:t>
            </a:r>
            <a:r>
              <a:rPr lang="pt-BR" dirty="0">
                <a:solidFill>
                  <a:srgbClr val="FF0000"/>
                </a:solidFill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 descr="Soubor: karbonové-acid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99835"/>
            <a:ext cx="1656184" cy="1328490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1031" name="Picture 7" descr="Soubor: Karboxylové kyseliny-group-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70">
                        <a14:backgroundMark x1="39429" y1="33833" x2="39429" y2="3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3" y="2722361"/>
            <a:ext cx="2538282" cy="19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67544" y="5445224"/>
            <a:ext cx="76328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obě </a:t>
            </a:r>
            <a:r>
              <a:rPr lang="cs-CZ" sz="2400" b="1" dirty="0">
                <a:solidFill>
                  <a:srgbClr val="FF0000"/>
                </a:solidFill>
              </a:rPr>
              <a:t>skupiny </a:t>
            </a:r>
            <a:r>
              <a:rPr lang="cs-CZ" sz="2400" b="1" dirty="0"/>
              <a:t>navázány </a:t>
            </a:r>
            <a:r>
              <a:rPr lang="cs-CZ" sz="2400" b="1" dirty="0">
                <a:solidFill>
                  <a:srgbClr val="FF0000"/>
                </a:solidFill>
              </a:rPr>
              <a:t>na stejném atomu </a:t>
            </a:r>
            <a:r>
              <a:rPr lang="cs-CZ" sz="2400" b="1" dirty="0" smtClean="0">
                <a:solidFill>
                  <a:srgbClr val="FF0000"/>
                </a:solidFill>
              </a:rPr>
              <a:t>uhlíku C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7717">
            <a:off x="6987339" y="3095231"/>
            <a:ext cx="1663992" cy="148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23" y="3199835"/>
            <a:ext cx="1304225" cy="1328490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17" name="TextovéPole 16"/>
          <p:cNvSpPr txBox="1"/>
          <p:nvPr/>
        </p:nvSpPr>
        <p:spPr>
          <a:xfrm>
            <a:off x="107504" y="5982379"/>
            <a:ext cx="900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užším </a:t>
            </a:r>
            <a:r>
              <a:rPr lang="cs-CZ" dirty="0"/>
              <a:t>smyslu </a:t>
            </a:r>
            <a:r>
              <a:rPr lang="cs-CZ" dirty="0" smtClean="0"/>
              <a:t>- </a:t>
            </a:r>
            <a:r>
              <a:rPr lang="cs-CZ" dirty="0" err="1" smtClean="0"/>
              <a:t>proteinogenní</a:t>
            </a:r>
            <a:r>
              <a:rPr lang="cs-CZ" dirty="0" smtClean="0"/>
              <a:t> </a:t>
            </a:r>
            <a:r>
              <a:rPr lang="el-GR" dirty="0"/>
              <a:t>α</a:t>
            </a:r>
            <a:r>
              <a:rPr lang="cs-CZ" dirty="0" smtClean="0"/>
              <a:t>-L-aminokyseliny </a:t>
            </a:r>
            <a:br>
              <a:rPr lang="cs-CZ" dirty="0" smtClean="0"/>
            </a:br>
            <a:r>
              <a:rPr lang="cs-CZ" dirty="0" smtClean="0"/>
              <a:t>- </a:t>
            </a:r>
            <a:r>
              <a:rPr lang="cs-CZ" dirty="0"/>
              <a:t>23 základních stavebních složek všech proteinů (bílkovin)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Šipka doprava se zářezem 14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115616" y="2659708"/>
            <a:ext cx="12961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-COOH</a:t>
            </a:r>
            <a:endParaRPr lang="cs-CZ" baseline="-25000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739985" y="2659709"/>
            <a:ext cx="9922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-NH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endParaRPr lang="cs-CZ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9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772816"/>
            <a:ext cx="84969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dirty="0"/>
              <a:t>α-</a:t>
            </a:r>
            <a:r>
              <a:rPr lang="cs-CZ" sz="2400" b="1" dirty="0"/>
              <a:t>D-AMK se v přírodě prakticky nevyskytují s </a:t>
            </a:r>
            <a:r>
              <a:rPr lang="cs-CZ" sz="2400" b="1" dirty="0" smtClean="0"/>
              <a:t>výjimkou buněčných </a:t>
            </a:r>
            <a:r>
              <a:rPr lang="cs-CZ" sz="2400" b="1" dirty="0"/>
              <a:t>stěn bakterií a některých </a:t>
            </a:r>
            <a:r>
              <a:rPr lang="cs-CZ" sz="2400" b="1" dirty="0" smtClean="0"/>
              <a:t>antibiotik  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2708920"/>
            <a:ext cx="8496944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písmeno </a:t>
            </a:r>
            <a:r>
              <a:rPr lang="el-GR" dirty="0"/>
              <a:t>α </a:t>
            </a:r>
            <a:r>
              <a:rPr lang="cs-CZ" dirty="0"/>
              <a:t>zde značí, že hlavní funkční skupiny jsou vázané na tzv. </a:t>
            </a:r>
            <a:r>
              <a:rPr lang="el-GR" dirty="0"/>
              <a:t>α-</a:t>
            </a:r>
            <a:r>
              <a:rPr lang="cs-CZ" dirty="0"/>
              <a:t>uhlík, na kterém je dále navázán jeden atom vodíku a </a:t>
            </a:r>
            <a:r>
              <a:rPr lang="cs-CZ" i="1" dirty="0"/>
              <a:t>postranní řetězec aminokyseliny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188456" y="572486"/>
            <a:ext cx="467968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Aminokyseliny - struktura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1196752"/>
            <a:ext cx="73046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biochemii figurují pouze </a:t>
            </a:r>
            <a:r>
              <a:rPr lang="el-GR" dirty="0">
                <a:solidFill>
                  <a:srgbClr val="FF0000"/>
                </a:solidFill>
              </a:rPr>
              <a:t>α-</a:t>
            </a:r>
            <a:r>
              <a:rPr lang="cs-CZ" dirty="0">
                <a:solidFill>
                  <a:srgbClr val="FF0000"/>
                </a:solidFill>
              </a:rPr>
              <a:t>L-aminokyseliny </a:t>
            </a:r>
            <a:r>
              <a:rPr lang="pt-BR" dirty="0">
                <a:solidFill>
                  <a:srgbClr val="FF0000"/>
                </a:solidFill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7544" y="4049362"/>
            <a:ext cx="777686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b="1" dirty="0" smtClean="0"/>
              <a:t>α-</a:t>
            </a:r>
            <a:r>
              <a:rPr lang="cs-CZ" sz="2400" b="1" dirty="0"/>
              <a:t>uhlík je tím </a:t>
            </a:r>
            <a:r>
              <a:rPr lang="cs-CZ" sz="2400" b="1" dirty="0" smtClean="0"/>
              <a:t>pádem </a:t>
            </a:r>
            <a:r>
              <a:rPr lang="cs-CZ" sz="2400" b="1" dirty="0" err="1" smtClean="0"/>
              <a:t>stereogenním</a:t>
            </a:r>
            <a:r>
              <a:rPr lang="cs-CZ" sz="2400" b="1" dirty="0" smtClean="0"/>
              <a:t> centrem</a:t>
            </a:r>
            <a:r>
              <a:rPr lang="cs-CZ" sz="2400" b="1" dirty="0"/>
              <a:t> 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(chirální uhlík, asymetrický uhlík, opticky aktivní)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107504" y="5171708"/>
            <a:ext cx="9000000" cy="1569660"/>
            <a:chOff x="107504" y="4941168"/>
            <a:chExt cx="9000000" cy="1569660"/>
          </a:xfrm>
        </p:grpSpPr>
        <p:sp>
          <p:nvSpPr>
            <p:cNvPr id="17" name="TextovéPole 16"/>
            <p:cNvSpPr txBox="1"/>
            <p:nvPr/>
          </p:nvSpPr>
          <p:spPr>
            <a:xfrm>
              <a:off x="107504" y="4941168"/>
              <a:ext cx="9000000" cy="1569660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3200" dirty="0" smtClean="0"/>
                <a:t>                                                                 NH</a:t>
              </a:r>
              <a:r>
                <a:rPr lang="cs-CZ" sz="3200" baseline="-25000" dirty="0" smtClean="0"/>
                <a:t>3</a:t>
              </a:r>
              <a:r>
                <a:rPr lang="cs-CZ" sz="3200" baseline="30000" dirty="0"/>
                <a:t>+</a:t>
              </a:r>
              <a:r>
                <a:rPr lang="cs-CZ" sz="3200" dirty="0" smtClean="0"/>
                <a:t> </a:t>
              </a:r>
            </a:p>
            <a:p>
              <a:pPr marL="0" indent="0">
                <a:buNone/>
              </a:pPr>
              <a:r>
                <a:rPr lang="cs-CZ" sz="3200" dirty="0" smtClean="0"/>
                <a:t>…–CH</a:t>
              </a:r>
              <a:r>
                <a:rPr lang="cs-CZ" sz="3200" baseline="-25000" dirty="0" smtClean="0"/>
                <a:t>2</a:t>
              </a:r>
              <a:r>
                <a:rPr lang="el-GR" sz="3200" baseline="30000" dirty="0" smtClean="0">
                  <a:solidFill>
                    <a:srgbClr val="FF0000"/>
                  </a:solidFill>
                </a:rPr>
                <a:t> ε</a:t>
              </a:r>
              <a:r>
                <a:rPr lang="cs-CZ" sz="3200" baseline="30000" dirty="0" smtClean="0"/>
                <a:t>(</a:t>
              </a:r>
              <a:r>
                <a:rPr lang="cs-CZ" sz="3200" baseline="30000" dirty="0" smtClean="0">
                  <a:solidFill>
                    <a:srgbClr val="7030A0"/>
                  </a:solidFill>
                </a:rPr>
                <a:t>6</a:t>
              </a:r>
              <a:r>
                <a:rPr lang="cs-CZ" sz="3200" baseline="30000" dirty="0" smtClean="0"/>
                <a:t>)</a:t>
              </a:r>
              <a:r>
                <a:rPr lang="cs-CZ" sz="3200" dirty="0" smtClean="0"/>
                <a:t>–CH</a:t>
              </a:r>
              <a:r>
                <a:rPr lang="cs-CZ" sz="3200" baseline="-25000" dirty="0" smtClean="0"/>
                <a:t>2</a:t>
              </a:r>
              <a:r>
                <a:rPr lang="el-GR" sz="3200" baseline="30000" dirty="0" smtClean="0"/>
                <a:t> </a:t>
              </a:r>
              <a:r>
                <a:rPr lang="el-GR" sz="3200" baseline="30000" dirty="0" smtClean="0">
                  <a:solidFill>
                    <a:srgbClr val="FF0000"/>
                  </a:solidFill>
                </a:rPr>
                <a:t>δ</a:t>
              </a:r>
              <a:r>
                <a:rPr lang="cs-CZ" sz="3200" baseline="30000" dirty="0" smtClean="0"/>
                <a:t>(</a:t>
              </a:r>
              <a:r>
                <a:rPr lang="cs-CZ" sz="3200" baseline="30000" dirty="0" smtClean="0">
                  <a:solidFill>
                    <a:srgbClr val="7030A0"/>
                  </a:solidFill>
                </a:rPr>
                <a:t>5</a:t>
              </a:r>
              <a:r>
                <a:rPr lang="cs-CZ" sz="3200" baseline="30000" dirty="0" smtClean="0"/>
                <a:t>)</a:t>
              </a:r>
              <a:r>
                <a:rPr lang="cs-CZ" sz="3200" dirty="0" smtClean="0"/>
                <a:t>–CH</a:t>
              </a:r>
              <a:r>
                <a:rPr lang="cs-CZ" sz="3200" baseline="-25000" dirty="0" smtClean="0"/>
                <a:t>2</a:t>
              </a:r>
              <a:r>
                <a:rPr lang="el-GR" sz="3200" baseline="30000" dirty="0" smtClean="0">
                  <a:solidFill>
                    <a:srgbClr val="FF0000"/>
                  </a:solidFill>
                </a:rPr>
                <a:t>γ</a:t>
              </a:r>
              <a:r>
                <a:rPr lang="cs-CZ" sz="3200" baseline="30000" dirty="0" smtClean="0"/>
                <a:t>(</a:t>
              </a:r>
              <a:r>
                <a:rPr lang="cs-CZ" sz="3200" baseline="30000" dirty="0" smtClean="0">
                  <a:solidFill>
                    <a:srgbClr val="7030A0"/>
                  </a:solidFill>
                </a:rPr>
                <a:t>4</a:t>
              </a:r>
              <a:r>
                <a:rPr lang="cs-CZ" sz="3200" baseline="30000" dirty="0" smtClean="0"/>
                <a:t>)</a:t>
              </a:r>
              <a:r>
                <a:rPr lang="cs-CZ" sz="3200" dirty="0" smtClean="0"/>
                <a:t>–CH</a:t>
              </a:r>
              <a:r>
                <a:rPr lang="cs-CZ" sz="3200" baseline="-25000" dirty="0" smtClean="0"/>
                <a:t>2</a:t>
              </a:r>
              <a:r>
                <a:rPr lang="el-GR" sz="3200" baseline="30000" dirty="0" smtClean="0"/>
                <a:t> </a:t>
              </a:r>
              <a:r>
                <a:rPr lang="el-GR" sz="3200" baseline="30000" dirty="0" smtClean="0">
                  <a:solidFill>
                    <a:srgbClr val="FF0000"/>
                  </a:solidFill>
                </a:rPr>
                <a:t>β</a:t>
              </a:r>
              <a:r>
                <a:rPr lang="cs-CZ" sz="3200" baseline="30000" dirty="0" smtClean="0"/>
                <a:t>(</a:t>
              </a:r>
              <a:r>
                <a:rPr lang="cs-CZ" sz="3200" baseline="30000" dirty="0" smtClean="0">
                  <a:solidFill>
                    <a:srgbClr val="7030A0"/>
                  </a:solidFill>
                </a:rPr>
                <a:t>3</a:t>
              </a:r>
              <a:r>
                <a:rPr lang="cs-CZ" sz="3200" baseline="30000" dirty="0" smtClean="0"/>
                <a:t>)</a:t>
              </a:r>
              <a:r>
                <a:rPr lang="cs-CZ" sz="3200" dirty="0" smtClean="0"/>
                <a:t>–C</a:t>
              </a:r>
              <a:r>
                <a:rPr lang="el-GR" sz="3200" baseline="30000" dirty="0" smtClean="0">
                  <a:solidFill>
                    <a:srgbClr val="FF0000"/>
                  </a:solidFill>
                </a:rPr>
                <a:t>α</a:t>
              </a:r>
              <a:r>
                <a:rPr lang="cs-CZ" sz="3200" baseline="30000" dirty="0" smtClean="0"/>
                <a:t>(</a:t>
              </a:r>
              <a:r>
                <a:rPr lang="cs-CZ" sz="3200" baseline="30000" dirty="0" smtClean="0">
                  <a:solidFill>
                    <a:srgbClr val="7030A0"/>
                  </a:solidFill>
                </a:rPr>
                <a:t>2</a:t>
              </a:r>
              <a:r>
                <a:rPr lang="cs-CZ" sz="3200" baseline="30000" dirty="0" smtClean="0"/>
                <a:t>)</a:t>
              </a:r>
              <a:r>
                <a:rPr lang="cs-CZ" sz="3200" dirty="0" smtClean="0"/>
                <a:t>–COO</a:t>
              </a:r>
              <a:r>
                <a:rPr lang="cs-CZ" sz="3200" baseline="30000" dirty="0" smtClean="0"/>
                <a:t>-</a:t>
              </a:r>
            </a:p>
            <a:p>
              <a:pPr marL="0" indent="0">
                <a:buNone/>
              </a:pPr>
              <a:r>
                <a:rPr lang="cs-CZ" sz="3200" dirty="0" smtClean="0">
                  <a:solidFill>
                    <a:prstClr val="black"/>
                  </a:solidFill>
                </a:rPr>
                <a:t>                                                                   H</a:t>
              </a:r>
              <a:endParaRPr lang="cs-CZ" sz="3200" dirty="0">
                <a:solidFill>
                  <a:prstClr val="black"/>
                </a:solidFill>
              </a:endParaRPr>
            </a:p>
          </p:txBody>
        </p:sp>
        <p:cxnSp>
          <p:nvCxnSpPr>
            <p:cNvPr id="6" name="Přímá spojnice 5"/>
            <p:cNvCxnSpPr/>
            <p:nvPr/>
          </p:nvCxnSpPr>
          <p:spPr>
            <a:xfrm>
              <a:off x="6804248" y="5373216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6804248" y="5877272"/>
              <a:ext cx="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20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9" grpId="0" animBg="1"/>
      <p:bldP spid="14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14808</TotalTime>
  <Words>2388</Words>
  <Application>Microsoft Office PowerPoint</Application>
  <PresentationFormat>Předvádění na obrazovce (4:3)</PresentationFormat>
  <Paragraphs>896</Paragraphs>
  <Slides>60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12</vt:i4>
      </vt:variant>
      <vt:variant>
        <vt:lpstr>Nadpisy snímků</vt:lpstr>
      </vt:variant>
      <vt:variant>
        <vt:i4>60</vt:i4>
      </vt:variant>
    </vt:vector>
  </HeadingPairs>
  <TitlesOfParts>
    <vt:vector size="72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325</cp:revision>
  <dcterms:created xsi:type="dcterms:W3CDTF">2013-01-14T11:05:52Z</dcterms:created>
  <dcterms:modified xsi:type="dcterms:W3CDTF">2013-10-24T05:29:44Z</dcterms:modified>
</cp:coreProperties>
</file>