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handoutMasterIdLst>
    <p:handoutMasterId r:id="rId14"/>
  </p:handoutMasterIdLst>
  <p:sldIdLst>
    <p:sldId id="273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FAC"/>
    <a:srgbClr val="F2F71D"/>
    <a:srgbClr val="B9ED11"/>
    <a:srgbClr val="FFFFFF"/>
    <a:srgbClr val="DC0702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895" autoAdjust="0"/>
  </p:normalViewPr>
  <p:slideViewPr>
    <p:cSldViewPr>
      <p:cViewPr>
        <p:scale>
          <a:sx n="66" d="100"/>
          <a:sy n="66" d="100"/>
        </p:scale>
        <p:origin x="-14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4" d="100"/>
          <a:sy n="124" d="100"/>
        </p:scale>
        <p:origin x="-1374" y="1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676EF-0688-49E7-A136-08297458FE82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CD1F6-EFC7-445B-A4A9-1EB4AD6BA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85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A7951-1B92-4F04-8457-DBC7256C65DD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7DA02-F0E9-4C48-8D7F-077A7FBFB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03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9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99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23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6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poznámky 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00608"/>
          </a:xfrm>
        </p:spPr>
        <p:txBody>
          <a:bodyPr/>
          <a:lstStyle/>
          <a:p>
            <a:pPr>
              <a:defRPr/>
            </a:pPr>
            <a:r>
              <a:rPr lang="cs-CZ" sz="1200" dirty="0" err="1"/>
              <a:t>fwewerwererw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79060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08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poznámky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4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DA02-F0E9-4C48-8D7F-077A7FBFBF5D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poznámky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6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70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17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1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87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2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6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69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2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0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0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096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17.03.2013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VY_32_INOVACE_19_Ch_OB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Názvosloví - </a:t>
            </a:r>
            <a:r>
              <a:rPr lang="cs-CZ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polykyseliny</a:t>
            </a:r>
            <a:r>
              <a:rPr lang="cs-CZ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soli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 a procvičení tématu „názvosloví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polykyselin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 a jejich solí“,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popřípadě k zopakování. Cvičení mohou být využita k dílčímu zkoušení. Důraz kladen na křížové pravidlo, krácení a finální úprava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vzorců.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Animace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tvorby vzorců a názvů anorganických sloučenin slouží k názornějšímu pochopení mechanizmu jejich tvorby.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4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27584" y="3573016"/>
            <a:ext cx="7344816" cy="12241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Polykyseliny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496944" cy="1368152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názvosloví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6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323528" y="5301208"/>
            <a:ext cx="8424936" cy="11521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Soli Polykyselin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966211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Vznikají </a:t>
            </a:r>
            <a:r>
              <a:rPr lang="cs-CZ" sz="2400" b="1" dirty="0"/>
              <a:t>ze dvou molekul ortho oxokyseliny za současného </a:t>
            </a:r>
            <a:r>
              <a:rPr lang="cs-CZ" sz="2400" b="1" dirty="0" smtClean="0"/>
              <a:t>vzniku molekuly vody.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3875" y="35730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SO</a:t>
            </a:r>
            <a:r>
              <a:rPr lang="pt-BR" sz="2400" b="1" baseline="-25000" dirty="0" smtClean="0"/>
              <a:t>4 </a:t>
            </a:r>
            <a:r>
              <a:rPr lang="pt-BR" sz="2400" b="1" dirty="0"/>
              <a:t>+ H</a:t>
            </a:r>
            <a:r>
              <a:rPr lang="pt-BR" sz="2400" b="1" baseline="-25000" dirty="0"/>
              <a:t>2</a:t>
            </a:r>
            <a:r>
              <a:rPr lang="pt-BR" sz="2400" b="1" dirty="0"/>
              <a:t>SO</a:t>
            </a:r>
            <a:r>
              <a:rPr lang="pt-BR" sz="2400" b="1" baseline="-25000" dirty="0"/>
              <a:t>4 </a:t>
            </a:r>
            <a:r>
              <a:rPr lang="pt-BR" sz="2400" b="1" dirty="0"/>
              <a:t>= </a:t>
            </a:r>
            <a:r>
              <a:rPr lang="pt-BR" sz="2400" b="1" dirty="0" smtClean="0"/>
              <a:t>H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S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</a:t>
            </a:r>
            <a:r>
              <a:rPr lang="pt-BR" sz="2400" b="1" baseline="-25000" dirty="0" smtClean="0"/>
              <a:t>8</a:t>
            </a:r>
            <a:endParaRPr lang="cs-CZ" sz="2400" b="1" baseline="-25000" dirty="0" smtClean="0"/>
          </a:p>
          <a:p>
            <a:r>
              <a:rPr lang="pt-BR" sz="2400" b="1" dirty="0" smtClean="0"/>
              <a:t>H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S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</a:t>
            </a:r>
            <a:r>
              <a:rPr lang="pt-BR" sz="2400" b="1" baseline="-25000" dirty="0" smtClean="0"/>
              <a:t>8</a:t>
            </a:r>
            <a:r>
              <a:rPr lang="pt-BR" sz="2400" b="1" dirty="0" smtClean="0"/>
              <a:t> </a:t>
            </a:r>
            <a:r>
              <a:rPr lang="pt-BR" sz="2400" b="1" dirty="0"/>
              <a:t>– H</a:t>
            </a:r>
            <a:r>
              <a:rPr lang="pt-BR" sz="2400" b="1" baseline="-25000" dirty="0"/>
              <a:t>2</a:t>
            </a:r>
            <a:r>
              <a:rPr lang="pt-BR" sz="2400" b="1" dirty="0"/>
              <a:t>O </a:t>
            </a:r>
            <a:r>
              <a:rPr lang="pt-BR" sz="2400" b="1" dirty="0" smtClean="0"/>
              <a:t>=&gt; </a:t>
            </a:r>
            <a:r>
              <a:rPr lang="pt-BR" sz="2400" b="1" dirty="0">
                <a:solidFill>
                  <a:srgbClr val="0070C0"/>
                </a:solidFill>
              </a:rPr>
              <a:t>H</a:t>
            </a:r>
            <a:r>
              <a:rPr lang="pt-BR" sz="2400" b="1" baseline="-25000" dirty="0">
                <a:solidFill>
                  <a:srgbClr val="0070C0"/>
                </a:solidFill>
              </a:rPr>
              <a:t>2</a:t>
            </a:r>
            <a:r>
              <a:rPr lang="pt-BR" sz="2400" b="1" dirty="0">
                <a:solidFill>
                  <a:srgbClr val="0070C0"/>
                </a:solidFill>
              </a:rPr>
              <a:t>S</a:t>
            </a:r>
            <a:r>
              <a:rPr lang="pt-BR" sz="2400" b="1" baseline="-25000" dirty="0">
                <a:solidFill>
                  <a:srgbClr val="0070C0"/>
                </a:solidFill>
              </a:rPr>
              <a:t>2</a:t>
            </a:r>
            <a:r>
              <a:rPr lang="pt-BR" sz="2400" b="1" dirty="0">
                <a:solidFill>
                  <a:srgbClr val="0070C0"/>
                </a:solidFill>
              </a:rPr>
              <a:t>O</a:t>
            </a:r>
            <a:r>
              <a:rPr lang="pt-BR" sz="2400" b="1" baseline="-25000" dirty="0">
                <a:solidFill>
                  <a:srgbClr val="0070C0"/>
                </a:solidFill>
              </a:rPr>
              <a:t>7</a:t>
            </a:r>
            <a:endParaRPr lang="cs-CZ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6441" y="298742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kyselina disírová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07427" y="3939967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H</a:t>
            </a:r>
            <a:r>
              <a:rPr lang="pt-BR" sz="2400" b="1" baseline="-25000" dirty="0">
                <a:solidFill>
                  <a:srgbClr val="FF0000"/>
                </a:solidFill>
              </a:rPr>
              <a:t>2</a:t>
            </a:r>
            <a:r>
              <a:rPr lang="pt-BR" sz="2400" b="1" dirty="0">
                <a:solidFill>
                  <a:srgbClr val="FF0000"/>
                </a:solidFill>
              </a:rPr>
              <a:t>S</a:t>
            </a:r>
            <a:r>
              <a:rPr lang="pt-BR" sz="2400" b="1" baseline="-25000" dirty="0">
                <a:solidFill>
                  <a:srgbClr val="FF0000"/>
                </a:solidFill>
              </a:rPr>
              <a:t>2</a:t>
            </a:r>
            <a:r>
              <a:rPr lang="pt-BR" sz="2400" b="1" dirty="0">
                <a:solidFill>
                  <a:srgbClr val="FF0000"/>
                </a:solidFill>
              </a:rPr>
              <a:t>O</a:t>
            </a:r>
            <a:r>
              <a:rPr lang="pt-BR" sz="2400" b="1" baseline="-25000" dirty="0">
                <a:solidFill>
                  <a:srgbClr val="FF0000"/>
                </a:solidFill>
              </a:rPr>
              <a:t>7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83875" y="52622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/>
              <a:t>H</a:t>
            </a:r>
            <a:r>
              <a:rPr lang="pt-BR" sz="2400" b="1" baseline="-25000" dirty="0"/>
              <a:t>3</a:t>
            </a:r>
            <a:r>
              <a:rPr lang="pt-BR" sz="2400" b="1" dirty="0"/>
              <a:t>PO</a:t>
            </a:r>
            <a:r>
              <a:rPr lang="pt-BR" sz="2400" b="1" baseline="-25000" dirty="0"/>
              <a:t>4</a:t>
            </a:r>
            <a:r>
              <a:rPr lang="pt-BR" sz="2400" b="1" dirty="0"/>
              <a:t> + H</a:t>
            </a:r>
            <a:r>
              <a:rPr lang="pt-BR" sz="2400" b="1" baseline="-25000" dirty="0"/>
              <a:t>3</a:t>
            </a:r>
            <a:r>
              <a:rPr lang="pt-BR" sz="2400" b="1" dirty="0"/>
              <a:t>PO</a:t>
            </a:r>
            <a:r>
              <a:rPr lang="pt-BR" sz="2400" b="1" baseline="-25000" dirty="0"/>
              <a:t>4</a:t>
            </a:r>
            <a:r>
              <a:rPr lang="pt-BR" sz="2400" b="1" dirty="0"/>
              <a:t> = H</a:t>
            </a:r>
            <a:r>
              <a:rPr lang="pt-BR" sz="2400" b="1" baseline="-25000" dirty="0"/>
              <a:t>6</a:t>
            </a:r>
            <a:r>
              <a:rPr lang="pt-BR" sz="2400" b="1" dirty="0"/>
              <a:t>P</a:t>
            </a:r>
            <a:r>
              <a:rPr lang="pt-BR" sz="2400" b="1" baseline="-25000" dirty="0"/>
              <a:t>2</a:t>
            </a:r>
            <a:r>
              <a:rPr lang="pt-BR" sz="2400" b="1" dirty="0"/>
              <a:t>O</a:t>
            </a:r>
            <a:r>
              <a:rPr lang="pt-BR" sz="2400" b="1" baseline="-25000" dirty="0"/>
              <a:t>8</a:t>
            </a:r>
            <a:endParaRPr lang="cs-CZ" sz="2400" b="1" baseline="-25000" dirty="0"/>
          </a:p>
          <a:p>
            <a:r>
              <a:rPr lang="pt-BR" sz="2400" b="1" dirty="0"/>
              <a:t>H</a:t>
            </a:r>
            <a:r>
              <a:rPr lang="pt-BR" sz="2400" b="1" baseline="-25000" dirty="0"/>
              <a:t>6</a:t>
            </a:r>
            <a:r>
              <a:rPr lang="pt-BR" sz="2400" b="1" dirty="0"/>
              <a:t>P</a:t>
            </a:r>
            <a:r>
              <a:rPr lang="pt-BR" sz="2400" b="1" baseline="-25000" dirty="0"/>
              <a:t>2</a:t>
            </a:r>
            <a:r>
              <a:rPr lang="pt-BR" sz="2400" b="1" dirty="0"/>
              <a:t>O</a:t>
            </a:r>
            <a:r>
              <a:rPr lang="pt-BR" sz="2400" b="1" baseline="-25000" dirty="0"/>
              <a:t>8</a:t>
            </a:r>
            <a:r>
              <a:rPr lang="pt-BR" sz="2400" b="1" dirty="0"/>
              <a:t> – H</a:t>
            </a:r>
            <a:r>
              <a:rPr lang="pt-BR" sz="2400" b="1" baseline="-25000" dirty="0"/>
              <a:t>2</a:t>
            </a:r>
            <a:r>
              <a:rPr lang="pt-BR" sz="2400" b="1" dirty="0"/>
              <a:t>O =&gt; </a:t>
            </a:r>
            <a:r>
              <a:rPr lang="pt-BR" sz="2400" b="1" dirty="0">
                <a:solidFill>
                  <a:srgbClr val="0070C0"/>
                </a:solidFill>
              </a:rPr>
              <a:t>H</a:t>
            </a:r>
            <a:r>
              <a:rPr lang="pt-BR" sz="2400" b="1" baseline="-25000" dirty="0">
                <a:solidFill>
                  <a:srgbClr val="0070C0"/>
                </a:solidFill>
              </a:rPr>
              <a:t>4</a:t>
            </a:r>
            <a:r>
              <a:rPr lang="pt-BR" sz="2400" b="1" dirty="0">
                <a:solidFill>
                  <a:srgbClr val="0070C0"/>
                </a:solidFill>
              </a:rPr>
              <a:t>P</a:t>
            </a:r>
            <a:r>
              <a:rPr lang="pt-BR" sz="2400" b="1" baseline="-25000" dirty="0">
                <a:solidFill>
                  <a:srgbClr val="0070C0"/>
                </a:solidFill>
              </a:rPr>
              <a:t>2</a:t>
            </a:r>
            <a:r>
              <a:rPr lang="pt-BR" sz="2400" b="1" dirty="0">
                <a:solidFill>
                  <a:srgbClr val="0070C0"/>
                </a:solidFill>
              </a:rPr>
              <a:t>O</a:t>
            </a:r>
            <a:r>
              <a:rPr lang="pt-BR" sz="2400" b="1" baseline="-25000" dirty="0">
                <a:solidFill>
                  <a:srgbClr val="0070C0"/>
                </a:solidFill>
              </a:rPr>
              <a:t>7</a:t>
            </a:r>
            <a:endParaRPr lang="cs-CZ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4653136"/>
            <a:ext cx="3647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kyselina difosforečná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35607" y="1042301"/>
            <a:ext cx="7272786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 smtClean="0"/>
              <a:t>Polykyseliny</a:t>
            </a:r>
            <a:r>
              <a:rPr lang="cs-CZ" dirty="0" smtClean="0"/>
              <a:t> - </a:t>
            </a:r>
            <a:r>
              <a:rPr lang="cs-CZ" dirty="0" err="1" smtClean="0"/>
              <a:t>Dikyseliny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22509" y="5628456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H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4</a:t>
            </a:r>
            <a:r>
              <a:rPr lang="cs-CZ" sz="2400" b="1" dirty="0" smtClean="0">
                <a:solidFill>
                  <a:srgbClr val="FF0000"/>
                </a:solidFill>
              </a:rPr>
              <a:t>P</a:t>
            </a:r>
            <a:r>
              <a:rPr lang="pt-BR" sz="24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b="1" dirty="0" smtClean="0">
                <a:solidFill>
                  <a:srgbClr val="FF0000"/>
                </a:solidFill>
              </a:rPr>
              <a:t>O</a:t>
            </a:r>
            <a:r>
              <a:rPr lang="pt-BR" sz="2400" b="1" baseline="-25000" dirty="0" smtClean="0">
                <a:solidFill>
                  <a:srgbClr val="FF0000"/>
                </a:solidFill>
              </a:rPr>
              <a:t>7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3" name="Šipka doprava se zářezem 12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6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85185E-6 L 0.11788 -0.139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699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85185E-6 L 0.11788 -0.139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699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/>
      <p:bldP spid="6" grpId="0"/>
      <p:bldP spid="7" grpId="0"/>
      <p:bldP spid="7" grpId="1"/>
      <p:bldP spid="7" grpId="2"/>
      <p:bldP spid="8" grpId="0"/>
      <p:bldP spid="9" grpId="0"/>
      <p:bldP spid="10" grpId="0" animBg="1"/>
      <p:bldP spid="11" grpId="0"/>
      <p:bldP spid="11" grpId="1"/>
      <p:bldP spid="11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aoblený obdélník 25"/>
          <p:cNvSpPr/>
          <p:nvPr/>
        </p:nvSpPr>
        <p:spPr>
          <a:xfrm>
            <a:off x="1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7524" y="1042301"/>
            <a:ext cx="8568952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 smtClean="0"/>
              <a:t>Polykyseliny</a:t>
            </a:r>
            <a:r>
              <a:rPr lang="cs-CZ" dirty="0" smtClean="0"/>
              <a:t> - složitější </a:t>
            </a:r>
            <a:r>
              <a:rPr lang="cs-CZ" dirty="0"/>
              <a:t>kyseliny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-22560" y="1988840"/>
            <a:ext cx="9462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Místo </a:t>
            </a:r>
            <a:r>
              <a:rPr lang="cs-CZ" sz="2400" b="1" dirty="0"/>
              <a:t>počtu H se uvádí </a:t>
            </a:r>
            <a:r>
              <a:rPr lang="cs-CZ" sz="2400" b="1" dirty="0">
                <a:solidFill>
                  <a:srgbClr val="FF0000"/>
                </a:solidFill>
              </a:rPr>
              <a:t>počet </a:t>
            </a:r>
            <a:r>
              <a:rPr lang="cs-CZ" sz="2400" b="1" dirty="0" smtClean="0">
                <a:solidFill>
                  <a:srgbClr val="FF0000"/>
                </a:solidFill>
              </a:rPr>
              <a:t>O </a:t>
            </a:r>
            <a:r>
              <a:rPr lang="cs-CZ" sz="2400" b="1" dirty="0" smtClean="0"/>
              <a:t>(počet H se dopočítává).</a:t>
            </a:r>
            <a:endParaRPr lang="cs-CZ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9780" y="3183359"/>
            <a:ext cx="8598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/>
              <a:t>číslovka+předpona</a:t>
            </a:r>
            <a:r>
              <a:rPr lang="cs-CZ" sz="2400" b="1" dirty="0"/>
              <a:t> „</a:t>
            </a:r>
            <a:r>
              <a:rPr lang="cs-CZ" sz="2400" b="1" dirty="0" err="1"/>
              <a:t>oxo</a:t>
            </a:r>
            <a:r>
              <a:rPr lang="cs-CZ" sz="2400" b="1" dirty="0"/>
              <a:t>“ + počet centrálních atomů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3016" y="2679303"/>
            <a:ext cx="2050752" cy="461665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sz="2400" dirty="0"/>
              <a:t>Názvosloví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209003" y="3789040"/>
            <a:ext cx="497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kyselina </a:t>
            </a:r>
            <a:r>
              <a:rPr lang="cs-CZ" sz="2400" b="1" dirty="0" err="1">
                <a:solidFill>
                  <a:srgbClr val="FF0000"/>
                </a:solidFill>
              </a:rPr>
              <a:t>dekaoxotrifosforečná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9003" y="4293096"/>
            <a:ext cx="8539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deka = 10, </a:t>
            </a:r>
            <a:r>
              <a:rPr lang="cs-CZ" sz="2000" b="1" dirty="0" err="1"/>
              <a:t>oxo</a:t>
            </a:r>
            <a:r>
              <a:rPr lang="cs-CZ" sz="2000" b="1" dirty="0"/>
              <a:t> = kyslík, </a:t>
            </a:r>
            <a:r>
              <a:rPr lang="cs-CZ" sz="2000" b="1" dirty="0" err="1"/>
              <a:t>tri</a:t>
            </a:r>
            <a:r>
              <a:rPr lang="cs-CZ" sz="2000" b="1" dirty="0"/>
              <a:t> = 3, fosforečná = fosfor s </a:t>
            </a:r>
            <a:r>
              <a:rPr lang="cs-CZ" sz="2000" b="1" dirty="0" err="1" smtClean="0"/>
              <a:t>ox</a:t>
            </a:r>
            <a:r>
              <a:rPr lang="cs-CZ" sz="2000" b="1" dirty="0" smtClean="0"/>
              <a:t>. číslem </a:t>
            </a:r>
            <a:r>
              <a:rPr lang="cs-CZ" sz="2000" b="1" dirty="0"/>
              <a:t>V</a:t>
            </a:r>
          </a:p>
        </p:txBody>
      </p:sp>
      <p:sp>
        <p:nvSpPr>
          <p:cNvPr id="8" name="Obdélník 7"/>
          <p:cNvSpPr/>
          <p:nvPr/>
        </p:nvSpPr>
        <p:spPr>
          <a:xfrm>
            <a:off x="149780" y="4751133"/>
            <a:ext cx="6366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HP</a:t>
            </a:r>
            <a:r>
              <a:rPr lang="cs-CZ" sz="2000" b="1" baseline="-25000" dirty="0" smtClean="0"/>
              <a:t>3</a:t>
            </a:r>
            <a:r>
              <a:rPr lang="cs-CZ" sz="2000" b="1" baseline="30000" dirty="0" smtClean="0"/>
              <a:t>V</a:t>
            </a:r>
            <a:r>
              <a:rPr lang="cs-CZ" sz="2000" b="1" dirty="0" smtClean="0"/>
              <a:t>O</a:t>
            </a:r>
            <a:r>
              <a:rPr lang="cs-CZ" sz="2000" b="1" baseline="-25000" dirty="0" smtClean="0"/>
              <a:t>10</a:t>
            </a:r>
            <a:r>
              <a:rPr lang="pt-BR" sz="2000" b="1" baseline="30000" dirty="0" smtClean="0"/>
              <a:t>-II</a:t>
            </a:r>
            <a:r>
              <a:rPr lang="pt-BR" sz="2000" b="1" dirty="0" smtClean="0"/>
              <a:t> </a:t>
            </a:r>
            <a:r>
              <a:rPr lang="cs-CZ" sz="2000" b="1" dirty="0" smtClean="0"/>
              <a:t>      </a:t>
            </a:r>
            <a:r>
              <a:rPr lang="pt-BR" sz="2000" b="1" dirty="0" smtClean="0"/>
              <a:t> 10</a:t>
            </a:r>
            <a:r>
              <a:rPr lang="cs-CZ" sz="2000" b="1" dirty="0" smtClean="0"/>
              <a:t>.</a:t>
            </a:r>
            <a:r>
              <a:rPr lang="pt-BR" sz="2000" b="1" dirty="0" smtClean="0"/>
              <a:t>2=20</a:t>
            </a:r>
            <a:r>
              <a:rPr lang="cs-CZ" sz="2000" b="1" dirty="0" smtClean="0"/>
              <a:t>       </a:t>
            </a:r>
            <a:r>
              <a:rPr lang="pt-BR" sz="2000" b="1" dirty="0" smtClean="0"/>
              <a:t> </a:t>
            </a:r>
            <a:r>
              <a:rPr lang="pt-BR" sz="2000" b="1" dirty="0"/>
              <a:t>20 – </a:t>
            </a:r>
            <a:r>
              <a:rPr lang="pt-BR" sz="2000" b="1" dirty="0" smtClean="0"/>
              <a:t>3</a:t>
            </a:r>
            <a:r>
              <a:rPr lang="cs-CZ" sz="2000" b="1" dirty="0" smtClean="0"/>
              <a:t>.</a:t>
            </a:r>
            <a:r>
              <a:rPr lang="pt-BR" sz="2000" b="1" dirty="0" smtClean="0"/>
              <a:t>5 </a:t>
            </a:r>
            <a:r>
              <a:rPr lang="pt-BR" sz="2000" b="1" dirty="0"/>
              <a:t>= 5 </a:t>
            </a:r>
            <a:r>
              <a:rPr lang="cs-CZ" sz="2000" b="1" dirty="0" smtClean="0"/>
              <a:t>    </a:t>
            </a:r>
            <a:r>
              <a:rPr lang="pt-BR" sz="2000" b="1" dirty="0" smtClean="0"/>
              <a:t>=&gt; H5</a:t>
            </a:r>
            <a:endParaRPr lang="cs-CZ" sz="2000" b="1" baseline="-25000" dirty="0"/>
          </a:p>
        </p:txBody>
      </p:sp>
      <p:sp>
        <p:nvSpPr>
          <p:cNvPr id="9" name="Obdélník 8"/>
          <p:cNvSpPr/>
          <p:nvPr/>
        </p:nvSpPr>
        <p:spPr>
          <a:xfrm>
            <a:off x="5482584" y="3645024"/>
            <a:ext cx="559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084168" y="3645024"/>
            <a:ext cx="473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588224" y="3645024"/>
            <a:ext cx="521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68144" y="3645024"/>
            <a:ext cx="348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baseline="-25000" dirty="0" smtClean="0">
                <a:solidFill>
                  <a:srgbClr val="FF0000"/>
                </a:solidFill>
              </a:rPr>
              <a:t>5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940641" y="3768187"/>
            <a:ext cx="511679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baseline="-25000" dirty="0" smtClean="0">
                <a:solidFill>
                  <a:srgbClr val="FF0000"/>
                </a:solidFill>
              </a:rPr>
              <a:t>10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372200" y="3645024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baseline="-25000" dirty="0" smtClean="0">
                <a:solidFill>
                  <a:srgbClr val="FF0000"/>
                </a:solidFill>
              </a:rPr>
              <a:t>3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98035" y="5451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</a:t>
            </a:r>
            <a:r>
              <a:rPr lang="cs-CZ" sz="2400" b="1" dirty="0" smtClean="0">
                <a:solidFill>
                  <a:srgbClr val="FF0000"/>
                </a:solidFill>
              </a:rPr>
              <a:t>yselina </a:t>
            </a:r>
            <a:r>
              <a:rPr lang="cs-CZ" sz="2400" b="1" dirty="0" err="1" smtClean="0">
                <a:solidFill>
                  <a:srgbClr val="FF0000"/>
                </a:solidFill>
              </a:rPr>
              <a:t>heptaoxodisírová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98035" y="5955229"/>
            <a:ext cx="8539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 smtClean="0"/>
              <a:t>hepta</a:t>
            </a:r>
            <a:r>
              <a:rPr lang="cs-CZ" sz="2000" b="1" dirty="0" smtClean="0"/>
              <a:t> </a:t>
            </a:r>
            <a:r>
              <a:rPr lang="cs-CZ" sz="2000" b="1" dirty="0"/>
              <a:t>= </a:t>
            </a:r>
            <a:r>
              <a:rPr lang="cs-CZ" sz="2000" b="1" dirty="0" smtClean="0"/>
              <a:t>7, </a:t>
            </a:r>
            <a:r>
              <a:rPr lang="cs-CZ" sz="2000" b="1" dirty="0" err="1"/>
              <a:t>oxo</a:t>
            </a:r>
            <a:r>
              <a:rPr lang="cs-CZ" sz="2000" b="1" dirty="0"/>
              <a:t> = kyslík, </a:t>
            </a:r>
            <a:r>
              <a:rPr lang="cs-CZ" sz="2000" b="1" dirty="0" smtClean="0"/>
              <a:t>di </a:t>
            </a:r>
            <a:r>
              <a:rPr lang="cs-CZ" sz="2000" b="1" dirty="0"/>
              <a:t>= </a:t>
            </a:r>
            <a:r>
              <a:rPr lang="cs-CZ" sz="2000" b="1" dirty="0" smtClean="0"/>
              <a:t>2, sírová </a:t>
            </a:r>
            <a:r>
              <a:rPr lang="cs-CZ" sz="2000" b="1" dirty="0"/>
              <a:t>= </a:t>
            </a:r>
            <a:r>
              <a:rPr lang="cs-CZ" sz="2000" b="1" dirty="0" smtClean="0"/>
              <a:t>síra </a:t>
            </a:r>
            <a:r>
              <a:rPr lang="cs-CZ" sz="2000" b="1" dirty="0"/>
              <a:t>s </a:t>
            </a:r>
            <a:r>
              <a:rPr lang="cs-CZ" sz="2000" b="1" dirty="0" err="1" smtClean="0"/>
              <a:t>ox</a:t>
            </a:r>
            <a:r>
              <a:rPr lang="cs-CZ" sz="2000" b="1" dirty="0" smtClean="0"/>
              <a:t>. číslem VI</a:t>
            </a:r>
            <a:endParaRPr lang="cs-CZ" sz="2000" b="1" dirty="0"/>
          </a:p>
        </p:txBody>
      </p:sp>
      <p:sp>
        <p:nvSpPr>
          <p:cNvPr id="19" name="Obdélník 18"/>
          <p:cNvSpPr/>
          <p:nvPr/>
        </p:nvSpPr>
        <p:spPr>
          <a:xfrm>
            <a:off x="138812" y="6413266"/>
            <a:ext cx="6366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HS</a:t>
            </a:r>
            <a:r>
              <a:rPr lang="cs-CZ" sz="2000" b="1" baseline="-25000" dirty="0" smtClean="0"/>
              <a:t>2</a:t>
            </a:r>
            <a:r>
              <a:rPr lang="cs-CZ" sz="2000" b="1" baseline="30000" dirty="0" smtClean="0"/>
              <a:t>VI</a:t>
            </a:r>
            <a:r>
              <a:rPr lang="cs-CZ" sz="2000" b="1" dirty="0" smtClean="0"/>
              <a:t>O</a:t>
            </a:r>
            <a:r>
              <a:rPr lang="cs-CZ" sz="2000" b="1" baseline="-25000" dirty="0" smtClean="0"/>
              <a:t>7</a:t>
            </a:r>
            <a:r>
              <a:rPr lang="cs-CZ" sz="2000" b="1" baseline="30000" dirty="0" smtClean="0"/>
              <a:t>-II     </a:t>
            </a:r>
            <a:r>
              <a:rPr lang="cs-CZ" sz="2000" baseline="30000" dirty="0" smtClean="0"/>
              <a:t>         </a:t>
            </a:r>
            <a:r>
              <a:rPr lang="cs-CZ" sz="2000" b="1" dirty="0" smtClean="0"/>
              <a:t>7.</a:t>
            </a:r>
            <a:r>
              <a:rPr lang="pt-BR" sz="2000" b="1" dirty="0" smtClean="0"/>
              <a:t>2=</a:t>
            </a:r>
            <a:r>
              <a:rPr lang="cs-CZ" sz="2000" b="1" dirty="0" smtClean="0"/>
              <a:t>14       14</a:t>
            </a:r>
            <a:r>
              <a:rPr lang="pt-BR" sz="2000" b="1" dirty="0" smtClean="0"/>
              <a:t>– </a:t>
            </a:r>
            <a:r>
              <a:rPr lang="cs-CZ" sz="2000" b="1" dirty="0" smtClean="0"/>
              <a:t>2.6</a:t>
            </a:r>
            <a:r>
              <a:rPr lang="pt-BR" sz="2000" b="1" dirty="0" smtClean="0"/>
              <a:t> </a:t>
            </a:r>
            <a:r>
              <a:rPr lang="pt-BR" sz="2000" b="1" dirty="0"/>
              <a:t>= </a:t>
            </a:r>
            <a:r>
              <a:rPr lang="cs-CZ" sz="2000" b="1" dirty="0" smtClean="0"/>
              <a:t>2</a:t>
            </a:r>
            <a:r>
              <a:rPr lang="pt-BR" sz="2000" b="1" dirty="0" smtClean="0"/>
              <a:t> </a:t>
            </a:r>
            <a:r>
              <a:rPr lang="cs-CZ" sz="2000" b="1" dirty="0" smtClean="0"/>
              <a:t>    </a:t>
            </a:r>
            <a:r>
              <a:rPr lang="pt-BR" sz="2000" b="1" dirty="0" smtClean="0"/>
              <a:t>=&gt; H</a:t>
            </a:r>
            <a:r>
              <a:rPr lang="cs-CZ" sz="2000" b="1" dirty="0" smtClean="0"/>
              <a:t>2</a:t>
            </a:r>
            <a:endParaRPr lang="cs-CZ" sz="2000" b="1" baseline="-25000" dirty="0"/>
          </a:p>
        </p:txBody>
      </p:sp>
      <p:sp>
        <p:nvSpPr>
          <p:cNvPr id="20" name="Obdélník 19"/>
          <p:cNvSpPr/>
          <p:nvPr/>
        </p:nvSpPr>
        <p:spPr>
          <a:xfrm>
            <a:off x="5471616" y="5307157"/>
            <a:ext cx="559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084168" y="5307157"/>
            <a:ext cx="45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588224" y="5307157"/>
            <a:ext cx="521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868144" y="5307157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6948264" y="5430320"/>
            <a:ext cx="336952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baseline="-25000" dirty="0" smtClean="0">
                <a:solidFill>
                  <a:srgbClr val="FF0000"/>
                </a:solidFill>
              </a:rPr>
              <a:t>7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372200" y="5307157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7" name="Šipka doprava se zářezem 26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4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ECFC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83669" y="980728"/>
            <a:ext cx="5976663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Polykyseliny</a:t>
            </a:r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2693" y="2276872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kys</a:t>
            </a:r>
            <a:r>
              <a:rPr lang="cs-CZ" sz="3200" b="1" dirty="0"/>
              <a:t>. </a:t>
            </a:r>
            <a:r>
              <a:rPr lang="cs-CZ" sz="3200" b="1" dirty="0" err="1"/>
              <a:t>trihydrogenpentaboritá</a:t>
            </a:r>
            <a:endParaRPr lang="cs-CZ" sz="3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2692" y="3046622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kys</a:t>
            </a:r>
            <a:r>
              <a:rPr lang="cs-CZ" sz="3200" b="1" dirty="0"/>
              <a:t>. </a:t>
            </a:r>
            <a:r>
              <a:rPr lang="cs-CZ" sz="3200" b="1" dirty="0" err="1"/>
              <a:t>tetrahydrogendifosforitá</a:t>
            </a:r>
            <a:endParaRPr lang="cs-CZ" sz="32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02697" y="3861048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kyselina tetraboritá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876256" y="2301728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H</a:t>
            </a:r>
            <a:r>
              <a:rPr lang="cs-CZ" sz="3200" b="1" baseline="-25000" dirty="0">
                <a:solidFill>
                  <a:srgbClr val="FF0000"/>
                </a:solidFill>
              </a:rPr>
              <a:t>3</a:t>
            </a:r>
            <a:r>
              <a:rPr lang="cs-CZ" sz="3200" b="1" dirty="0">
                <a:solidFill>
                  <a:srgbClr val="FF0000"/>
                </a:solidFill>
              </a:rPr>
              <a:t>B</a:t>
            </a:r>
            <a:r>
              <a:rPr lang="cs-CZ" sz="3200" b="1" baseline="-25000" dirty="0">
                <a:solidFill>
                  <a:srgbClr val="FF0000"/>
                </a:solidFill>
              </a:rPr>
              <a:t>5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876256" y="3046621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H</a:t>
            </a:r>
            <a:r>
              <a:rPr lang="cs-CZ" sz="3200" b="1" baseline="-25000" dirty="0">
                <a:solidFill>
                  <a:srgbClr val="FF0000"/>
                </a:solidFill>
              </a:rPr>
              <a:t>4</a:t>
            </a:r>
            <a:r>
              <a:rPr lang="cs-CZ" sz="3200" b="1" dirty="0">
                <a:solidFill>
                  <a:srgbClr val="FF0000"/>
                </a:solidFill>
              </a:rPr>
              <a:t>P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876256" y="3861048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H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B</a:t>
            </a:r>
            <a:r>
              <a:rPr lang="cs-CZ" sz="3200" b="1" baseline="-25000" dirty="0">
                <a:solidFill>
                  <a:srgbClr val="FF0000"/>
                </a:solidFill>
              </a:rPr>
              <a:t>4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3749" y="4647931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kyselina </a:t>
            </a:r>
            <a:r>
              <a:rPr lang="cs-CZ" sz="3200" b="1" dirty="0" err="1"/>
              <a:t>disiřičitá</a:t>
            </a:r>
            <a:endParaRPr lang="cs-CZ" sz="3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748" y="5438270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kyselina </a:t>
            </a:r>
            <a:r>
              <a:rPr lang="cs-CZ" sz="3200" b="1" dirty="0" err="1"/>
              <a:t>tetravanadičná</a:t>
            </a:r>
            <a:endParaRPr lang="cs-CZ" sz="32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3747" y="6228609"/>
            <a:ext cx="66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200" b="1" dirty="0"/>
              <a:t>kyselina </a:t>
            </a:r>
            <a:r>
              <a:rPr lang="cs-CZ" sz="3200" b="1" dirty="0" err="1"/>
              <a:t>dekaoxotrifosforečná</a:t>
            </a:r>
            <a:endParaRPr lang="cs-CZ" sz="32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876256" y="4647931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H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S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76256" y="5438270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>
                <a:solidFill>
                  <a:srgbClr val="FF0000"/>
                </a:solidFill>
              </a:rPr>
              <a:t>H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V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4</a:t>
            </a:r>
            <a:r>
              <a:rPr lang="cs-CZ" sz="3200" b="1" dirty="0" smtClean="0">
                <a:solidFill>
                  <a:srgbClr val="FF0000"/>
                </a:solidFill>
              </a:rPr>
              <a:t>O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10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876256" y="623978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5</a:t>
            </a:r>
            <a:r>
              <a:rPr lang="cs-CZ" sz="3000" b="1" dirty="0" smtClean="0">
                <a:solidFill>
                  <a:srgbClr val="FF0000"/>
                </a:solidFill>
              </a:rPr>
              <a:t>P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3000" b="1" dirty="0" smtClean="0">
                <a:solidFill>
                  <a:srgbClr val="FF0000"/>
                </a:solidFill>
              </a:rPr>
              <a:t>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10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Šipka doprava se zářezem 24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8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439652" y="980728"/>
            <a:ext cx="6264696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Polykyseliny</a:t>
            </a:r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213622" y="2235681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kyselina dichromová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213625" y="3026020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kyselina didusná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213625" y="3816359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kyselina </a:t>
            </a:r>
            <a:r>
              <a:rPr lang="cs-CZ" sz="3200" b="1" dirty="0" err="1">
                <a:solidFill>
                  <a:srgbClr val="FF0000"/>
                </a:solidFill>
              </a:rPr>
              <a:t>diuranová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2195737" y="4606698"/>
            <a:ext cx="60114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kyselina </a:t>
            </a:r>
            <a:r>
              <a:rPr lang="cs-CZ" sz="3200" b="1" dirty="0" err="1">
                <a:solidFill>
                  <a:srgbClr val="FF0000"/>
                </a:solidFill>
              </a:rPr>
              <a:t>disírová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2195736" y="6207701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kyselina </a:t>
            </a:r>
            <a:r>
              <a:rPr lang="cs-CZ" sz="3200" b="1" dirty="0" err="1">
                <a:solidFill>
                  <a:srgbClr val="FF0000"/>
                </a:solidFill>
              </a:rPr>
              <a:t>dikřemičitá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195741" y="5415614"/>
            <a:ext cx="6767992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kys</a:t>
            </a:r>
            <a:r>
              <a:rPr lang="cs-CZ" sz="3200" b="1" dirty="0">
                <a:solidFill>
                  <a:srgbClr val="FF0000"/>
                </a:solidFill>
              </a:rPr>
              <a:t>. tetrahydrogendifosforičitá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50760" y="2235682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</a:t>
            </a:r>
            <a:r>
              <a:rPr lang="cs-CZ" sz="3200" b="1" baseline="-25000" dirty="0"/>
              <a:t>2</a:t>
            </a:r>
            <a:r>
              <a:rPr lang="cs-CZ" sz="3200" b="1" dirty="0"/>
              <a:t>Cr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50760" y="3026022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HN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250759" y="3816361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</a:t>
            </a:r>
            <a:r>
              <a:rPr lang="cs-CZ" sz="3200" b="1" baseline="-25000" dirty="0"/>
              <a:t>2</a:t>
            </a:r>
            <a:r>
              <a:rPr lang="cs-CZ" sz="3200" b="1" dirty="0"/>
              <a:t>U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50760" y="4606700"/>
            <a:ext cx="2952328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</a:t>
            </a:r>
            <a:r>
              <a:rPr lang="cs-CZ" sz="3200" b="1" baseline="-25000" dirty="0"/>
              <a:t>2</a:t>
            </a:r>
            <a:r>
              <a:rPr lang="cs-CZ" sz="3200" b="1" dirty="0"/>
              <a:t>S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50759" y="6207703"/>
            <a:ext cx="3025091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</a:t>
            </a:r>
            <a:r>
              <a:rPr lang="cs-CZ" sz="3200" b="1" baseline="-25000" dirty="0"/>
              <a:t>2</a:t>
            </a:r>
            <a:r>
              <a:rPr lang="cs-CZ" sz="3200" b="1" dirty="0"/>
              <a:t>Si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5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50760" y="5415615"/>
            <a:ext cx="3025096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H</a:t>
            </a:r>
            <a:r>
              <a:rPr lang="cs-CZ" sz="3200" b="1" baseline="-25000" dirty="0"/>
              <a:t>4</a:t>
            </a:r>
            <a:r>
              <a:rPr lang="cs-CZ" sz="3200" b="1" dirty="0"/>
              <a:t>P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6</a:t>
            </a:r>
          </a:p>
        </p:txBody>
      </p:sp>
      <p:sp>
        <p:nvSpPr>
          <p:cNvPr id="16" name="Šipka doprava se zářezem 15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878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83669" y="980728"/>
            <a:ext cx="5976663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Soli</a:t>
            </a:r>
            <a:r>
              <a:rPr lang="cs-CZ" sz="2400" dirty="0"/>
              <a:t>   </a:t>
            </a:r>
            <a:r>
              <a:rPr lang="cs-CZ" dirty="0" err="1"/>
              <a:t>polykyseliny</a:t>
            </a:r>
            <a:endParaRPr lang="cs-CZ" dirty="0"/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4057" y="2276872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disiřičitan</a:t>
            </a:r>
            <a:r>
              <a:rPr lang="cs-CZ" sz="3200" b="1" dirty="0"/>
              <a:t> sodný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4056" y="3046622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diuranan</a:t>
            </a:r>
            <a:r>
              <a:rPr lang="cs-CZ" sz="3200" b="1" dirty="0"/>
              <a:t> sodný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4061" y="3861048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dichroman stříbrný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940152" y="2301728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Na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S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3139766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Na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U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861048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>
                <a:solidFill>
                  <a:srgbClr val="FF0000"/>
                </a:solidFill>
              </a:rPr>
              <a:t>Ag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Cr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O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7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25113" y="4647931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ditelluran</a:t>
            </a:r>
            <a:r>
              <a:rPr lang="cs-CZ" sz="3200" b="1" dirty="0"/>
              <a:t> draselný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5112" y="5438270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/>
              <a:t>disíran</a:t>
            </a:r>
            <a:r>
              <a:rPr lang="cs-CZ" sz="3200" b="1" dirty="0"/>
              <a:t> sodný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25111" y="6228609"/>
            <a:ext cx="504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dichroman sodný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940152" y="4647930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K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Te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5438270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Na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S</a:t>
            </a:r>
            <a:r>
              <a:rPr lang="cs-CZ" sz="3200" b="1" baseline="-25000" dirty="0">
                <a:solidFill>
                  <a:srgbClr val="FF0000"/>
                </a:solidFill>
              </a:rPr>
              <a:t>2</a:t>
            </a:r>
            <a:r>
              <a:rPr lang="cs-CZ" sz="3200" b="1" dirty="0">
                <a:solidFill>
                  <a:srgbClr val="FF0000"/>
                </a:solidFill>
              </a:rPr>
              <a:t>O</a:t>
            </a:r>
            <a:r>
              <a:rPr lang="cs-CZ" sz="3200" b="1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943841" y="6228608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>
                <a:solidFill>
                  <a:srgbClr val="FF0000"/>
                </a:solidFill>
              </a:rPr>
              <a:t>Na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Cr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O</a:t>
            </a:r>
            <a:r>
              <a:rPr lang="cs-CZ" sz="3200" b="1" baseline="-25000" dirty="0" smtClean="0">
                <a:solidFill>
                  <a:srgbClr val="FF0000"/>
                </a:solidFill>
              </a:rPr>
              <a:t>7</a:t>
            </a:r>
            <a:endParaRPr lang="cs-CZ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Šipka doprava se zářezem 24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700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439652" y="980728"/>
            <a:ext cx="6264696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Soli  </a:t>
            </a:r>
            <a:r>
              <a:rPr lang="cs-CZ" dirty="0" err="1"/>
              <a:t>polykyseliny</a:t>
            </a:r>
            <a:endParaRPr lang="cs-CZ" dirty="0"/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3293742" y="2235683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disiřičitan</a:t>
            </a:r>
            <a:r>
              <a:rPr lang="cs-CZ" sz="32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93745" y="3026022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divanadičnan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 err="1">
                <a:solidFill>
                  <a:srgbClr val="FF0000"/>
                </a:solidFill>
              </a:rPr>
              <a:t>tetrasodný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293745" y="3816361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tetraboritan sodný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275857" y="4606700"/>
            <a:ext cx="60114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triuranan</a:t>
            </a:r>
            <a:r>
              <a:rPr lang="cs-CZ" sz="3200" b="1" dirty="0">
                <a:solidFill>
                  <a:srgbClr val="FF0000"/>
                </a:solidFill>
              </a:rPr>
              <a:t> draselný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275856" y="6207703"/>
            <a:ext cx="5760000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dichroman draselný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275861" y="5415616"/>
            <a:ext cx="6767992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dichroman amonný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50760" y="2235682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</a:t>
            </a:r>
            <a:r>
              <a:rPr lang="cs-CZ" sz="3200" b="1" baseline="-25000" dirty="0"/>
              <a:t>2</a:t>
            </a:r>
            <a:r>
              <a:rPr lang="cs-CZ" sz="3200" b="1" dirty="0"/>
              <a:t>S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5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50760" y="3026022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/>
              <a:t>Na</a:t>
            </a:r>
            <a:r>
              <a:rPr lang="cs-CZ" sz="3200" b="1" baseline="-25000" dirty="0" smtClean="0"/>
              <a:t>4</a:t>
            </a:r>
            <a:r>
              <a:rPr lang="cs-CZ" sz="3200" b="1" dirty="0" smtClean="0"/>
              <a:t>V</a:t>
            </a:r>
            <a:r>
              <a:rPr lang="cs-CZ" sz="3200" b="1" baseline="-25000" dirty="0" smtClean="0"/>
              <a:t>2</a:t>
            </a:r>
            <a:r>
              <a:rPr lang="cs-CZ" sz="3200" b="1" dirty="0" smtClean="0"/>
              <a:t>O</a:t>
            </a:r>
            <a:r>
              <a:rPr lang="cs-CZ" sz="3200" b="1" baseline="-25000" dirty="0" smtClean="0"/>
              <a:t>7</a:t>
            </a:r>
            <a:endParaRPr lang="cs-CZ" sz="3200" b="1" baseline="-250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250760" y="3816361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Na</a:t>
            </a:r>
            <a:r>
              <a:rPr lang="cs-CZ" sz="3200" b="1" baseline="-25000" dirty="0"/>
              <a:t>2</a:t>
            </a:r>
            <a:r>
              <a:rPr lang="cs-CZ" sz="3200" b="1" dirty="0"/>
              <a:t>B</a:t>
            </a:r>
            <a:r>
              <a:rPr lang="cs-CZ" sz="3200" b="1" baseline="-25000" dirty="0"/>
              <a:t>4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50760" y="4606700"/>
            <a:ext cx="2952328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</a:t>
            </a:r>
            <a:r>
              <a:rPr lang="cs-CZ" sz="3200" b="1" baseline="-25000" dirty="0"/>
              <a:t>2</a:t>
            </a:r>
            <a:r>
              <a:rPr lang="cs-CZ" sz="3200" b="1" dirty="0"/>
              <a:t>U</a:t>
            </a:r>
            <a:r>
              <a:rPr lang="cs-CZ" sz="3200" b="1" baseline="-25000" dirty="0"/>
              <a:t>3</a:t>
            </a:r>
            <a:r>
              <a:rPr lang="cs-CZ" sz="3200" b="1" dirty="0"/>
              <a:t>O</a:t>
            </a:r>
            <a:r>
              <a:rPr lang="cs-CZ" sz="3200" b="1" baseline="-25000" dirty="0"/>
              <a:t>10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50760" y="6156244"/>
            <a:ext cx="3025091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K</a:t>
            </a:r>
            <a:r>
              <a:rPr lang="cs-CZ" sz="3200" b="1" baseline="-25000" dirty="0"/>
              <a:t>2</a:t>
            </a:r>
            <a:r>
              <a:rPr lang="cs-CZ" sz="3200" b="1" dirty="0"/>
              <a:t>Cr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50760" y="5415615"/>
            <a:ext cx="3115748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(NH</a:t>
            </a:r>
            <a:r>
              <a:rPr lang="cs-CZ" sz="3200" b="1" baseline="-25000" dirty="0"/>
              <a:t>3</a:t>
            </a:r>
            <a:r>
              <a:rPr lang="cs-CZ" sz="3200" b="1" dirty="0"/>
              <a:t>)</a:t>
            </a:r>
            <a:r>
              <a:rPr lang="cs-CZ" sz="3200" b="1" baseline="-25000" dirty="0"/>
              <a:t>2</a:t>
            </a:r>
            <a:r>
              <a:rPr lang="cs-CZ" sz="3200" b="1" dirty="0"/>
              <a:t>Cr</a:t>
            </a:r>
            <a:r>
              <a:rPr lang="cs-CZ" sz="3200" b="1" baseline="-25000" dirty="0"/>
              <a:t>2</a:t>
            </a:r>
            <a:r>
              <a:rPr lang="cs-CZ" sz="3200" b="1" dirty="0"/>
              <a:t>O</a:t>
            </a:r>
            <a:r>
              <a:rPr lang="cs-CZ" sz="3200" b="1" baseline="-25000" dirty="0"/>
              <a:t>7</a:t>
            </a:r>
          </a:p>
        </p:txBody>
      </p:sp>
      <p:sp>
        <p:nvSpPr>
          <p:cNvPr id="16" name="Šipka doprava se zářezem 15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1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636725" y="1412776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8" name="TextovéPole 2"/>
          <p:cNvSpPr txBox="1"/>
          <p:nvPr/>
        </p:nvSpPr>
        <p:spPr>
          <a:xfrm>
            <a:off x="1680332" y="908720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36725" y="1724908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636725" y="2059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631527" y="2347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Blažek, J</a:t>
            </a:r>
            <a:r>
              <a:rPr lang="cs-CZ" sz="1200" dirty="0" smtClean="0"/>
              <a:t>., Melichar</a:t>
            </a:r>
            <a:r>
              <a:rPr lang="cs-CZ" sz="1200" dirty="0"/>
              <a:t>, </a:t>
            </a:r>
            <a:r>
              <a:rPr lang="cs-CZ" sz="1200" dirty="0" smtClean="0"/>
              <a:t>M.   Přehled </a:t>
            </a:r>
            <a:r>
              <a:rPr lang="cs-CZ" sz="1200" dirty="0"/>
              <a:t>chemického názvosloví. Praha: SPN, </a:t>
            </a:r>
            <a:r>
              <a:rPr lang="cs-CZ" sz="1200" dirty="0" smtClean="0"/>
              <a:t>1986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14007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375</Words>
  <Application>Microsoft Office PowerPoint</Application>
  <PresentationFormat>Předvádění na obrazovce (4:3)</PresentationFormat>
  <Paragraphs>118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Tok</vt:lpstr>
      <vt:lpstr>1_Tok</vt:lpstr>
      <vt:lpstr>2_Tok</vt:lpstr>
      <vt:lpstr>Prezentace aplikace PowerPoint</vt:lpstr>
      <vt:lpstr>Chemické názvosloví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polykyseliny, soli</dc:title>
  <dc:creator>Lenovo</dc:creator>
  <cp:lastModifiedBy>Lenovo</cp:lastModifiedBy>
  <cp:revision>104</cp:revision>
  <dcterms:created xsi:type="dcterms:W3CDTF">2013-01-17T10:37:52Z</dcterms:created>
  <dcterms:modified xsi:type="dcterms:W3CDTF">2013-05-24T06:04:57Z</dcterms:modified>
</cp:coreProperties>
</file>