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4660"/>
  </p:normalViewPr>
  <p:slideViewPr>
    <p:cSldViewPr>
      <p:cViewPr varScale="1">
        <p:scale>
          <a:sx n="69" d="100"/>
          <a:sy n="69" d="100"/>
        </p:scale>
        <p:origin x="-141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935B52C8-C719-498C-9A9F-D872B864FC01}"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44A19ADA-FCB0-45FF-BA49-617811A7310E}" type="slidenum">
              <a:rPr lang="en-US" smtClean="0"/>
              <a:t>‹#›</a:t>
            </a:fld>
            <a:endParaRPr lang="en-US" dirty="0"/>
          </a:p>
        </p:txBody>
      </p:sp>
    </p:spTree>
    <p:extLst>
      <p:ext uri="{BB962C8B-B14F-4D97-AF65-F5344CB8AC3E}">
        <p14:creationId xmlns:p14="http://schemas.microsoft.com/office/powerpoint/2010/main" val="504870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35B52C8-C719-498C-9A9F-D872B864FC01}"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44A19ADA-FCB0-45FF-BA49-617811A7310E}" type="slidenum">
              <a:rPr lang="en-US" smtClean="0"/>
              <a:t>‹#›</a:t>
            </a:fld>
            <a:endParaRPr lang="en-US" dirty="0"/>
          </a:p>
        </p:txBody>
      </p:sp>
    </p:spTree>
    <p:extLst>
      <p:ext uri="{BB962C8B-B14F-4D97-AF65-F5344CB8AC3E}">
        <p14:creationId xmlns:p14="http://schemas.microsoft.com/office/powerpoint/2010/main" val="3420677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35B52C8-C719-498C-9A9F-D872B864FC01}"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44A19ADA-FCB0-45FF-BA49-617811A7310E}" type="slidenum">
              <a:rPr lang="en-US" smtClean="0"/>
              <a:t>‹#›</a:t>
            </a:fld>
            <a:endParaRPr lang="en-US" dirty="0"/>
          </a:p>
        </p:txBody>
      </p:sp>
    </p:spTree>
    <p:extLst>
      <p:ext uri="{BB962C8B-B14F-4D97-AF65-F5344CB8AC3E}">
        <p14:creationId xmlns:p14="http://schemas.microsoft.com/office/powerpoint/2010/main" val="1327566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35B52C8-C719-498C-9A9F-D872B864FC01}"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44A19ADA-FCB0-45FF-BA49-617811A7310E}" type="slidenum">
              <a:rPr lang="en-US" smtClean="0"/>
              <a:t>‹#›</a:t>
            </a:fld>
            <a:endParaRPr lang="en-US" dirty="0"/>
          </a:p>
        </p:txBody>
      </p:sp>
    </p:spTree>
    <p:extLst>
      <p:ext uri="{BB962C8B-B14F-4D97-AF65-F5344CB8AC3E}">
        <p14:creationId xmlns:p14="http://schemas.microsoft.com/office/powerpoint/2010/main" val="2718934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35B52C8-C719-498C-9A9F-D872B864FC01}"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44A19ADA-FCB0-45FF-BA49-617811A7310E}" type="slidenum">
              <a:rPr lang="en-US" smtClean="0"/>
              <a:t>‹#›</a:t>
            </a:fld>
            <a:endParaRPr lang="en-US" dirty="0"/>
          </a:p>
        </p:txBody>
      </p:sp>
    </p:spTree>
    <p:extLst>
      <p:ext uri="{BB962C8B-B14F-4D97-AF65-F5344CB8AC3E}">
        <p14:creationId xmlns:p14="http://schemas.microsoft.com/office/powerpoint/2010/main" val="3948411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935B52C8-C719-498C-9A9F-D872B864FC01}"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44A19ADA-FCB0-45FF-BA49-617811A7310E}" type="slidenum">
              <a:rPr lang="en-US" smtClean="0"/>
              <a:t>‹#›</a:t>
            </a:fld>
            <a:endParaRPr lang="en-US" dirty="0"/>
          </a:p>
        </p:txBody>
      </p:sp>
    </p:spTree>
    <p:extLst>
      <p:ext uri="{BB962C8B-B14F-4D97-AF65-F5344CB8AC3E}">
        <p14:creationId xmlns:p14="http://schemas.microsoft.com/office/powerpoint/2010/main" val="1395193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935B52C8-C719-498C-9A9F-D872B864FC01}" type="datetimeFigureOut">
              <a:rPr lang="en-US" smtClean="0"/>
              <a:t>11/14/2013</a:t>
            </a:fld>
            <a:endParaRPr lang="en-US" dirty="0"/>
          </a:p>
        </p:txBody>
      </p:sp>
      <p:sp>
        <p:nvSpPr>
          <p:cNvPr id="8" name="Zástupný symbol pro zápatí 7"/>
          <p:cNvSpPr>
            <a:spLocks noGrp="1"/>
          </p:cNvSpPr>
          <p:nvPr>
            <p:ph type="ftr" sz="quarter" idx="11"/>
          </p:nvPr>
        </p:nvSpPr>
        <p:spPr/>
        <p:txBody>
          <a:bodyPr/>
          <a:lstStyle/>
          <a:p>
            <a:endParaRPr lang="en-US" dirty="0"/>
          </a:p>
        </p:txBody>
      </p:sp>
      <p:sp>
        <p:nvSpPr>
          <p:cNvPr id="9" name="Zástupný symbol pro číslo snímku 8"/>
          <p:cNvSpPr>
            <a:spLocks noGrp="1"/>
          </p:cNvSpPr>
          <p:nvPr>
            <p:ph type="sldNum" sz="quarter" idx="12"/>
          </p:nvPr>
        </p:nvSpPr>
        <p:spPr/>
        <p:txBody>
          <a:bodyPr/>
          <a:lstStyle/>
          <a:p>
            <a:fld id="{44A19ADA-FCB0-45FF-BA49-617811A7310E}" type="slidenum">
              <a:rPr lang="en-US" smtClean="0"/>
              <a:t>‹#›</a:t>
            </a:fld>
            <a:endParaRPr lang="en-US" dirty="0"/>
          </a:p>
        </p:txBody>
      </p:sp>
    </p:spTree>
    <p:extLst>
      <p:ext uri="{BB962C8B-B14F-4D97-AF65-F5344CB8AC3E}">
        <p14:creationId xmlns:p14="http://schemas.microsoft.com/office/powerpoint/2010/main" val="330400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935B52C8-C719-498C-9A9F-D872B864FC01}" type="datetimeFigureOut">
              <a:rPr lang="en-US" smtClean="0"/>
              <a:t>11/14/2013</a:t>
            </a:fld>
            <a:endParaRPr lang="en-US" dirty="0"/>
          </a:p>
        </p:txBody>
      </p:sp>
      <p:sp>
        <p:nvSpPr>
          <p:cNvPr id="4" name="Zástupný symbol pro zápatí 3"/>
          <p:cNvSpPr>
            <a:spLocks noGrp="1"/>
          </p:cNvSpPr>
          <p:nvPr>
            <p:ph type="ftr" sz="quarter" idx="11"/>
          </p:nvPr>
        </p:nvSpPr>
        <p:spPr/>
        <p:txBody>
          <a:bodyPr/>
          <a:lstStyle/>
          <a:p>
            <a:endParaRPr lang="en-US" dirty="0"/>
          </a:p>
        </p:txBody>
      </p:sp>
      <p:sp>
        <p:nvSpPr>
          <p:cNvPr id="5" name="Zástupný symbol pro číslo snímku 4"/>
          <p:cNvSpPr>
            <a:spLocks noGrp="1"/>
          </p:cNvSpPr>
          <p:nvPr>
            <p:ph type="sldNum" sz="quarter" idx="12"/>
          </p:nvPr>
        </p:nvSpPr>
        <p:spPr/>
        <p:txBody>
          <a:bodyPr/>
          <a:lstStyle/>
          <a:p>
            <a:fld id="{44A19ADA-FCB0-45FF-BA49-617811A7310E}" type="slidenum">
              <a:rPr lang="en-US" smtClean="0"/>
              <a:t>‹#›</a:t>
            </a:fld>
            <a:endParaRPr lang="en-US" dirty="0"/>
          </a:p>
        </p:txBody>
      </p:sp>
    </p:spTree>
    <p:extLst>
      <p:ext uri="{BB962C8B-B14F-4D97-AF65-F5344CB8AC3E}">
        <p14:creationId xmlns:p14="http://schemas.microsoft.com/office/powerpoint/2010/main" val="3152061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35B52C8-C719-498C-9A9F-D872B864FC01}" type="datetimeFigureOut">
              <a:rPr lang="en-US" smtClean="0"/>
              <a:t>11/14/2013</a:t>
            </a:fld>
            <a:endParaRPr lang="en-US" dirty="0"/>
          </a:p>
        </p:txBody>
      </p:sp>
      <p:sp>
        <p:nvSpPr>
          <p:cNvPr id="3" name="Zástupný symbol pro zápatí 2"/>
          <p:cNvSpPr>
            <a:spLocks noGrp="1"/>
          </p:cNvSpPr>
          <p:nvPr>
            <p:ph type="ftr" sz="quarter" idx="11"/>
          </p:nvPr>
        </p:nvSpPr>
        <p:spPr/>
        <p:txBody>
          <a:bodyPr/>
          <a:lstStyle/>
          <a:p>
            <a:endParaRPr lang="en-US" dirty="0"/>
          </a:p>
        </p:txBody>
      </p:sp>
      <p:sp>
        <p:nvSpPr>
          <p:cNvPr id="4" name="Zástupný symbol pro číslo snímku 3"/>
          <p:cNvSpPr>
            <a:spLocks noGrp="1"/>
          </p:cNvSpPr>
          <p:nvPr>
            <p:ph type="sldNum" sz="quarter" idx="12"/>
          </p:nvPr>
        </p:nvSpPr>
        <p:spPr/>
        <p:txBody>
          <a:bodyPr/>
          <a:lstStyle/>
          <a:p>
            <a:fld id="{44A19ADA-FCB0-45FF-BA49-617811A7310E}" type="slidenum">
              <a:rPr lang="en-US" smtClean="0"/>
              <a:t>‹#›</a:t>
            </a:fld>
            <a:endParaRPr lang="en-US" dirty="0"/>
          </a:p>
        </p:txBody>
      </p:sp>
    </p:spTree>
    <p:extLst>
      <p:ext uri="{BB962C8B-B14F-4D97-AF65-F5344CB8AC3E}">
        <p14:creationId xmlns:p14="http://schemas.microsoft.com/office/powerpoint/2010/main" val="3955170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35B52C8-C719-498C-9A9F-D872B864FC01}"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44A19ADA-FCB0-45FF-BA49-617811A7310E}" type="slidenum">
              <a:rPr lang="en-US" smtClean="0"/>
              <a:t>‹#›</a:t>
            </a:fld>
            <a:endParaRPr lang="en-US" dirty="0"/>
          </a:p>
        </p:txBody>
      </p:sp>
    </p:spTree>
    <p:extLst>
      <p:ext uri="{BB962C8B-B14F-4D97-AF65-F5344CB8AC3E}">
        <p14:creationId xmlns:p14="http://schemas.microsoft.com/office/powerpoint/2010/main" val="3457683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35B52C8-C719-498C-9A9F-D872B864FC01}"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44A19ADA-FCB0-45FF-BA49-617811A7310E}" type="slidenum">
              <a:rPr lang="en-US" smtClean="0"/>
              <a:t>‹#›</a:t>
            </a:fld>
            <a:endParaRPr lang="en-US" dirty="0"/>
          </a:p>
        </p:txBody>
      </p:sp>
    </p:spTree>
    <p:extLst>
      <p:ext uri="{BB962C8B-B14F-4D97-AF65-F5344CB8AC3E}">
        <p14:creationId xmlns:p14="http://schemas.microsoft.com/office/powerpoint/2010/main" val="2448701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5B52C8-C719-498C-9A9F-D872B864FC01}" type="datetimeFigureOut">
              <a:rPr lang="en-US" smtClean="0"/>
              <a:t>11/14/2013</a:t>
            </a:fld>
            <a:endParaRPr lang="en-US"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A19ADA-FCB0-45FF-BA49-617811A7310E}" type="slidenum">
              <a:rPr lang="en-US" smtClean="0"/>
              <a:t>‹#›</a:t>
            </a:fld>
            <a:endParaRPr lang="en-US" dirty="0"/>
          </a:p>
        </p:txBody>
      </p:sp>
    </p:spTree>
    <p:extLst>
      <p:ext uri="{BB962C8B-B14F-4D97-AF65-F5344CB8AC3E}">
        <p14:creationId xmlns:p14="http://schemas.microsoft.com/office/powerpoint/2010/main" val="1627954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youtube.com/watch?v=kcuUcHU21Ik&amp;feature=player_embedde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n.wikipedia.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sz="1400" dirty="0" smtClean="0"/>
              <a:t>Jméno autora: 	Mgr. Mária Filipová</a:t>
            </a:r>
          </a:p>
          <a:p>
            <a:pPr marL="0" indent="0">
              <a:buNone/>
            </a:pPr>
            <a:r>
              <a:rPr lang="cs-CZ" sz="1400" dirty="0" smtClean="0"/>
              <a:t>Datum vytvoření:	</a:t>
            </a:r>
            <a:r>
              <a:rPr lang="en-US" sz="1400" dirty="0" smtClean="0"/>
              <a:t>23</a:t>
            </a:r>
            <a:r>
              <a:rPr lang="cs-CZ" sz="1400" dirty="0" smtClean="0"/>
              <a:t>. </a:t>
            </a:r>
            <a:r>
              <a:rPr lang="cs-CZ" sz="1400" dirty="0" smtClean="0"/>
              <a:t>09. 2013</a:t>
            </a:r>
          </a:p>
          <a:p>
            <a:pPr marL="0" indent="0">
              <a:buNone/>
            </a:pPr>
            <a:r>
              <a:rPr lang="cs-CZ" sz="1400" dirty="0" smtClean="0"/>
              <a:t>Číslo </a:t>
            </a:r>
            <a:r>
              <a:rPr lang="cs-CZ" sz="1400" dirty="0" err="1"/>
              <a:t>DUMu</a:t>
            </a:r>
            <a:r>
              <a:rPr lang="cs-CZ" sz="1400" dirty="0"/>
              <a:t>: 	</a:t>
            </a:r>
            <a:r>
              <a:rPr lang="cs-CZ" sz="1400" dirty="0" smtClean="0"/>
              <a:t>VY_32_INOVACE_19_AJ_FT</a:t>
            </a:r>
            <a:endParaRPr lang="cs-CZ" sz="1400" dirty="0"/>
          </a:p>
          <a:p>
            <a:pPr marL="0" indent="0">
              <a:buNone/>
            </a:pPr>
            <a:endParaRPr lang="cs-CZ" sz="1400" dirty="0" smtClean="0"/>
          </a:p>
          <a:p>
            <a:pPr marL="0" indent="0">
              <a:buNone/>
            </a:pPr>
            <a:r>
              <a:rPr lang="cs-CZ" sz="1400" dirty="0" smtClean="0"/>
              <a:t>Ročník:                	1. – 4. ročník </a:t>
            </a:r>
          </a:p>
          <a:p>
            <a:pPr marL="0" indent="0">
              <a:buNone/>
            </a:pPr>
            <a:r>
              <a:rPr lang="cs-CZ" sz="1400" dirty="0" smtClean="0"/>
              <a:t>Vzdělávací oblast:	Jazyk a jazyková komunikace</a:t>
            </a:r>
          </a:p>
          <a:p>
            <a:pPr marL="0" indent="0">
              <a:buNone/>
            </a:pPr>
            <a:r>
              <a:rPr lang="cs-CZ" sz="1400" dirty="0" smtClean="0"/>
              <a:t>Vzdělávací obor:     	Anglický jazyk</a:t>
            </a:r>
          </a:p>
          <a:p>
            <a:pPr marL="0" indent="0">
              <a:buNone/>
            </a:pPr>
            <a:r>
              <a:rPr lang="cs-CZ" sz="1400" dirty="0" smtClean="0"/>
              <a:t>Tematický okruh:  	odborná slovní zásoba a témata pro studenty oboru  Aplikovaná chemie</a:t>
            </a:r>
          </a:p>
          <a:p>
            <a:pPr marL="0" indent="0">
              <a:buNone/>
            </a:pPr>
            <a:r>
              <a:rPr lang="cs-CZ" sz="1400" dirty="0" smtClean="0"/>
              <a:t>Téma:		</a:t>
            </a:r>
            <a:r>
              <a:rPr lang="cs-CZ" sz="1400" dirty="0" err="1" smtClean="0"/>
              <a:t>Blood</a:t>
            </a:r>
            <a:r>
              <a:rPr lang="cs-CZ" sz="1400" dirty="0" smtClean="0"/>
              <a:t> </a:t>
            </a:r>
            <a:r>
              <a:rPr lang="cs-CZ" sz="1400" dirty="0" err="1" smtClean="0"/>
              <a:t>sugar</a:t>
            </a:r>
            <a:endParaRPr lang="cs-CZ" sz="1400" dirty="0" smtClean="0"/>
          </a:p>
          <a:p>
            <a:pPr marL="0" indent="0">
              <a:buNone/>
            </a:pPr>
            <a:r>
              <a:rPr lang="cs-CZ" sz="1400" dirty="0" smtClean="0"/>
              <a:t>Klíčová slova:       	glucose in </a:t>
            </a:r>
            <a:r>
              <a:rPr lang="cs-CZ" sz="1400" dirty="0" err="1"/>
              <a:t>b</a:t>
            </a:r>
            <a:r>
              <a:rPr lang="cs-CZ" sz="1400" dirty="0" err="1" smtClean="0"/>
              <a:t>lood</a:t>
            </a:r>
            <a:r>
              <a:rPr lang="cs-CZ" sz="1400" dirty="0" smtClean="0"/>
              <a:t>, </a:t>
            </a:r>
            <a:r>
              <a:rPr lang="cs-CZ" sz="1400" dirty="0" err="1" smtClean="0"/>
              <a:t>hyperglycemia</a:t>
            </a:r>
            <a:r>
              <a:rPr lang="cs-CZ" sz="1400" dirty="0" smtClean="0"/>
              <a:t>, </a:t>
            </a:r>
            <a:r>
              <a:rPr lang="cs-CZ" sz="1400" dirty="0" err="1" smtClean="0"/>
              <a:t>hypoglycemia</a:t>
            </a:r>
            <a:r>
              <a:rPr lang="cs-CZ" sz="1400" dirty="0" smtClean="0"/>
              <a:t>, diabetes</a:t>
            </a:r>
            <a:endParaRPr lang="cs-CZ" sz="1400" dirty="0" smtClean="0">
              <a:solidFill>
                <a:prstClr val="black"/>
              </a:solidFill>
            </a:endParaRPr>
          </a:p>
          <a:p>
            <a:pPr marL="0" indent="0">
              <a:buNone/>
            </a:pPr>
            <a:r>
              <a:rPr lang="cs-CZ" sz="1400" dirty="0" smtClean="0">
                <a:solidFill>
                  <a:prstClr val="black"/>
                </a:solidFill>
              </a:rPr>
              <a:t>Metodický </a:t>
            </a:r>
            <a:r>
              <a:rPr lang="cs-CZ" sz="1400" dirty="0">
                <a:solidFill>
                  <a:prstClr val="black"/>
                </a:solidFill>
              </a:rPr>
              <a:t>list/anotace</a:t>
            </a:r>
            <a:r>
              <a:rPr lang="cs-CZ" sz="1400" dirty="0" smtClean="0">
                <a:solidFill>
                  <a:prstClr val="black"/>
                </a:solidFill>
              </a:rPr>
              <a:t>:</a:t>
            </a:r>
            <a:endParaRPr lang="cs-CZ" sz="1400" dirty="0" smtClean="0"/>
          </a:p>
          <a:p>
            <a:pPr marL="0" indent="0">
              <a:buNone/>
            </a:pPr>
            <a:r>
              <a:rPr lang="cs-CZ" sz="1400" dirty="0" smtClean="0"/>
              <a:t>Materiál slouží k seznámení se základní odbornou slovní zásobou pro studenty oborů  Aplikovaná chemie. Jedná se zejména o termíny z oblasti biologie a chemie. </a:t>
            </a:r>
          </a:p>
          <a:p>
            <a:pPr marL="0" indent="0">
              <a:buNone/>
            </a:pPr>
            <a:r>
              <a:rPr lang="cs-CZ" sz="1400" dirty="0" smtClean="0"/>
              <a:t>Studenti odhadují na základě svých znalostí význam slov. V případě potřeby pracují se slovníkem. Důležité je pochopení obsahu  a aktivní slovní zásoba . Studenti využívají svých znalostí z oboru chemie, biologie a mikrobiologie.</a:t>
            </a:r>
          </a:p>
          <a:p>
            <a:pPr marL="0" indent="0">
              <a:buNone/>
            </a:pPr>
            <a:r>
              <a:rPr lang="cs-CZ" sz="1400" dirty="0" smtClean="0"/>
              <a:t>Připraví krátkou prezentaci  se zajímavými  informacemi.</a:t>
            </a:r>
          </a:p>
          <a:p>
            <a:pPr marL="0" indent="0">
              <a:buNone/>
            </a:pPr>
            <a:endParaRPr lang="cs-CZ" sz="1400" dirty="0"/>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04664"/>
            <a:ext cx="5761037"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4538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Blood</a:t>
            </a:r>
            <a:r>
              <a:rPr lang="cs-CZ" dirty="0" smtClean="0"/>
              <a:t> </a:t>
            </a:r>
            <a:r>
              <a:rPr lang="cs-CZ" dirty="0" err="1" smtClean="0"/>
              <a:t>sugar</a:t>
            </a:r>
            <a:r>
              <a:rPr lang="cs-CZ" dirty="0" smtClean="0"/>
              <a:t> </a:t>
            </a:r>
            <a:r>
              <a:rPr lang="cs-CZ" dirty="0" err="1" smtClean="0"/>
              <a:t>control</a:t>
            </a:r>
            <a:endParaRPr lang="en-US" dirty="0"/>
          </a:p>
        </p:txBody>
      </p:sp>
      <p:sp>
        <p:nvSpPr>
          <p:cNvPr id="3" name="Podnadpis 2"/>
          <p:cNvSpPr>
            <a:spLocks noGrp="1"/>
          </p:cNvSpPr>
          <p:nvPr>
            <p:ph type="subTitle" idx="1"/>
          </p:nvPr>
        </p:nvSpPr>
        <p:spPr/>
        <p:txBody>
          <a:bodyPr/>
          <a:lstStyle/>
          <a:p>
            <a:r>
              <a:rPr lang="cs-CZ" dirty="0" smtClean="0"/>
              <a:t>Diabetes</a:t>
            </a:r>
            <a:endParaRPr lang="en-US" dirty="0"/>
          </a:p>
        </p:txBody>
      </p:sp>
    </p:spTree>
    <p:extLst>
      <p:ext uri="{BB962C8B-B14F-4D97-AF65-F5344CB8AC3E}">
        <p14:creationId xmlns:p14="http://schemas.microsoft.com/office/powerpoint/2010/main" val="2485188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Glucose in our </a:t>
            </a:r>
            <a:r>
              <a:rPr lang="cs-CZ" dirty="0" err="1" smtClean="0"/>
              <a:t>blood</a:t>
            </a:r>
            <a:endParaRPr lang="en-US" dirty="0"/>
          </a:p>
        </p:txBody>
      </p:sp>
      <p:sp>
        <p:nvSpPr>
          <p:cNvPr id="3" name="Zástupný symbol pro obsah 2"/>
          <p:cNvSpPr>
            <a:spLocks noGrp="1"/>
          </p:cNvSpPr>
          <p:nvPr>
            <p:ph idx="1"/>
          </p:nvPr>
        </p:nvSpPr>
        <p:spPr/>
        <p:txBody>
          <a:bodyPr anchor="ctr">
            <a:normAutofit fontScale="85000" lnSpcReduction="10000"/>
          </a:bodyPr>
          <a:lstStyle/>
          <a:p>
            <a:r>
              <a:rPr lang="en-US" dirty="0" smtClean="0"/>
              <a:t>The concentration of glucose in our blood is important and must be carefully regulated. This is done by the pancreas, which releases hormones that regulate the usage and storage of glucose by cells. </a:t>
            </a:r>
          </a:p>
          <a:p>
            <a:r>
              <a:rPr lang="en-US" dirty="0" smtClean="0"/>
              <a:t>The blood sugar concentration or blood glucose level is the amount of glucose (sugar) present in the blood of a human or animal. The body naturally tightly regulates blood glucose levels as a part of metabolic homeostasis.</a:t>
            </a:r>
          </a:p>
          <a:p>
            <a:r>
              <a:rPr lang="en-US" dirty="0" smtClean="0"/>
              <a:t>Glucose is the important source of energy for the cells and blood lipids work as energy store.</a:t>
            </a:r>
            <a:endParaRPr lang="en-US" dirty="0"/>
          </a:p>
        </p:txBody>
      </p:sp>
    </p:spTree>
    <p:extLst>
      <p:ext uri="{BB962C8B-B14F-4D97-AF65-F5344CB8AC3E}">
        <p14:creationId xmlns:p14="http://schemas.microsoft.com/office/powerpoint/2010/main" val="2030484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Glucose level</a:t>
            </a:r>
            <a:endParaRPr lang="en-US" dirty="0"/>
          </a:p>
        </p:txBody>
      </p:sp>
      <p:sp>
        <p:nvSpPr>
          <p:cNvPr id="3" name="Zástupný symbol pro obsah 2"/>
          <p:cNvSpPr>
            <a:spLocks noGrp="1"/>
          </p:cNvSpPr>
          <p:nvPr>
            <p:ph idx="1"/>
          </p:nvPr>
        </p:nvSpPr>
        <p:spPr/>
        <p:txBody>
          <a:bodyPr>
            <a:normAutofit fontScale="92500"/>
          </a:bodyPr>
          <a:lstStyle/>
          <a:p>
            <a:r>
              <a:rPr lang="en-US" dirty="0" smtClean="0"/>
              <a:t>It is important that blood glucose level is kept within a narrow range due to its importance as an energy source for respiration</a:t>
            </a:r>
            <a:r>
              <a:rPr lang="cs-CZ" dirty="0" smtClean="0"/>
              <a:t>.</a:t>
            </a:r>
            <a:endParaRPr lang="en-US" dirty="0" smtClean="0"/>
          </a:p>
          <a:p>
            <a:r>
              <a:rPr lang="en-US" dirty="0" smtClean="0"/>
              <a:t>Having eaten a meal containing sugars or starch (eg sweets, potatoes, bread, rice or pasta), the starch and large sugars are digested down into glucose and absorbed across the small intestine wall into the bloodstream. This </a:t>
            </a:r>
            <a:r>
              <a:rPr lang="cs-CZ" dirty="0" smtClean="0"/>
              <a:t>brings</a:t>
            </a:r>
            <a:r>
              <a:rPr lang="en-US" dirty="0" smtClean="0"/>
              <a:t> a rise in blood glucose concentration. </a:t>
            </a:r>
            <a:endParaRPr lang="cs-CZ" dirty="0" smtClean="0"/>
          </a:p>
          <a:p>
            <a:endParaRPr lang="en-US" dirty="0"/>
          </a:p>
        </p:txBody>
      </p:sp>
    </p:spTree>
    <p:extLst>
      <p:ext uri="{BB962C8B-B14F-4D97-AF65-F5344CB8AC3E}">
        <p14:creationId xmlns:p14="http://schemas.microsoft.com/office/powerpoint/2010/main" val="3364805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20000"/>
          </a:bodyPr>
          <a:lstStyle/>
          <a:p>
            <a:r>
              <a:rPr lang="en-US" dirty="0" smtClean="0"/>
              <a:t>The pancreas monitors and controls the concentration of glucose in </a:t>
            </a:r>
            <a:r>
              <a:rPr lang="cs-CZ" dirty="0" smtClean="0"/>
              <a:t>our</a:t>
            </a:r>
            <a:r>
              <a:rPr lang="en-US" dirty="0" smtClean="0"/>
              <a:t> blood. </a:t>
            </a:r>
            <a:r>
              <a:rPr lang="cs-CZ" dirty="0" smtClean="0"/>
              <a:t>When</a:t>
            </a:r>
            <a:r>
              <a:rPr lang="en-US" dirty="0" smtClean="0"/>
              <a:t> </a:t>
            </a:r>
            <a:r>
              <a:rPr lang="en-US" dirty="0" smtClean="0"/>
              <a:t>there</a:t>
            </a:r>
            <a:r>
              <a:rPr lang="cs-CZ" dirty="0" smtClean="0"/>
              <a:t> </a:t>
            </a:r>
            <a:r>
              <a:rPr lang="cs-CZ" dirty="0" smtClean="0"/>
              <a:t>is </a:t>
            </a:r>
            <a:r>
              <a:rPr lang="en-US" dirty="0" smtClean="0"/>
              <a:t>an increase in blood glucose level </a:t>
            </a:r>
            <a:r>
              <a:rPr lang="cs-CZ" dirty="0" smtClean="0"/>
              <a:t>higher</a:t>
            </a:r>
            <a:r>
              <a:rPr lang="en-US" dirty="0" smtClean="0"/>
              <a:t> the normal level, the pancreas produces a hormone insulin which is released into the bloodstream. </a:t>
            </a:r>
            <a:endParaRPr lang="cs-CZ" dirty="0" smtClean="0"/>
          </a:p>
          <a:p>
            <a:r>
              <a:rPr lang="en-US" dirty="0" smtClean="0"/>
              <a:t>Insulin causes glucose to move from the blood into cells, where it is either used for respiration or stored in liver and muscle cells as glycogen. The effect of this is to lower the blood glucose concentration back to normal. </a:t>
            </a:r>
            <a:endParaRPr lang="en-US" dirty="0"/>
          </a:p>
        </p:txBody>
      </p:sp>
    </p:spTree>
    <p:extLst>
      <p:ext uri="{BB962C8B-B14F-4D97-AF65-F5344CB8AC3E}">
        <p14:creationId xmlns:p14="http://schemas.microsoft.com/office/powerpoint/2010/main" val="617273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Diabetes</a:t>
            </a:r>
            <a:endParaRPr lang="en-US" dirty="0"/>
          </a:p>
        </p:txBody>
      </p:sp>
      <p:sp>
        <p:nvSpPr>
          <p:cNvPr id="3" name="Zástupný symbol pro obsah 2"/>
          <p:cNvSpPr>
            <a:spLocks noGrp="1"/>
          </p:cNvSpPr>
          <p:nvPr>
            <p:ph idx="1"/>
          </p:nvPr>
        </p:nvSpPr>
        <p:spPr/>
        <p:txBody>
          <a:bodyPr>
            <a:normAutofit fontScale="70000" lnSpcReduction="20000"/>
          </a:bodyPr>
          <a:lstStyle/>
          <a:p>
            <a:r>
              <a:rPr lang="en-US" dirty="0" smtClean="0"/>
              <a:t>Blood sugar levels outside the normal range may be an indicator of a medical condition. A persistently high level is referred to as hyperglycemia; low levels are referred to as hypoglycemia. Diabetes mellitus is characterized by persistent hyperglycemia</a:t>
            </a:r>
            <a:r>
              <a:rPr lang="cs-CZ" dirty="0" smtClean="0"/>
              <a:t>.</a:t>
            </a:r>
            <a:r>
              <a:rPr lang="en-US" dirty="0" smtClean="0"/>
              <a:t> </a:t>
            </a:r>
            <a:endParaRPr lang="cs-CZ" dirty="0" smtClean="0"/>
          </a:p>
          <a:p>
            <a:r>
              <a:rPr lang="en-US" dirty="0" smtClean="0"/>
              <a:t>There are two main types of diabetes:</a:t>
            </a:r>
          </a:p>
          <a:p>
            <a:endParaRPr lang="en-US" dirty="0" smtClean="0"/>
          </a:p>
          <a:p>
            <a:pPr>
              <a:buFont typeface="Wingdings" panose="05000000000000000000" pitchFamily="2" charset="2"/>
              <a:buChar char="Ø"/>
            </a:pPr>
            <a:r>
              <a:rPr lang="en-US" dirty="0" smtClean="0"/>
              <a:t>   </a:t>
            </a:r>
            <a:r>
              <a:rPr lang="cs-CZ" dirty="0"/>
              <a:t>t</a:t>
            </a:r>
            <a:r>
              <a:rPr lang="en-US" dirty="0" smtClean="0"/>
              <a:t>ype 1 which usually develops during childhood</a:t>
            </a:r>
          </a:p>
          <a:p>
            <a:endParaRPr lang="en-US" dirty="0" smtClean="0"/>
          </a:p>
          <a:p>
            <a:pPr>
              <a:buFont typeface="Wingdings" panose="05000000000000000000" pitchFamily="2" charset="2"/>
              <a:buChar char="Ø"/>
            </a:pPr>
            <a:r>
              <a:rPr lang="en-US" dirty="0" smtClean="0"/>
              <a:t>    </a:t>
            </a:r>
            <a:r>
              <a:rPr lang="cs-CZ" dirty="0" smtClean="0"/>
              <a:t>t</a:t>
            </a:r>
            <a:r>
              <a:rPr lang="en-US" dirty="0" smtClean="0"/>
              <a:t>ype 2 which  usually develops in later life</a:t>
            </a:r>
          </a:p>
          <a:p>
            <a:endParaRPr lang="en-US" dirty="0" smtClean="0"/>
          </a:p>
          <a:p>
            <a:r>
              <a:rPr lang="en-US" dirty="0" smtClean="0"/>
              <a:t>Type 1 diabetes - is caused when the pancreas does not produce enough insulin. The body is therefore unable to lower blood sugar level when it rises too high. </a:t>
            </a:r>
            <a:endParaRPr lang="en-US" dirty="0"/>
          </a:p>
        </p:txBody>
      </p:sp>
    </p:spTree>
    <p:extLst>
      <p:ext uri="{BB962C8B-B14F-4D97-AF65-F5344CB8AC3E}">
        <p14:creationId xmlns:p14="http://schemas.microsoft.com/office/powerpoint/2010/main" val="2335661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Controlling glucose level</a:t>
            </a:r>
            <a:endParaRPr lang="en-US" dirty="0"/>
          </a:p>
        </p:txBody>
      </p:sp>
      <p:sp>
        <p:nvSpPr>
          <p:cNvPr id="3" name="Zástupný symbol pro obsah 2"/>
          <p:cNvSpPr>
            <a:spLocks noGrp="1"/>
          </p:cNvSpPr>
          <p:nvPr>
            <p:ph idx="1"/>
          </p:nvPr>
        </p:nvSpPr>
        <p:spPr/>
        <p:txBody>
          <a:bodyPr>
            <a:normAutofit fontScale="92500" lnSpcReduction="20000"/>
          </a:bodyPr>
          <a:lstStyle/>
          <a:p>
            <a:r>
              <a:rPr lang="cs-CZ" dirty="0" smtClean="0"/>
              <a:t>People</a:t>
            </a:r>
            <a:r>
              <a:rPr lang="en-US" dirty="0" smtClean="0"/>
              <a:t> of Type 1 diabetes can help to control their blood glucose level with their diet and by exercising (which can lower blood glucose levels due to increased respiration in the muscles).</a:t>
            </a:r>
          </a:p>
          <a:p>
            <a:r>
              <a:rPr lang="en-US" dirty="0" smtClean="0"/>
              <a:t>Type 1 diabetics must also inject insulin to control their blood glucose level. </a:t>
            </a:r>
            <a:r>
              <a:rPr lang="cs-CZ" dirty="0" smtClean="0"/>
              <a:t>A</a:t>
            </a:r>
            <a:r>
              <a:rPr lang="en-US" dirty="0" smtClean="0"/>
              <a:t> person </a:t>
            </a:r>
            <a:r>
              <a:rPr lang="cs-CZ" dirty="0" smtClean="0"/>
              <a:t>must</a:t>
            </a:r>
            <a:r>
              <a:rPr lang="en-US" dirty="0" smtClean="0"/>
              <a:t> conduct a blood test to </a:t>
            </a:r>
            <a:r>
              <a:rPr lang="cs-CZ" dirty="0" smtClean="0"/>
              <a:t>see</a:t>
            </a:r>
            <a:r>
              <a:rPr lang="en-US" dirty="0" smtClean="0"/>
              <a:t> blood glucose level (using a blood glucose meter)</a:t>
            </a:r>
            <a:r>
              <a:rPr lang="cs-CZ" dirty="0" smtClean="0"/>
              <a:t>.</a:t>
            </a:r>
          </a:p>
          <a:p>
            <a:r>
              <a:rPr lang="cs-CZ" dirty="0" smtClean="0"/>
              <a:t>see: </a:t>
            </a:r>
            <a:r>
              <a:rPr lang="cs-CZ" dirty="0" smtClean="0">
                <a:hlinkClick r:id="rId2"/>
              </a:rPr>
              <a:t>http://www.youtube.com/watch?v=kcuUcHU21Ik&amp;feature=player_embedded</a:t>
            </a:r>
            <a:endParaRPr lang="en-US" dirty="0"/>
          </a:p>
        </p:txBody>
      </p:sp>
    </p:spTree>
    <p:extLst>
      <p:ext uri="{BB962C8B-B14F-4D97-AF65-F5344CB8AC3E}">
        <p14:creationId xmlns:p14="http://schemas.microsoft.com/office/powerpoint/2010/main" val="1955793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en-US" dirty="0"/>
          </a:p>
        </p:txBody>
      </p:sp>
      <p:sp>
        <p:nvSpPr>
          <p:cNvPr id="3" name="Zástupný symbol pro obsah 2"/>
          <p:cNvSpPr>
            <a:spLocks noGrp="1"/>
          </p:cNvSpPr>
          <p:nvPr>
            <p:ph idx="1"/>
          </p:nvPr>
        </p:nvSpPr>
        <p:spPr>
          <a:xfrm>
            <a:off x="457200" y="1412776"/>
            <a:ext cx="8229600" cy="4713387"/>
          </a:xfrm>
        </p:spPr>
        <p:txBody>
          <a:bodyPr anchor="ctr">
            <a:normAutofit lnSpcReduction="10000"/>
          </a:bodyPr>
          <a:lstStyle/>
          <a:p>
            <a:endParaRPr lang="cs-CZ" dirty="0" smtClean="0">
              <a:solidFill>
                <a:prstClr val="black"/>
              </a:solidFill>
            </a:endParaRPr>
          </a:p>
          <a:p>
            <a:endParaRPr lang="cs-CZ" dirty="0">
              <a:solidFill>
                <a:prstClr val="black"/>
              </a:solidFill>
            </a:endParaRPr>
          </a:p>
          <a:p>
            <a:r>
              <a:rPr lang="cs-CZ" dirty="0" smtClean="0">
                <a:solidFill>
                  <a:prstClr val="black"/>
                </a:solidFill>
              </a:rPr>
              <a:t>BETINA</a:t>
            </a:r>
            <a:r>
              <a:rPr lang="cs-CZ" dirty="0">
                <a:solidFill>
                  <a:prstClr val="black"/>
                </a:solidFill>
              </a:rPr>
              <a:t>, Vladimír a kol. Malá encyklopédia </a:t>
            </a:r>
            <a:r>
              <a:rPr lang="cs-CZ" dirty="0" smtClean="0">
                <a:solidFill>
                  <a:prstClr val="black"/>
                </a:solidFill>
              </a:rPr>
              <a:t>Biologie</a:t>
            </a:r>
            <a:r>
              <a:rPr lang="cs-CZ" dirty="0">
                <a:solidFill>
                  <a:prstClr val="black"/>
                </a:solidFill>
              </a:rPr>
              <a:t>. Bratislava: Obzor, 1975, ISBN 65-023-75. </a:t>
            </a:r>
            <a:endParaRPr lang="cs-CZ" dirty="0" smtClean="0">
              <a:solidFill>
                <a:prstClr val="black"/>
              </a:solidFill>
            </a:endParaRPr>
          </a:p>
          <a:p>
            <a:r>
              <a:rPr lang="cs-CZ" dirty="0" smtClean="0">
                <a:solidFill>
                  <a:prstClr val="black"/>
                </a:solidFill>
                <a:hlinkClick r:id="rId2"/>
              </a:rPr>
              <a:t>h</a:t>
            </a:r>
            <a:r>
              <a:rPr lang="it-IT" dirty="0">
                <a:solidFill>
                  <a:prstClr val="black"/>
                </a:solidFill>
                <a:hlinkClick r:id="rId2"/>
              </a:rPr>
              <a:t>ttp://</a:t>
            </a:r>
            <a:r>
              <a:rPr lang="cs-CZ" dirty="0">
                <a:solidFill>
                  <a:prstClr val="black"/>
                </a:solidFill>
                <a:hlinkClick r:id="rId2"/>
              </a:rPr>
              <a:t>en.</a:t>
            </a:r>
            <a:r>
              <a:rPr lang="it-IT" dirty="0" smtClean="0">
                <a:solidFill>
                  <a:prstClr val="black"/>
                </a:solidFill>
                <a:hlinkClick r:id="rId2"/>
              </a:rPr>
              <a:t>wikipedia.org</a:t>
            </a:r>
            <a:endParaRPr lang="cs-CZ" dirty="0">
              <a:solidFill>
                <a:prstClr val="black"/>
              </a:solidFill>
            </a:endParaRPr>
          </a:p>
          <a:p>
            <a:r>
              <a:rPr lang="cs-CZ" dirty="0">
                <a:solidFill>
                  <a:prstClr val="black"/>
                </a:solidFill>
              </a:rPr>
              <a:t>PHILLIPS, Janet a kol. Oxford studijní slovník. Oxford: Oxford University Press, 2010, ISBN 978019 430655 3. </a:t>
            </a:r>
          </a:p>
          <a:p>
            <a:endParaRPr lang="en-US" dirty="0">
              <a:solidFill>
                <a:prstClr val="black"/>
              </a:solidFill>
            </a:endParaRPr>
          </a:p>
          <a:p>
            <a:endParaRPr lang="cs-CZ" dirty="0" smtClean="0">
              <a:solidFill>
                <a:prstClr val="black"/>
              </a:solidFill>
            </a:endParaRPr>
          </a:p>
        </p:txBody>
      </p:sp>
    </p:spTree>
    <p:extLst>
      <p:ext uri="{BB962C8B-B14F-4D97-AF65-F5344CB8AC3E}">
        <p14:creationId xmlns:p14="http://schemas.microsoft.com/office/powerpoint/2010/main" val="3912184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490</Words>
  <Application>Microsoft Office PowerPoint</Application>
  <PresentationFormat>Předvádění na obrazovce (4:3)</PresentationFormat>
  <Paragraphs>44</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systému Office</vt:lpstr>
      <vt:lpstr>Prezentace aplikace PowerPoint</vt:lpstr>
      <vt:lpstr>Blood sugar control</vt:lpstr>
      <vt:lpstr>Glucose in our blood</vt:lpstr>
      <vt:lpstr>Glucose level</vt:lpstr>
      <vt:lpstr>Prezentace aplikace PowerPoint</vt:lpstr>
      <vt:lpstr>Diabetes</vt:lpstr>
      <vt:lpstr>Controlling glucose level</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Lenovo</dc:creator>
  <cp:lastModifiedBy>Lenovo</cp:lastModifiedBy>
  <cp:revision>4</cp:revision>
  <dcterms:created xsi:type="dcterms:W3CDTF">2013-11-13T14:36:45Z</dcterms:created>
  <dcterms:modified xsi:type="dcterms:W3CDTF">2013-11-14T21:44:13Z</dcterms:modified>
</cp:coreProperties>
</file>