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65" r:id="rId2"/>
    <p:sldId id="256" r:id="rId3"/>
    <p:sldId id="258" r:id="rId4"/>
    <p:sldId id="257" r:id="rId5"/>
    <p:sldId id="266" r:id="rId6"/>
    <p:sldId id="263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2F920-AA10-4E05-A103-812FA9900327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64E54-FFCC-42C7-BE14-5390174983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6B1BA-BF4A-4953-897F-948F40938094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4247E-18EA-4512-8A8E-D6C5301D1B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9A8CD222-6E76-42E9-BB12-5655C0C96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477532-5510-4508-A179-984AAC22C81A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D3B34-81BE-4690-83CA-1CA0C00D6D51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106E587-DE2F-4C95-8ABD-AE1542BB353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FB397-8B4F-42B2-BD43-48DA96321706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20DED3-8A07-423F-9393-CC7D405E28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CB8065A6-B41B-45E0-A520-4A4AF97E4420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CE6CE-8C6B-4F00-862E-108A79ECEC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909C4-CC84-4BFC-98C3-1D2642823377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DECB0E2-7F2E-4C56-BCA8-56BF068227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50A2E-8E71-40AA-B984-1F9AF4EA2A99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34C76919-CDD6-449E-ACFC-88D25234FB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18A3D-A87F-456A-9E49-5ACF69D341AE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5DB50D-BC87-409A-AF97-25DEAFD6BE9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54410C-6D08-4C04-AB26-B47C5BB139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F8852-C0B8-4610-88E3-09C8873514E1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000B4BC9-F2E0-4FBA-BCC0-9176F35058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B45625E8-A390-4466-8A5B-5224696C6465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7B91EA-3BD3-44B1-87D7-3AAD19D39E79}" type="datetimeFigureOut">
              <a:rPr lang="cs-CZ" smtClean="0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794F297-9B31-4B13-BEE9-88F8BD2D6B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331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1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7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1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3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3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4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7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10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Jméno autora: Mgr. Vlasta Kollariková</a:t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Datum vytvoření: </a:t>
            </a:r>
            <a:r>
              <a:rPr lang="cs-CZ" sz="1500" dirty="0" smtClean="0">
                <a:solidFill>
                  <a:schemeClr val="tx1"/>
                </a:solidFill>
              </a:rPr>
              <a:t>10. </a:t>
            </a:r>
            <a:r>
              <a:rPr lang="cs-CZ" sz="1500" smtClean="0">
                <a:solidFill>
                  <a:schemeClr val="tx1"/>
                </a:solidFill>
              </a:rPr>
              <a:t>10. </a:t>
            </a:r>
            <a:r>
              <a:rPr lang="cs-CZ" sz="1500" dirty="0">
                <a:solidFill>
                  <a:schemeClr val="tx1"/>
                </a:solidFill>
              </a:rPr>
              <a:t>2013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Číslo DUMu: </a:t>
            </a:r>
            <a:r>
              <a:rPr lang="cs-CZ" sz="1500" dirty="0" smtClean="0">
                <a:solidFill>
                  <a:schemeClr val="tx1"/>
                </a:solidFill>
              </a:rPr>
              <a:t>VY_32_INOVACE_18_OSVZ_ON</a:t>
            </a:r>
            <a:endParaRPr lang="cs-CZ" sz="15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/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Ročník: I.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obor: </a:t>
            </a:r>
            <a:r>
              <a:rPr lang="cs-CZ" sz="1500" dirty="0" smtClean="0">
                <a:solidFill>
                  <a:schemeClr val="tx1"/>
                </a:solidFill>
              </a:rPr>
              <a:t>Občanská nauka</a:t>
            </a:r>
            <a:endParaRPr lang="cs-CZ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Tematický okruh: </a:t>
            </a:r>
            <a:r>
              <a:rPr lang="cs-CZ" sz="1500" dirty="0" smtClean="0">
                <a:solidFill>
                  <a:schemeClr val="tx1"/>
                </a:solidFill>
              </a:rPr>
              <a:t>Člověk a společnost</a:t>
            </a:r>
            <a:endParaRPr lang="cs-CZ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Téma: </a:t>
            </a:r>
            <a:r>
              <a:rPr lang="cs-CZ" sz="1500" dirty="0" smtClean="0">
                <a:solidFill>
                  <a:schemeClr val="tx1"/>
                </a:solidFill>
              </a:rPr>
              <a:t>Etapy lidského života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Metodický list/anotace: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500" dirty="0" smtClean="0">
                <a:solidFill>
                  <a:schemeClr val="tx1"/>
                </a:solidFill>
              </a:rPr>
              <a:t>Prodiskutovat úskalí vývojových etap člověka</a:t>
            </a:r>
            <a:endParaRPr lang="cs-CZ" sz="1500" dirty="0" smtClean="0"/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cs-CZ" sz="1500" dirty="0" smtClean="0"/>
              <a:t/>
            </a:r>
            <a:br>
              <a:rPr lang="cs-CZ" sz="1500" dirty="0" smtClean="0"/>
            </a:b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8932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Můžeme rozlišit </a:t>
            </a:r>
            <a:r>
              <a:rPr lang="cs-CZ" u="sng" dirty="0" smtClean="0">
                <a:solidFill>
                  <a:schemeClr val="tx1"/>
                </a:solidFill>
              </a:rPr>
              <a:t>7 etap</a:t>
            </a:r>
            <a:r>
              <a:rPr lang="cs-CZ" dirty="0" smtClean="0"/>
              <a:t>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1. </a:t>
            </a:r>
            <a:r>
              <a:rPr lang="cs-CZ" dirty="0" smtClean="0">
                <a:solidFill>
                  <a:srgbClr val="FF0000"/>
                </a:solidFill>
              </a:rPr>
              <a:t>Prenatální</a:t>
            </a:r>
            <a:r>
              <a:rPr lang="cs-CZ" dirty="0" smtClean="0"/>
              <a:t> - před narozením dítěte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2. </a:t>
            </a:r>
            <a:r>
              <a:rPr lang="cs-CZ" dirty="0" smtClean="0">
                <a:solidFill>
                  <a:srgbClr val="00B050"/>
                </a:solidFill>
              </a:rPr>
              <a:t>Rané dětství </a:t>
            </a:r>
            <a:r>
              <a:rPr lang="cs-CZ" dirty="0" smtClean="0"/>
              <a:t>- novorozenec, kojenec, batole (do 3 let)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3.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Předškolní věk </a:t>
            </a:r>
            <a:r>
              <a:rPr lang="cs-CZ" dirty="0" smtClean="0"/>
              <a:t>(od 3 do 6 let)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4.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Mladší školní věk </a:t>
            </a:r>
            <a:r>
              <a:rPr lang="cs-CZ" dirty="0" smtClean="0"/>
              <a:t>(od 6 do 12 let)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5. </a:t>
            </a:r>
            <a:r>
              <a:rPr lang="cs-CZ" dirty="0" smtClean="0">
                <a:solidFill>
                  <a:srgbClr val="C00000"/>
                </a:solidFill>
              </a:rPr>
              <a:t>Střední a starší školní věk </a:t>
            </a:r>
            <a:r>
              <a:rPr lang="cs-CZ" dirty="0" smtClean="0"/>
              <a:t>(od 13 do 22 let)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6. </a:t>
            </a:r>
            <a:r>
              <a:rPr lang="cs-CZ" dirty="0" smtClean="0">
                <a:solidFill>
                  <a:srgbClr val="002060"/>
                </a:solidFill>
              </a:rPr>
              <a:t>Dospělost</a:t>
            </a:r>
            <a:r>
              <a:rPr lang="cs-CZ" dirty="0" smtClean="0"/>
              <a:t>: mladší, střední a pozdní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>7. </a:t>
            </a:r>
            <a:r>
              <a:rPr lang="cs-CZ" dirty="0" smtClean="0">
                <a:solidFill>
                  <a:srgbClr val="FF0000"/>
                </a:solidFill>
              </a:rPr>
              <a:t>Stáří</a:t>
            </a:r>
            <a:r>
              <a:rPr lang="cs-CZ" dirty="0" smtClean="0"/>
              <a:t> (od 60 let do smrti) </a:t>
            </a: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Etapy lidského života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l"/>
            <a:r>
              <a:rPr lang="cs-CZ" altLang="cs-CZ" sz="2700" b="1" dirty="0" smtClean="0">
                <a:solidFill>
                  <a:srgbClr val="FF0000"/>
                </a:solidFill>
              </a:rPr>
              <a:t>Různé názory na dělení etap lidského života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2436"/>
            <a:ext cx="8662736" cy="46166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Podle věku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err="1" smtClean="0">
                <a:solidFill>
                  <a:srgbClr val="7030A0"/>
                </a:solidFill>
              </a:rPr>
              <a:t>Piagetova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teorie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(Jean </a:t>
            </a:r>
            <a:r>
              <a:rPr lang="cs-CZ" dirty="0" err="1" smtClean="0"/>
              <a:t>Piaget</a:t>
            </a:r>
            <a:r>
              <a:rPr lang="cs-CZ" dirty="0"/>
              <a:t> </a:t>
            </a:r>
            <a:r>
              <a:rPr lang="cs-CZ" dirty="0" smtClean="0"/>
              <a:t>- švýcarský psycholog)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Rozlišuje 5 etap </a:t>
            </a:r>
            <a:r>
              <a:rPr lang="cs-CZ" b="1" dirty="0" smtClean="0"/>
              <a:t>podle způsobu myšlení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err="1" smtClean="0">
                <a:solidFill>
                  <a:srgbClr val="00B050"/>
                </a:solidFill>
              </a:rPr>
              <a:t>Eriksonova</a:t>
            </a:r>
            <a:r>
              <a:rPr lang="cs-CZ" dirty="0" smtClean="0"/>
              <a:t> psychoanalytická teorie (Erik </a:t>
            </a:r>
            <a:r>
              <a:rPr lang="cs-CZ" dirty="0" err="1" smtClean="0"/>
              <a:t>Erikson</a:t>
            </a:r>
            <a:r>
              <a:rPr lang="cs-CZ" dirty="0" smtClean="0"/>
              <a:t>, americký lékař), rozlišuje 8 vývojových etap </a:t>
            </a:r>
            <a:r>
              <a:rPr lang="cs-CZ" b="1" dirty="0" smtClean="0"/>
              <a:t>podle</a:t>
            </a:r>
            <a:r>
              <a:rPr lang="cs-CZ" dirty="0" smtClean="0"/>
              <a:t> biologických</a:t>
            </a:r>
            <a:r>
              <a:rPr lang="cs-CZ" dirty="0"/>
              <a:t> </a:t>
            </a:r>
            <a:r>
              <a:rPr lang="cs-CZ" dirty="0" smtClean="0"/>
              <a:t>faktorů, </a:t>
            </a:r>
            <a:r>
              <a:rPr lang="cs-CZ" b="1" dirty="0" smtClean="0"/>
              <a:t>společenských, kulturních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a </a:t>
            </a:r>
            <a:r>
              <a:rPr lang="cs-CZ" b="1" dirty="0" smtClean="0"/>
              <a:t>historických podmínek</a:t>
            </a:r>
            <a:r>
              <a:rPr lang="cs-CZ" dirty="0" smtClean="0"/>
              <a:t> vývoje dětí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solidFill>
                  <a:schemeClr val="accent3"/>
                </a:solidFill>
              </a:rPr>
              <a:t>Freudova</a:t>
            </a:r>
            <a:r>
              <a:rPr lang="cs-CZ" dirty="0" smtClean="0"/>
              <a:t> teorie (Sigmund Freud, německý lékař), rozlišil 5 etap </a:t>
            </a:r>
            <a:r>
              <a:rPr lang="cs-CZ" b="1" dirty="0" smtClean="0"/>
              <a:t>podle biologických faktorů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b="1" dirty="0" smtClean="0">
                <a:solidFill>
                  <a:srgbClr val="FF0000"/>
                </a:solidFill>
              </a:rPr>
              <a:t>Determinanty, pojmy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Determinanty</a:t>
            </a:r>
            <a:r>
              <a:rPr lang="cs-CZ" altLang="cs-CZ" dirty="0" smtClean="0"/>
              <a:t>: činitelé, ovlivňující vývoj člověka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dirty="0" smtClean="0"/>
              <a:t>Dělí se na: a) </a:t>
            </a:r>
            <a:r>
              <a:rPr lang="cs-CZ" altLang="cs-CZ" b="1" dirty="0" smtClean="0">
                <a:solidFill>
                  <a:srgbClr val="00B050"/>
                </a:solidFill>
              </a:rPr>
              <a:t>vnitřní</a:t>
            </a:r>
            <a:r>
              <a:rPr lang="cs-CZ" altLang="cs-CZ" dirty="0" smtClean="0"/>
              <a:t> (vrozené, tj. dědičné; změny)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dirty="0" smtClean="0"/>
              <a:t>b) </a:t>
            </a:r>
            <a:r>
              <a:rPr lang="cs-CZ" altLang="cs-CZ" b="1" dirty="0" smtClean="0">
                <a:solidFill>
                  <a:srgbClr val="002060"/>
                </a:solidFill>
              </a:rPr>
              <a:t>vnější</a:t>
            </a:r>
            <a:r>
              <a:rPr lang="cs-CZ" altLang="cs-CZ" dirty="0" smtClean="0"/>
              <a:t> (prostředí a výchova)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b="1" u="sng" dirty="0" smtClean="0">
                <a:solidFill>
                  <a:srgbClr val="C00000"/>
                </a:solidFill>
              </a:rPr>
              <a:t>Puberta</a:t>
            </a:r>
            <a:r>
              <a:rPr lang="cs-CZ" altLang="cs-CZ" dirty="0" smtClean="0"/>
              <a:t>: dospívání fyziologické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b="1" u="sng" dirty="0" smtClean="0">
                <a:solidFill>
                  <a:schemeClr val="accent2">
                    <a:lumMod val="50000"/>
                  </a:schemeClr>
                </a:solidFill>
              </a:rPr>
              <a:t>Pubescence</a:t>
            </a:r>
            <a:r>
              <a:rPr lang="cs-CZ" altLang="cs-CZ" dirty="0" smtClean="0"/>
              <a:t>: dospívání citové a rozumové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b="1" u="sng" dirty="0" smtClean="0">
                <a:solidFill>
                  <a:srgbClr val="00B050"/>
                </a:solidFill>
              </a:rPr>
              <a:t>Environmentalismus</a:t>
            </a:r>
            <a:r>
              <a:rPr lang="cs-CZ" altLang="cs-CZ" dirty="0" smtClean="0"/>
              <a:t>: ovlivňování člověka prostředím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u="sng" dirty="0" err="1" smtClean="0"/>
              <a:t>Alzhaimerova</a:t>
            </a:r>
            <a:r>
              <a:rPr lang="cs-CZ" altLang="cs-CZ" u="sng" dirty="0" smtClean="0"/>
              <a:t> choroba</a:t>
            </a:r>
          </a:p>
          <a:p>
            <a:pPr marL="0" indent="0">
              <a:buFont typeface="Wingdings 2" pitchFamily="18" charset="2"/>
              <a:buNone/>
            </a:pPr>
            <a:r>
              <a:rPr lang="cs-CZ" altLang="cs-CZ" u="sng" dirty="0" smtClean="0"/>
              <a:t>Parkinsonova choroba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Otázky a diskuse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Proč je pro dítě před narozením důležité chování jeho matky? Uveď příklady vhodného i nevhodného chování.</a:t>
            </a:r>
          </a:p>
          <a:p>
            <a:pPr marL="0" indent="0">
              <a:buNone/>
            </a:pPr>
            <a:r>
              <a:rPr lang="cs-CZ" dirty="0" smtClean="0"/>
              <a:t>Jaké změny v chování i v myšlení nastanou ve středním školním věku? Mají tyto změny dopad na vztahy mezi rodiči a dětmi?</a:t>
            </a:r>
          </a:p>
          <a:p>
            <a:pPr marL="0" indent="0">
              <a:buNone/>
            </a:pPr>
            <a:r>
              <a:rPr lang="cs-CZ" dirty="0" smtClean="0"/>
              <a:t>S čím obvykle spojujeme dospělost člověka?</a:t>
            </a:r>
          </a:p>
          <a:p>
            <a:pPr marL="0" indent="0">
              <a:buNone/>
            </a:pPr>
            <a:r>
              <a:rPr lang="cs-CZ" dirty="0" smtClean="0"/>
              <a:t>S jakými problémy se potýkají lidé ve stáří, jak jim můžeme jejich situaci ulehčit či zlepšit?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66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" indent="0">
              <a:buNone/>
              <a:defRPr/>
            </a:pPr>
            <a:r>
              <a:rPr lang="cs-CZ" dirty="0"/>
              <a:t>EMMERT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80-86285-68-5.</a:t>
            </a:r>
          </a:p>
          <a:p>
            <a:pPr marL="68580" indent="0">
              <a:buNone/>
              <a:defRPr/>
            </a:pPr>
            <a:r>
              <a:rPr lang="cs-CZ" dirty="0"/>
              <a:t>HLADÍK.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  <a:p>
            <a:pPr marL="0" indent="0"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317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Snímek 1</vt:lpstr>
      <vt:lpstr>Etapy lidského života</vt:lpstr>
      <vt:lpstr>Různé názory na dělení etap lidského života</vt:lpstr>
      <vt:lpstr>Determinanty, pojmy</vt:lpstr>
      <vt:lpstr>Otázky a diskuse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Bonifác</cp:lastModifiedBy>
  <cp:revision>20</cp:revision>
  <dcterms:created xsi:type="dcterms:W3CDTF">2013-05-07T06:55:18Z</dcterms:created>
  <dcterms:modified xsi:type="dcterms:W3CDTF">2013-11-05T07:29:34Z</dcterms:modified>
</cp:coreProperties>
</file>