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62" r:id="rId5"/>
    <p:sldId id="277" r:id="rId6"/>
    <p:sldId id="275" r:id="rId7"/>
    <p:sldId id="258" r:id="rId8"/>
    <p:sldId id="261" r:id="rId9"/>
    <p:sldId id="27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" Target="slide3.xml"/><Relationship Id="rId7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Merkur_based_apparatus_for_centrifugal_casting_of_contact_lenses_by_wichterle.jpg" TargetMode="External"/><Relationship Id="rId3" Type="http://schemas.openxmlformats.org/officeDocument/2006/relationships/hyperlink" Target="http://pixabay.com/cs/o%C4%8Di-r%C3%A1m-%C4%8Dten%C3%AD-psan%C3%AD-br%C3%BDle-pohled-34011/" TargetMode="External"/><Relationship Id="rId7" Type="http://schemas.openxmlformats.org/officeDocument/2006/relationships/hyperlink" Target="http://commons.wikimedia.org/wiki/File:Astig.gif" TargetMode="External"/><Relationship Id="rId2" Type="http://schemas.openxmlformats.org/officeDocument/2006/relationships/hyperlink" Target="http://en.wikipedia.org/wiki/File:Contact_lens_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versity.org/wiki/Soubor:Meridional+SagittalPlane.png" TargetMode="External"/><Relationship Id="rId5" Type="http://schemas.openxmlformats.org/officeDocument/2006/relationships/hyperlink" Target="http://cs.wikiversity.org/wiki/Soubor:Hypermetropia.svg" TargetMode="External"/><Relationship Id="rId10" Type="http://schemas.openxmlformats.org/officeDocument/2006/relationships/hyperlink" Target="http://cs.wikipedia.org/wiki/Soubor:Prof._Ing._RTDr._Otto_Wichterle.jpg" TargetMode="External"/><Relationship Id="rId4" Type="http://schemas.openxmlformats.org/officeDocument/2006/relationships/hyperlink" Target="http://cs.wikiversity.org/wiki/Soubor:Myopia.svg" TargetMode="External"/><Relationship Id="rId9" Type="http://schemas.openxmlformats.org/officeDocument/2006/relationships/hyperlink" Target="http://cs.wikipedia.org/wiki/Soubor:Otto_Wichterle_signature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mberska-optika.cz/c-9-ocni-vady.html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26.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VY_32_INOVACE_18_FY_C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Optika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Vady oka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Vady oka, jejich klasifikace, znázornění nejčastějších vad, krátkozrakosti, dalekozrakosti a </a:t>
            </a: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astigmatismu.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Oční čočky, jejich tvůrce a současná nabídka čoček, pokrývající většinu očních vad i upravující vzhled jejich nositele.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Stejně jako v předešlých DUM není nutné psát všechny poznámky, ale vybrat obsah, který považujte za důležitý pro zápis.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static/uploads/photo/2012/04/14/13/53/eyes-34011_6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88" y="4284095"/>
            <a:ext cx="6096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4616" y="0"/>
            <a:ext cx="6403975" cy="1470025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Vady oka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510" y="4689140"/>
            <a:ext cx="3780420" cy="202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3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Vady oka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Krátkozrakost – </a:t>
            </a:r>
            <a:r>
              <a:rPr lang="cs-CZ" sz="1600" dirty="0" err="1"/>
              <a:t>myoptie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Dalekozrakost - hypermetropie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6" action="ppaction://hlinksldjump"/>
              </a:rPr>
              <a:t>►</a:t>
            </a:r>
            <a:r>
              <a:rPr lang="cs-CZ" sz="1600" dirty="0"/>
              <a:t> Rozmazané vidění </a:t>
            </a:r>
            <a:r>
              <a:rPr lang="cs-CZ" sz="1600" i="1" dirty="0"/>
              <a:t>– </a:t>
            </a:r>
            <a:r>
              <a:rPr lang="cs-CZ" sz="1600" dirty="0"/>
              <a:t>astigmatismus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7" action="ppaction://hlinksldjump"/>
              </a:rPr>
              <a:t>►</a:t>
            </a:r>
            <a:r>
              <a:rPr lang="cs-CZ" sz="1600" dirty="0"/>
              <a:t> Kontaktní čočky – Otto </a:t>
            </a:r>
            <a:r>
              <a:rPr lang="cs-CZ" sz="1600" dirty="0" smtClean="0"/>
              <a:t>Wichterle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78591" y="6326698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2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" name="Picture 2" descr="File:Contact lens 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835" y="1788420"/>
            <a:ext cx="2864632" cy="223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057165" y="3784042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1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98630"/>
            <a:ext cx="8229600" cy="1143000"/>
          </a:xfrm>
        </p:spPr>
        <p:txBody>
          <a:bodyPr/>
          <a:lstStyle/>
          <a:p>
            <a:r>
              <a:rPr lang="cs-CZ" dirty="0" smtClean="0"/>
              <a:t>Vady oka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06614" y="6160588"/>
            <a:ext cx="711079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Důležité je včasné podchycení vady a dodržování léčby.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2857669" y="5634245"/>
            <a:ext cx="360868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cs-CZ" dirty="0"/>
              <a:t>Oční vady se mohou kombinovat.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18867" y="1493785"/>
            <a:ext cx="2286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krátkozrakost (</a:t>
            </a:r>
            <a:r>
              <a:rPr lang="cs-CZ" i="1" dirty="0">
                <a:solidFill>
                  <a:schemeClr val="bg1"/>
                </a:solidFill>
              </a:rPr>
              <a:t>myopie</a:t>
            </a:r>
            <a:r>
              <a:rPr lang="cs-CZ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451373" y="1493785"/>
            <a:ext cx="2147165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dalekozrakost (</a:t>
            </a:r>
            <a:r>
              <a:rPr lang="cs-CZ" i="1" dirty="0">
                <a:solidFill>
                  <a:schemeClr val="bg1"/>
                </a:solidFill>
              </a:rPr>
              <a:t>hypermetropie</a:t>
            </a:r>
            <a:r>
              <a:rPr lang="cs-CZ" dirty="0">
                <a:solidFill>
                  <a:schemeClr val="bg1"/>
                </a:solidFill>
              </a:rPr>
              <a:t>), 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28697" y="2580874"/>
            <a:ext cx="24663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dirty="0">
                <a:solidFill>
                  <a:srgbClr val="000000"/>
                </a:solidFill>
              </a:rPr>
              <a:t>oko vidí špatně na dálku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172735" y="2580874"/>
            <a:ext cx="2704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oko vidí špatně na blízko a později i na dálku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6330500" y="1493785"/>
            <a:ext cx="2147165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rozmazané vidění </a:t>
            </a:r>
            <a:r>
              <a:rPr lang="cs-CZ" i="1" dirty="0">
                <a:solidFill>
                  <a:schemeClr val="bg1"/>
                </a:solidFill>
              </a:rPr>
              <a:t>(astigmatismus)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170912" y="2303875"/>
            <a:ext cx="24663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cs-CZ" dirty="0" smtClean="0">
                <a:solidFill>
                  <a:srgbClr val="000000"/>
                </a:solidFill>
              </a:rPr>
              <a:t>oko vidí 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zdeformovaný</a:t>
            </a:r>
          </a:p>
          <a:p>
            <a:pPr marL="0" lvl="1" algn="ctr"/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rozmazaný obraz</a:t>
            </a:r>
            <a:endParaRPr lang="cs-CZ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588427" y="3699030"/>
            <a:ext cx="2147165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vetchozrakost </a:t>
            </a:r>
            <a:r>
              <a:rPr lang="cs-CZ" i="1" dirty="0">
                <a:solidFill>
                  <a:schemeClr val="bg1"/>
                </a:solidFill>
              </a:rPr>
              <a:t>(presbyopie)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409037" y="4509120"/>
            <a:ext cx="8505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cs-CZ" dirty="0"/>
              <a:t>způsobuje problémy se zaostřením na blízké  předměty, vada </a:t>
            </a:r>
            <a:r>
              <a:rPr lang="cs-CZ" dirty="0" smtClean="0"/>
              <a:t>přicházející</a:t>
            </a:r>
          </a:p>
          <a:p>
            <a:pPr marL="0" lvl="1" algn="ctr"/>
            <a:r>
              <a:rPr lang="cs-CZ" dirty="0" smtClean="0"/>
              <a:t>s </a:t>
            </a:r>
            <a:r>
              <a:rPr lang="cs-CZ" dirty="0"/>
              <a:t>věkem, příčina – postupná ztráta pružnosti čočky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1372704"/>
            <a:ext cx="5286375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-108520" y="154001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Krátkozrakost – </a:t>
            </a:r>
            <a:r>
              <a:rPr lang="cs-CZ" dirty="0" err="1" smtClean="0"/>
              <a:t>myoptie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11960" y="1673805"/>
            <a:ext cx="189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krátkozraké oko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031940" y="3812537"/>
            <a:ext cx="220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korekce rozptylkou</a:t>
            </a:r>
            <a:endParaRPr lang="cs-CZ" dirty="0"/>
          </a:p>
        </p:txBody>
      </p:sp>
      <p:sp>
        <p:nvSpPr>
          <p:cNvPr id="13" name="Minus 12"/>
          <p:cNvSpPr/>
          <p:nvPr/>
        </p:nvSpPr>
        <p:spPr>
          <a:xfrm>
            <a:off x="5697124" y="6257315"/>
            <a:ext cx="405045" cy="216441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96542" y="1175945"/>
            <a:ext cx="31603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rátkozraký </a:t>
            </a:r>
            <a:r>
              <a:rPr lang="cs-CZ" dirty="0"/>
              <a:t>vidí obvykle dobře </a:t>
            </a:r>
            <a:r>
              <a:rPr lang="cs-CZ" dirty="0" smtClean="0"/>
              <a:t>na blízko, ale </a:t>
            </a:r>
            <a:r>
              <a:rPr lang="cs-CZ" dirty="0"/>
              <a:t>špatně do </a:t>
            </a:r>
            <a:r>
              <a:rPr lang="cs-CZ" dirty="0" smtClean="0"/>
              <a:t>dálky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46650" y="3519879"/>
            <a:ext cx="33352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rátkozraké </a:t>
            </a:r>
            <a:r>
              <a:rPr lang="cs-CZ" dirty="0"/>
              <a:t>oko </a:t>
            </a:r>
            <a:r>
              <a:rPr lang="cs-CZ" dirty="0" smtClean="0"/>
              <a:t>má prodlouženou předozadní osu, 1 </a:t>
            </a:r>
            <a:r>
              <a:rPr lang="cs-CZ" dirty="0"/>
              <a:t>mm prodloužení </a:t>
            </a:r>
            <a:r>
              <a:rPr lang="cs-CZ" dirty="0" smtClean="0"/>
              <a:t>odpovídá asi </a:t>
            </a:r>
            <a:r>
              <a:rPr lang="cs-CZ" dirty="0"/>
              <a:t>3 </a:t>
            </a:r>
            <a:r>
              <a:rPr lang="cs-CZ" dirty="0" smtClean="0"/>
              <a:t>dioptriím</a:t>
            </a:r>
            <a:br>
              <a:rPr lang="cs-CZ" dirty="0" smtClean="0"/>
            </a:br>
            <a:r>
              <a:rPr lang="cs-CZ" dirty="0" smtClean="0"/>
              <a:t>a nebo je velká lomivost optické soustavy </a:t>
            </a:r>
            <a:r>
              <a:rPr lang="cs-CZ" dirty="0" smtClean="0"/>
              <a:t>oka 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184074" y="2318681"/>
            <a:ext cx="32979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 krátkozrakém oku</a:t>
            </a:r>
            <a:br>
              <a:rPr lang="cs-CZ" dirty="0" smtClean="0"/>
            </a:br>
            <a:r>
              <a:rPr lang="cs-CZ" dirty="0" smtClean="0"/>
              <a:t>při </a:t>
            </a:r>
            <a:r>
              <a:rPr lang="cs-CZ" dirty="0"/>
              <a:t>pohledu do </a:t>
            </a:r>
            <a:r>
              <a:rPr lang="cs-CZ" dirty="0" smtClean="0"/>
              <a:t>dálky</a:t>
            </a:r>
            <a:br>
              <a:rPr lang="cs-CZ" dirty="0" smtClean="0"/>
            </a:br>
            <a:r>
              <a:rPr lang="cs-CZ" dirty="0" smtClean="0"/>
              <a:t>je </a:t>
            </a:r>
            <a:r>
              <a:rPr lang="cs-CZ" dirty="0"/>
              <a:t>ohnisko uvnitř </a:t>
            </a:r>
            <a:r>
              <a:rPr lang="cs-CZ" dirty="0" smtClean="0"/>
              <a:t>oka</a:t>
            </a:r>
            <a:br>
              <a:rPr lang="cs-CZ" dirty="0" smtClean="0"/>
            </a:br>
            <a:r>
              <a:rPr lang="cs-CZ" dirty="0" smtClean="0"/>
              <a:t>před </a:t>
            </a:r>
            <a:r>
              <a:rPr lang="cs-CZ" dirty="0" smtClean="0"/>
              <a:t>sítnicí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39184" y="5364215"/>
            <a:ext cx="25877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Hlavní příčiny:</a:t>
            </a:r>
            <a:br>
              <a:rPr lang="cs-CZ" dirty="0" smtClean="0"/>
            </a:br>
            <a:endParaRPr lang="cs-CZ" sz="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dědičné faktory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nadměrná </a:t>
            </a:r>
            <a:r>
              <a:rPr lang="cs-CZ" dirty="0"/>
              <a:t>zátěž očí v </a:t>
            </a:r>
            <a:r>
              <a:rPr lang="cs-CZ" dirty="0" smtClean="0"/>
              <a:t>dospívání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89327" y="6481021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3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364" y="1238690"/>
            <a:ext cx="5168136" cy="556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Dalekozrakost - </a:t>
            </a:r>
            <a:r>
              <a:rPr lang="cs-CZ" dirty="0"/>
              <a:t>hypermetropie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75475" y="1910445"/>
            <a:ext cx="189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dalekozraké oko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75475" y="3974867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korekce spojkou</a:t>
            </a:r>
            <a:endParaRPr lang="cs-CZ" dirty="0"/>
          </a:p>
        </p:txBody>
      </p:sp>
      <p:sp>
        <p:nvSpPr>
          <p:cNvPr id="9" name="Plus 8"/>
          <p:cNvSpPr/>
          <p:nvPr/>
        </p:nvSpPr>
        <p:spPr>
          <a:xfrm>
            <a:off x="5697125" y="6009131"/>
            <a:ext cx="283829" cy="270030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190584" y="1448780"/>
            <a:ext cx="35263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alekozraký </a:t>
            </a:r>
            <a:r>
              <a:rPr lang="cs-CZ" dirty="0"/>
              <a:t>vidí obvykle dobře do </a:t>
            </a:r>
            <a:r>
              <a:rPr lang="cs-CZ" dirty="0" smtClean="0"/>
              <a:t>dálky, postupem doby špatně na blízko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196541" y="2618973"/>
            <a:ext cx="35951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dalekozrakém oku, </a:t>
            </a:r>
            <a:r>
              <a:rPr lang="cs-CZ" dirty="0"/>
              <a:t>při pohledu do </a:t>
            </a:r>
            <a:r>
              <a:rPr lang="cs-CZ" dirty="0" smtClean="0"/>
              <a:t>dálky, je </a:t>
            </a:r>
            <a:r>
              <a:rPr lang="cs-CZ" dirty="0"/>
              <a:t>ohnisko </a:t>
            </a:r>
            <a:r>
              <a:rPr lang="cs-CZ" dirty="0" smtClean="0"/>
              <a:t>vně oka, za sítnicí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74727" y="3744035"/>
            <a:ext cx="3768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dalekozraké </a:t>
            </a:r>
            <a:r>
              <a:rPr lang="cs-CZ" dirty="0"/>
              <a:t>oko má </a:t>
            </a:r>
            <a:r>
              <a:rPr lang="cs-CZ" dirty="0" smtClean="0"/>
              <a:t>předozadní </a:t>
            </a:r>
            <a:r>
              <a:rPr lang="cs-CZ" dirty="0"/>
              <a:t>osu </a:t>
            </a:r>
            <a:r>
              <a:rPr lang="cs-CZ" dirty="0" smtClean="0"/>
              <a:t>prodlouženou a </a:t>
            </a:r>
            <a:r>
              <a:rPr lang="cs-CZ" dirty="0"/>
              <a:t>nebo nedostatečnou lomivost optické </a:t>
            </a:r>
            <a:r>
              <a:rPr lang="cs-CZ" dirty="0" smtClean="0"/>
              <a:t>soustavy</a:t>
            </a:r>
            <a:r>
              <a:rPr lang="cs-CZ" dirty="0"/>
              <a:t> </a:t>
            </a:r>
            <a:r>
              <a:rPr lang="cs-CZ" dirty="0" smtClean="0"/>
              <a:t>oka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1085603" y="5185932"/>
            <a:ext cx="20135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Hlavní příčiny:</a:t>
            </a:r>
          </a:p>
          <a:p>
            <a:endParaRPr lang="cs-CZ" sz="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vrozená vada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dědičnost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096766" y="6450134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4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108996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Rozmazané </a:t>
            </a:r>
            <a:r>
              <a:rPr lang="cs-CZ" dirty="0"/>
              <a:t>vidění </a:t>
            </a:r>
            <a:r>
              <a:rPr lang="cs-CZ" i="1" dirty="0" smtClean="0"/>
              <a:t>– </a:t>
            </a:r>
            <a:r>
              <a:rPr lang="cs-CZ" dirty="0" smtClean="0"/>
              <a:t>astigmatismus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351358" y="5542849"/>
            <a:ext cx="22052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Průvodní jevy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bolení hlavy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napětí </a:t>
            </a:r>
            <a:r>
              <a:rPr lang="cs-CZ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očích, 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únava očí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rozmazané </a:t>
            </a:r>
            <a:r>
              <a:rPr lang="cs-CZ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vidění</a:t>
            </a:r>
            <a:endParaRPr lang="cs-CZ" sz="1200" dirty="0"/>
          </a:p>
        </p:txBody>
      </p:sp>
      <p:pic>
        <p:nvPicPr>
          <p:cNvPr id="5122" name="Picture 2" descr="Soubor:Meridional+SagittalPla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10" y="2016155"/>
            <a:ext cx="3950904" cy="216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06515" y="1088740"/>
            <a:ext cx="8730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Způsobuje n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estejnoměrně zakřivená rohovka, paprsky se 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lámou nerovnoměrně</a:t>
            </a:r>
          </a:p>
          <a:p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výsledný 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obraz je 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zdeformovaný a rozmazaný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Bod se zobrazuje jako čárka.</a:t>
            </a:r>
            <a:endParaRPr lang="cs-CZ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152" y="2013989"/>
            <a:ext cx="4346975" cy="2165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229" y="4433777"/>
            <a:ext cx="4286069" cy="229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662010" y="2213865"/>
            <a:ext cx="1530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astigmatismus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62010" y="4554125"/>
            <a:ext cx="112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korekce </a:t>
            </a:r>
            <a:endParaRPr lang="cs-CZ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366601" y="4189274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5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902370" y="6375232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7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91404" y="4159528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6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126" name="Picture 6" descr="File:Astig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10" y="4527781"/>
            <a:ext cx="2120685" cy="2141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2351358" y="6438715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</a:t>
            </a:r>
            <a:r>
              <a:rPr lang="cs-CZ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</a:p>
        </p:txBody>
      </p:sp>
      <p:sp>
        <p:nvSpPr>
          <p:cNvPr id="12" name="Zaoblený obdélníkový popisek 11"/>
          <p:cNvSpPr/>
          <p:nvPr/>
        </p:nvSpPr>
        <p:spPr>
          <a:xfrm>
            <a:off x="2419112" y="4527781"/>
            <a:ext cx="1755087" cy="900100"/>
          </a:xfrm>
          <a:prstGeom prst="wedgeRoundRectCallout">
            <a:avLst>
              <a:gd name="adj1" fmla="val -57865"/>
              <a:gd name="adj2" fmla="val 495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00" dirty="0">
                <a:solidFill>
                  <a:schemeClr val="tx1"/>
                </a:solidFill>
              </a:rPr>
              <a:t>Simulace vidění osoby </a:t>
            </a:r>
          </a:p>
          <a:p>
            <a:r>
              <a:rPr lang="cs-CZ" sz="1000" dirty="0">
                <a:solidFill>
                  <a:schemeClr val="tx1"/>
                </a:solidFill>
              </a:rPr>
              <a:t>s astigmatismem, která </a:t>
            </a:r>
          </a:p>
          <a:p>
            <a:r>
              <a:rPr lang="cs-CZ" sz="1000" dirty="0">
                <a:solidFill>
                  <a:schemeClr val="tx1"/>
                </a:solidFill>
              </a:rPr>
              <a:t>nemůže vidět všechny</a:t>
            </a:r>
          </a:p>
          <a:p>
            <a:r>
              <a:rPr lang="cs-CZ" sz="1000" dirty="0" smtClean="0">
                <a:solidFill>
                  <a:schemeClr val="tx1"/>
                </a:solidFill>
              </a:rPr>
              <a:t>čárky najednou zaostřené.</a:t>
            </a:r>
            <a:endParaRPr lang="cs-CZ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Kontaktní čočky – Otto Wichterle</a:t>
            </a:r>
          </a:p>
        </p:txBody>
      </p:sp>
      <p:pic>
        <p:nvPicPr>
          <p:cNvPr id="4098" name="Picture 2" descr="Soubor:Prof. Ing. RTDr. Otto Wichter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85" y="1102234"/>
            <a:ext cx="2844401" cy="41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oubor:Merkur based apparatus for centrifugal casting of contact lenses by wichter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05" y="3318266"/>
            <a:ext cx="2523118" cy="336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791635" y="5782782"/>
            <a:ext cx="313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Aparatura ze stavebnice Merkur profesora Wichterleho na odstředivé odlévání kontaktních čoček.</a:t>
            </a:r>
          </a:p>
        </p:txBody>
      </p:sp>
      <p:sp>
        <p:nvSpPr>
          <p:cNvPr id="4" name="Obdélník 3"/>
          <p:cNvSpPr/>
          <p:nvPr/>
        </p:nvSpPr>
        <p:spPr>
          <a:xfrm>
            <a:off x="6421054" y="5267236"/>
            <a:ext cx="27414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Prof. Ing. RTDr. Otto Wichterle, DrSc.</a:t>
            </a:r>
          </a:p>
        </p:txBody>
      </p:sp>
      <p:pic>
        <p:nvPicPr>
          <p:cNvPr id="4102" name="Picture 6" descr="http://upload.wikimedia.org/wikipedia/commons/thumb/4/4a/Otto_Wichterle_signature.jpg/220px-Otto_Wichterle_signatu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32" y="5910898"/>
            <a:ext cx="2095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ile:Contact lens 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82" y="1043735"/>
            <a:ext cx="2523118" cy="197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2639623" y="6444182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</a:t>
            </a:r>
            <a:r>
              <a:rPr lang="cs-CZ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273988" y="6444336"/>
            <a:ext cx="7085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11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364624" y="5551630"/>
            <a:ext cx="7078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10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51720" y="3002759"/>
            <a:ext cx="601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Obr. 1</a:t>
            </a: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791635" y="962695"/>
            <a:ext cx="333037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Kontaktní </a:t>
            </a:r>
            <a:r>
              <a:rPr lang="cs-CZ" sz="1400" b="1" dirty="0" smtClean="0"/>
              <a:t>čočka</a:t>
            </a:r>
            <a:endParaRPr lang="cs-CZ" sz="1400" dirty="0"/>
          </a:p>
          <a:p>
            <a:endParaRPr lang="cs-CZ" sz="1200" dirty="0" smtClean="0"/>
          </a:p>
          <a:p>
            <a:r>
              <a:rPr lang="cs-CZ" sz="1200" dirty="0" smtClean="0"/>
              <a:t>optická pomůcka pro korekci vad zraku určená </a:t>
            </a:r>
            <a:r>
              <a:rPr lang="cs-CZ" sz="1200" dirty="0"/>
              <a:t>k nasazení přímo na oční rohovku</a:t>
            </a:r>
            <a:r>
              <a:rPr lang="cs-CZ" sz="1200" dirty="0" smtClean="0"/>
              <a:t>.</a:t>
            </a:r>
          </a:p>
          <a:p>
            <a:endParaRPr lang="cs-CZ" sz="1200" dirty="0"/>
          </a:p>
          <a:p>
            <a:r>
              <a:rPr lang="cs-CZ" sz="1200" dirty="0"/>
              <a:t> </a:t>
            </a:r>
            <a:r>
              <a:rPr lang="cs-CZ" sz="1400" b="1" dirty="0" smtClean="0"/>
              <a:t>Typy kontaktních čoček</a:t>
            </a:r>
          </a:p>
          <a:p>
            <a:endParaRPr lang="cs-CZ" sz="1200" b="1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silikon-hydrogelové – dělení podle </a:t>
            </a:r>
            <a:r>
              <a:rPr lang="cs-CZ" sz="1200" dirty="0" smtClean="0"/>
              <a:t>materiálu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tvrdé </a:t>
            </a:r>
            <a:r>
              <a:rPr lang="cs-CZ" sz="1200" dirty="0"/>
              <a:t>kontaktní </a:t>
            </a:r>
            <a:r>
              <a:rPr lang="cs-CZ" sz="1200" dirty="0" smtClean="0"/>
              <a:t>čočky</a:t>
            </a:r>
            <a:r>
              <a:rPr lang="cs-CZ" sz="1200" dirty="0"/>
              <a:t> </a:t>
            </a:r>
            <a:r>
              <a:rPr lang="cs-CZ" sz="1200" dirty="0" smtClean="0"/>
              <a:t>– se </a:t>
            </a:r>
            <a:r>
              <a:rPr lang="cs-CZ" sz="1200" dirty="0"/>
              <a:t>vyrábí </a:t>
            </a:r>
            <a:r>
              <a:rPr lang="cs-CZ" sz="1200" dirty="0" smtClean="0"/>
              <a:t>na </a:t>
            </a:r>
            <a:r>
              <a:rPr lang="cs-CZ" sz="1200" dirty="0"/>
              <a:t>zakázku pro konkrétního </a:t>
            </a:r>
            <a:r>
              <a:rPr lang="cs-CZ" sz="1200" dirty="0" smtClean="0"/>
              <a:t>pacienta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denní</a:t>
            </a: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2 </a:t>
            </a:r>
            <a:r>
              <a:rPr lang="cs-CZ" sz="1200" dirty="0" smtClean="0"/>
              <a:t>týdenní</a:t>
            </a: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měsíční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kontinuální – pro dlouhodobé </a:t>
            </a:r>
            <a:r>
              <a:rPr lang="cs-CZ" sz="1200" dirty="0" smtClean="0"/>
              <a:t>nošení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torické -  pro </a:t>
            </a:r>
            <a:r>
              <a:rPr lang="cs-CZ" sz="1200" dirty="0" smtClean="0"/>
              <a:t>pacienty trpících </a:t>
            </a:r>
            <a:r>
              <a:rPr lang="cs-CZ" sz="1200" dirty="0"/>
              <a:t>astigmatismem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err="1"/>
              <a:t>bifokální-multifokální</a:t>
            </a:r>
            <a:r>
              <a:rPr lang="cs-CZ" sz="1200" dirty="0"/>
              <a:t> – nahrazují multifokální brýle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barevné – změna vzhledu nositele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/>
              <a:t>„</a:t>
            </a:r>
            <a:r>
              <a:rPr lang="cs-CZ" sz="1200" dirty="0" err="1" smtClean="0"/>
              <a:t>crazy</a:t>
            </a:r>
            <a:r>
              <a:rPr lang="cs-CZ" sz="1200" dirty="0" smtClean="0"/>
              <a:t>“ </a:t>
            </a:r>
            <a:r>
              <a:rPr lang="cs-CZ" sz="1200" dirty="0"/>
              <a:t>barevné kontaktní </a:t>
            </a:r>
            <a:r>
              <a:rPr lang="cs-CZ" sz="1200" dirty="0" smtClean="0"/>
              <a:t>čočky – kosmetické kontaktní čočky jako módní </a:t>
            </a:r>
            <a:r>
              <a:rPr lang="cs-CZ" sz="1200" dirty="0"/>
              <a:t>doplněk</a:t>
            </a:r>
            <a:r>
              <a:rPr lang="cs-CZ" sz="1200" dirty="0" smtClean="0"/>
              <a:t>, </a:t>
            </a:r>
            <a:r>
              <a:rPr lang="cs-CZ" sz="1200" dirty="0"/>
              <a:t> </a:t>
            </a:r>
            <a:r>
              <a:rPr lang="cs-CZ" sz="1200" dirty="0" smtClean="0"/>
              <a:t>dioptrické, nedioptrické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23755"/>
            <a:ext cx="8435280" cy="531059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 smtClean="0"/>
              <a:t>MINH, Bryan Tong. </a:t>
            </a:r>
            <a:r>
              <a:rPr lang="cs-CZ" sz="1400" i="1" dirty="0" smtClean="0"/>
              <a:t>File:Contact </a:t>
            </a:r>
            <a:r>
              <a:rPr lang="cs-CZ" sz="1400" i="1" dirty="0" err="1" smtClean="0"/>
              <a:t>lens</a:t>
            </a:r>
            <a:r>
              <a:rPr lang="cs-CZ" sz="1400" i="1" dirty="0" smtClean="0"/>
              <a:t> 1.jpg -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[cit. 26.9.2012]. Dostupný na WWW: </a:t>
            </a:r>
            <a:r>
              <a:rPr lang="cs-CZ" sz="1400" dirty="0" smtClean="0">
                <a:hlinkClick r:id="rId2"/>
              </a:rPr>
              <a:t>http://en.wikipedia.org/wiki/File:Contact_lens_1.jpg</a:t>
            </a:r>
            <a:r>
              <a:rPr lang="cs-CZ" sz="1400" dirty="0" smtClean="0"/>
              <a:t> </a:t>
            </a:r>
            <a:endParaRPr lang="cs-CZ" sz="1400" b="1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2 </a:t>
            </a:r>
            <a:r>
              <a:rPr lang="cs-CZ" sz="1400" dirty="0" smtClean="0"/>
              <a:t>NEMO</a:t>
            </a:r>
            <a:r>
              <a:rPr lang="cs-CZ" sz="1400" dirty="0"/>
              <a:t>. </a:t>
            </a:r>
            <a:r>
              <a:rPr lang="cs-CZ" sz="1400" i="1" dirty="0"/>
              <a:t>Oči, Rám, Čtení, Psaní, Brýle - Volně dostupný obrázek - 34011</a:t>
            </a:r>
            <a:r>
              <a:rPr lang="cs-CZ" sz="1400" dirty="0"/>
              <a:t> [online]. [cit. </a:t>
            </a:r>
            <a:r>
              <a:rPr lang="cs-CZ" sz="1400" dirty="0" smtClean="0"/>
              <a:t>26.9.2012].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http://pixabay.com/cs/o%C4%8Di-r%C3%A1m-%C4%8Dten%C3%AD-psan%C3%AD-br%C3%BDle-pohled-34011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b="1" dirty="0" smtClean="0"/>
              <a:t>Obr. 3 </a:t>
            </a:r>
            <a:r>
              <a:rPr lang="cs-CZ" sz="1400" dirty="0" smtClean="0"/>
              <a:t>TOPRAK, A. </a:t>
            </a:r>
            <a:r>
              <a:rPr lang="cs-CZ" sz="1400" dirty="0" err="1" smtClean="0"/>
              <a:t>Baris</a:t>
            </a:r>
            <a:r>
              <a:rPr lang="cs-CZ" sz="1400" dirty="0" smtClean="0"/>
              <a:t>; CRYPTWIZARD. </a:t>
            </a:r>
            <a:r>
              <a:rPr lang="cs-CZ" sz="1400" i="1" dirty="0" err="1" smtClean="0"/>
              <a:t>Soubor:Myopia.svg</a:t>
            </a:r>
            <a:r>
              <a:rPr lang="cs-CZ" sz="1400" i="1" dirty="0" smtClean="0"/>
              <a:t> – </a:t>
            </a:r>
            <a:r>
              <a:rPr lang="cs-CZ" sz="1400" i="1" dirty="0" err="1" smtClean="0"/>
              <a:t>Wikiverzita</a:t>
            </a:r>
            <a:r>
              <a:rPr lang="cs-CZ" sz="1400" dirty="0" smtClean="0"/>
              <a:t> [online]. [cit. 26.9.2012]. Dostupný na WWW: </a:t>
            </a:r>
            <a:r>
              <a:rPr lang="cs-CZ" sz="1400" dirty="0" smtClean="0">
                <a:hlinkClick r:id="rId4"/>
              </a:rPr>
              <a:t>http://cs.wikiversity.org/wiki/Soubor:Myopia.svg</a:t>
            </a:r>
            <a:r>
              <a:rPr lang="cs-CZ" sz="1400" dirty="0" smtClean="0"/>
              <a:t> </a:t>
            </a:r>
          </a:p>
          <a:p>
            <a:pPr marL="0" indent="0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4 </a:t>
            </a:r>
            <a:r>
              <a:rPr lang="cs-CZ" sz="1400" dirty="0" smtClean="0"/>
              <a:t>CRYPTWIZARD</a:t>
            </a:r>
            <a:r>
              <a:rPr lang="cs-CZ" sz="1400" dirty="0"/>
              <a:t>. </a:t>
            </a:r>
            <a:r>
              <a:rPr lang="cs-CZ" sz="1400" i="1" dirty="0" err="1"/>
              <a:t>Soubor:Hypermetropia.svg</a:t>
            </a:r>
            <a:r>
              <a:rPr lang="cs-CZ" sz="1400" i="1" dirty="0"/>
              <a:t> – </a:t>
            </a:r>
            <a:r>
              <a:rPr lang="cs-CZ" sz="1400" i="1" dirty="0" err="1"/>
              <a:t>Wikiverzita</a:t>
            </a:r>
            <a:r>
              <a:rPr lang="cs-CZ" sz="1400" dirty="0"/>
              <a:t> [online]. [cit. 26.9.2012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cs.wikiversity.org/wiki/Soubor:Hypermetropia.svg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5 </a:t>
            </a:r>
            <a:r>
              <a:rPr lang="cs-CZ" sz="1400" dirty="0" smtClean="0"/>
              <a:t>SCHMID</a:t>
            </a:r>
            <a:r>
              <a:rPr lang="cs-CZ" sz="1400" dirty="0"/>
              <a:t>, Michael. </a:t>
            </a:r>
            <a:r>
              <a:rPr lang="cs-CZ" sz="1400" i="1" dirty="0" err="1"/>
              <a:t>Soubor:Meridional+SagittalPlane.png</a:t>
            </a:r>
            <a:r>
              <a:rPr lang="cs-CZ" sz="1400" i="1" dirty="0"/>
              <a:t> – </a:t>
            </a:r>
            <a:r>
              <a:rPr lang="cs-CZ" sz="1400" i="1" dirty="0" err="1"/>
              <a:t>Wikiverzita</a:t>
            </a:r>
            <a:r>
              <a:rPr lang="cs-CZ" sz="1400" dirty="0"/>
              <a:t> [online]. [cit. 26.9.2012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cs.wikiversity.org/wiki/Soubor:Meridional%2BSagittalPlane.png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b="1" dirty="0" smtClean="0"/>
              <a:t>Obr. 6, 7 </a:t>
            </a:r>
            <a:r>
              <a:rPr lang="cs-CZ" sz="1400" dirty="0" smtClean="0"/>
              <a:t>Archiv autora</a:t>
            </a:r>
          </a:p>
          <a:p>
            <a:pPr marL="0" indent="0">
              <a:buNone/>
            </a:pPr>
            <a:r>
              <a:rPr lang="cs-CZ" sz="1400" b="1" dirty="0" smtClean="0"/>
              <a:t>Obr. 8</a:t>
            </a:r>
            <a:r>
              <a:rPr lang="cs-CZ" sz="1400" dirty="0" smtClean="0"/>
              <a:t> KOBY </a:t>
            </a:r>
            <a:r>
              <a:rPr lang="cs-CZ" sz="1400" dirty="0"/>
              <a:t>H. </a:t>
            </a:r>
            <a:r>
              <a:rPr lang="cs-CZ" sz="1400" i="1" dirty="0"/>
              <a:t>File:Astig.gif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26.9.2012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commons.wikimedia.org/wiki/File:Astig.gif</a:t>
            </a:r>
            <a:r>
              <a:rPr lang="cs-CZ" sz="1400" dirty="0" smtClean="0"/>
              <a:t> </a:t>
            </a:r>
          </a:p>
          <a:p>
            <a:pPr marL="0" indent="0">
              <a:buNone/>
            </a:pPr>
            <a:r>
              <a:rPr lang="cs-CZ" sz="1400" b="1" dirty="0"/>
              <a:t>Obr. 9</a:t>
            </a:r>
            <a:r>
              <a:rPr lang="cs-CZ" sz="1400" b="1" dirty="0" smtClean="0"/>
              <a:t> </a:t>
            </a:r>
            <a:r>
              <a:rPr lang="cs-CZ" sz="1400" dirty="0" smtClean="0"/>
              <a:t>JANSUCHY</a:t>
            </a:r>
            <a:r>
              <a:rPr lang="cs-CZ" sz="1400" dirty="0"/>
              <a:t>. </a:t>
            </a:r>
            <a:r>
              <a:rPr lang="cs-CZ" sz="1400" i="1" dirty="0" err="1"/>
              <a:t>Soubor:Merkur</a:t>
            </a:r>
            <a:r>
              <a:rPr lang="cs-CZ" sz="1400" i="1" dirty="0"/>
              <a:t> </a:t>
            </a:r>
            <a:r>
              <a:rPr lang="cs-CZ" sz="1400" i="1" dirty="0" err="1"/>
              <a:t>based</a:t>
            </a:r>
            <a:r>
              <a:rPr lang="cs-CZ" sz="1400" i="1" dirty="0"/>
              <a:t> </a:t>
            </a:r>
            <a:r>
              <a:rPr lang="cs-CZ" sz="1400" i="1" dirty="0" err="1"/>
              <a:t>apparatus</a:t>
            </a:r>
            <a:r>
              <a:rPr lang="cs-CZ" sz="1400" i="1" dirty="0"/>
              <a:t> </a:t>
            </a:r>
            <a:r>
              <a:rPr lang="cs-CZ" sz="1400" i="1" dirty="0" err="1"/>
              <a:t>for</a:t>
            </a:r>
            <a:r>
              <a:rPr lang="cs-CZ" sz="1400" i="1" dirty="0"/>
              <a:t> </a:t>
            </a:r>
            <a:r>
              <a:rPr lang="cs-CZ" sz="1400" i="1" dirty="0" err="1"/>
              <a:t>centrifugal</a:t>
            </a:r>
            <a:r>
              <a:rPr lang="cs-CZ" sz="1400" i="1" dirty="0"/>
              <a:t> casting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contact</a:t>
            </a:r>
            <a:r>
              <a:rPr lang="cs-CZ" sz="1400" i="1" dirty="0"/>
              <a:t> </a:t>
            </a:r>
            <a:r>
              <a:rPr lang="cs-CZ" sz="1400" i="1" dirty="0" err="1"/>
              <a:t>lenses</a:t>
            </a:r>
            <a:r>
              <a:rPr lang="cs-CZ" sz="1400" i="1" dirty="0"/>
              <a:t> by wichterle.jpg – Wikipedie</a:t>
            </a:r>
            <a:r>
              <a:rPr lang="cs-CZ" sz="1400" dirty="0"/>
              <a:t> [online]. [cit. 26.9.2012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8"/>
              </a:rPr>
              <a:t>http://cs.wikipedia.org/wiki/Soubor:Merkur_based_apparatus_for_centrifugal_casting_of_contact_lenses_by_wichterle.jpg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10 </a:t>
            </a:r>
            <a:r>
              <a:rPr lang="cs-CZ" sz="1400" dirty="0" smtClean="0"/>
              <a:t>KACIR</a:t>
            </a:r>
            <a:r>
              <a:rPr lang="cs-CZ" sz="1400" dirty="0"/>
              <a:t>. </a:t>
            </a:r>
            <a:r>
              <a:rPr lang="cs-CZ" sz="1400" i="1" dirty="0" err="1"/>
              <a:t>Soubor:Otto</a:t>
            </a:r>
            <a:r>
              <a:rPr lang="cs-CZ" sz="1400" i="1" dirty="0"/>
              <a:t> Wichterle signature.jpg – Wikipedie</a:t>
            </a:r>
            <a:r>
              <a:rPr lang="cs-CZ" sz="1400" dirty="0"/>
              <a:t> [online]. [cit. 26.9.2012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9"/>
              </a:rPr>
              <a:t>http://</a:t>
            </a:r>
            <a:r>
              <a:rPr lang="cs-CZ" sz="1400" dirty="0" smtClean="0">
                <a:hlinkClick r:id="rId9"/>
              </a:rPr>
              <a:t>cs.wikipedia.org/wiki/Soubor:Otto_Wichterle_signature.jpg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11 </a:t>
            </a:r>
            <a:r>
              <a:rPr lang="cs-CZ" sz="1400" dirty="0"/>
              <a:t>AUTOR NEUVEDEN. </a:t>
            </a:r>
            <a:r>
              <a:rPr lang="cs-CZ" sz="1400" i="1" dirty="0" err="1"/>
              <a:t>Soubor:Prof</a:t>
            </a:r>
            <a:r>
              <a:rPr lang="cs-CZ" sz="1400" i="1" dirty="0"/>
              <a:t>. Ing. RTDr. Otto Wichterle.jpg – Wikipedie</a:t>
            </a:r>
            <a:r>
              <a:rPr lang="cs-CZ" sz="1400" dirty="0"/>
              <a:t> [online]. [cit. 26.9.2012]. Dostupný na WWW: </a:t>
            </a:r>
            <a:r>
              <a:rPr lang="cs-CZ" sz="1400" dirty="0">
                <a:hlinkClick r:id="rId10"/>
              </a:rPr>
              <a:t>http://cs.wikipedia.org/wiki/Soubor:Prof._Ing._RTDr._Otto_Wichterle.jpg</a:t>
            </a:r>
            <a:endParaRPr lang="cs-CZ" sz="1400" dirty="0"/>
          </a:p>
          <a:p>
            <a:pPr marL="0" indent="0" eaLnBrk="1" hangingPunct="1">
              <a:buNone/>
            </a:pP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107504" y="203895"/>
            <a:ext cx="8640960" cy="77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endParaRPr lang="cs-CZ" kern="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26837" y="40922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5" y="1853825"/>
            <a:ext cx="90478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Wikipedia: the free encyclopedia </a:t>
            </a:r>
            <a:r>
              <a:rPr lang="en-US" sz="1400" dirty="0" smtClean="0"/>
              <a:t>[online</a:t>
            </a:r>
            <a:r>
              <a:rPr lang="en-US" sz="1400" dirty="0"/>
              <a:t>]. San Francisco (CA): Wikimedia </a:t>
            </a:r>
            <a:r>
              <a:rPr lang="en-US" sz="1400" dirty="0" smtClean="0"/>
              <a:t>Foundation</a:t>
            </a:r>
            <a:r>
              <a:rPr lang="cs-CZ" sz="1400" dirty="0" smtClean="0"/>
              <a:t>, </a:t>
            </a:r>
            <a:r>
              <a:rPr lang="en-US" sz="1400" dirty="0" smtClean="0"/>
              <a:t>2001-201</a:t>
            </a:r>
            <a:r>
              <a:rPr lang="cs-CZ" sz="1400" dirty="0" smtClean="0"/>
              <a:t>2 </a:t>
            </a:r>
            <a:r>
              <a:rPr lang="en-US" sz="1400" dirty="0" smtClean="0"/>
              <a:t>[cit</a:t>
            </a:r>
            <a:r>
              <a:rPr lang="en-US" sz="1400" dirty="0"/>
              <a:t>. 26.9.2012].</a:t>
            </a:r>
            <a:r>
              <a:rPr lang="cs-CZ" sz="1400" dirty="0" smtClean="0"/>
              <a:t> </a:t>
            </a:r>
            <a:r>
              <a:rPr lang="en-US" sz="1400" dirty="0" err="1" smtClean="0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http://en.wikipedia.org/wiki/Main_Page</a:t>
            </a:r>
            <a:endParaRPr lang="cs-CZ" sz="1400" dirty="0"/>
          </a:p>
          <a:p>
            <a:endParaRPr lang="cs-CZ" sz="1400" dirty="0" smtClean="0">
              <a:hlinkClick r:id="rId3"/>
            </a:endParaRPr>
          </a:p>
          <a:p>
            <a:r>
              <a:rPr lang="cs-CZ" sz="1400" dirty="0"/>
              <a:t>Oční vady | Rožmberská optika Třeboň. </a:t>
            </a:r>
            <a:r>
              <a:rPr lang="cs-CZ" sz="1400" i="1" dirty="0"/>
              <a:t>Http://www.rozmberska-optika.cz/</a:t>
            </a:r>
            <a:r>
              <a:rPr lang="cs-CZ" sz="1400" dirty="0"/>
              <a:t> [online]. </a:t>
            </a:r>
            <a:r>
              <a:rPr lang="cs-CZ" sz="1400" dirty="0" smtClean="0"/>
              <a:t>2012 </a:t>
            </a:r>
            <a:r>
              <a:rPr lang="cs-CZ" sz="1400" dirty="0"/>
              <a:t>[cit. </a:t>
            </a:r>
            <a:r>
              <a:rPr lang="cs-CZ" sz="1400"/>
              <a:t>26.9.2012]. </a:t>
            </a:r>
            <a:r>
              <a:rPr lang="cs-CZ" sz="1400" dirty="0"/>
              <a:t>Dostupné z: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www.rozmberska-optika.cz/c-9-ocni-vady.html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 smtClean="0"/>
              <a:t>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0142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10164</TotalTime>
  <Words>353</Words>
  <Application>Microsoft Office PowerPoint</Application>
  <PresentationFormat>Předvádění na obrazovce (4:3)</PresentationFormat>
  <Paragraphs>121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Prezentace aplikace PowerPoint</vt:lpstr>
      <vt:lpstr>Vady oka</vt:lpstr>
      <vt:lpstr>Vady oka</vt:lpstr>
      <vt:lpstr>Krátkozrakost – myoptie</vt:lpstr>
      <vt:lpstr>Dalekozrakost - hypermetropie</vt:lpstr>
      <vt:lpstr>Rozmazané vidění – astigmatismus</vt:lpstr>
      <vt:lpstr>Kontaktní čočky – Otto Wichterle</vt:lpstr>
      <vt:lpstr>Citace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360</cp:revision>
  <dcterms:created xsi:type="dcterms:W3CDTF">2013-03-27T07:54:35Z</dcterms:created>
  <dcterms:modified xsi:type="dcterms:W3CDTF">2013-08-22T12:11:22Z</dcterms:modified>
</cp:coreProperties>
</file>