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56" r:id="rId3"/>
    <p:sldId id="257" r:id="rId4"/>
    <p:sldId id="262" r:id="rId5"/>
    <p:sldId id="258" r:id="rId6"/>
    <p:sldId id="278" r:id="rId7"/>
    <p:sldId id="275" r:id="rId8"/>
    <p:sldId id="259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>
        <p:scale>
          <a:sx n="80" d="100"/>
          <a:sy n="80" d="100"/>
        </p:scale>
        <p:origin x="-174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20.8.2013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png"/><Relationship Id="rId1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image" Target="../media/image24.png"/><Relationship Id="rId16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5" Type="http://schemas.openxmlformats.org/officeDocument/2006/relationships/image" Target="../media/image3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Relationship Id="rId1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13" Type="http://schemas.openxmlformats.org/officeDocument/2006/relationships/image" Target="../media/image50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12" Type="http://schemas.openxmlformats.org/officeDocument/2006/relationships/image" Target="../media/image49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11" Type="http://schemas.openxmlformats.org/officeDocument/2006/relationships/image" Target="../media/image48.png"/><Relationship Id="rId5" Type="http://schemas.openxmlformats.org/officeDocument/2006/relationships/image" Target="../media/image42.png"/><Relationship Id="rId10" Type="http://schemas.openxmlformats.org/officeDocument/2006/relationships/image" Target="../media/image47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2.jpeg"/><Relationship Id="rId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ilom%C4%9Br_25.png" TargetMode="External"/><Relationship Id="rId2" Type="http://schemas.openxmlformats.org/officeDocument/2006/relationships/hyperlink" Target="http://pixabay.com/cs/ml%C3%BDn-amp-doprava-v%C4%9Btrn%C3%BD-ml%C3%BDn-112186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Main_Page" TargetMode="External"/><Relationship Id="rId4" Type="http://schemas.openxmlformats.org/officeDocument/2006/relationships/hyperlink" Target="http://en.wikipedia.org/wiki/File:Mediaeval_archery_reenactment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15. 12.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VY_32_INOVACE_18_FY_B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Mechanická energie</a:t>
            </a:r>
            <a:endParaRPr lang="cs-CZ" sz="1200" b="1" dirty="0" smtClean="0"/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Téma mechanická energie umožňuje, na základě znalosti mechanické práce, věnovat více času řízeným diskuzím.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V první části uvedeme rozdíl mezi mechanickou prací a mechanickou energií navážeme s přehledem vybraných forem energií.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Na snímku Polohová energie je zdokumentována změna polohové energie pouze ve svislém směru, v závislosti na účincích gravitačního pole Země, na dalším výpočet na nakloněné rovině.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Pohybová energie může měnit svou velikost v libovolném směru,  doložíme v dvojrozměrném prostoru výpočty.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Téma ukončíme energií pružnosti.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Časová náročnost může překročit dobu jedné vyučovací hodiny. </a:t>
            </a:r>
            <a:endParaRPr lang="cs-CZ" sz="1200" i="1" dirty="0" smtClean="0"/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dd7f402f934bde9c782d/1373526975/mill-112186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10" y="-36385"/>
            <a:ext cx="923925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33675" y="34925"/>
            <a:ext cx="6523940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b="1" dirty="0">
                <a:solidFill>
                  <a:schemeClr val="bg1"/>
                </a:solidFill>
              </a:rPr>
              <a:t>Mechanická energie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48528" y="1853825"/>
            <a:ext cx="3423371" cy="2340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3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Mechanická energie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Energie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Polohová </a:t>
            </a:r>
            <a:r>
              <a:rPr lang="cs-CZ" sz="1600" dirty="0" smtClean="0"/>
              <a:t>energie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Výpočet polohové energie</a:t>
            </a:r>
            <a:endParaRPr lang="cs-CZ" sz="1600" dirty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7" action="ppaction://hlinksldjump"/>
              </a:rPr>
              <a:t>►</a:t>
            </a:r>
            <a:r>
              <a:rPr lang="cs-CZ" sz="1600" dirty="0"/>
              <a:t> Pohybová energie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8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Potenciální energie pružnosti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546740" y="6611779"/>
            <a:ext cx="585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bg1"/>
                </a:solidFill>
              </a:rPr>
              <a:t>Obr. 1</a:t>
            </a:r>
            <a:endParaRPr lang="cs-CZ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8497269" y="688741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  <a:endParaRPr lang="cs-CZ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512455" y="8620"/>
            <a:ext cx="8229600" cy="1143000"/>
          </a:xfrm>
        </p:spPr>
        <p:txBody>
          <a:bodyPr/>
          <a:lstStyle/>
          <a:p>
            <a:r>
              <a:rPr lang="cs-CZ" dirty="0" smtClean="0"/>
              <a:t>Mechanická energie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5157064" y="1906667"/>
            <a:ext cx="30603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Mechanická </a:t>
            </a:r>
            <a:r>
              <a:rPr lang="cs-CZ" b="1" dirty="0" smtClean="0"/>
              <a:t>energie</a:t>
            </a:r>
            <a:endParaRPr lang="cs-CZ" dirty="0"/>
          </a:p>
          <a:p>
            <a:pPr algn="ctr"/>
            <a:r>
              <a:rPr lang="cs-CZ" dirty="0" smtClean="0"/>
              <a:t>vyjadřuje schopnost tělesa</a:t>
            </a:r>
            <a:r>
              <a:rPr lang="cs-CZ" dirty="0"/>
              <a:t> </a:t>
            </a:r>
            <a:r>
              <a:rPr lang="cs-CZ" dirty="0" smtClean="0"/>
              <a:t>konat</a:t>
            </a:r>
            <a:r>
              <a:rPr lang="cs-CZ" dirty="0"/>
              <a:t> </a:t>
            </a:r>
            <a:r>
              <a:rPr lang="cs-CZ" dirty="0" smtClean="0"/>
              <a:t>mechanickou práci,</a:t>
            </a:r>
          </a:p>
          <a:p>
            <a:pPr algn="ctr"/>
            <a:r>
              <a:rPr lang="cs-CZ" dirty="0" smtClean="0"/>
              <a:t>působit</a:t>
            </a:r>
            <a:r>
              <a:rPr lang="cs-CZ" dirty="0"/>
              <a:t> silou na jiné </a:t>
            </a:r>
            <a:r>
              <a:rPr lang="cs-CZ" dirty="0" smtClean="0"/>
              <a:t>těleso</a:t>
            </a:r>
          </a:p>
          <a:p>
            <a:pPr algn="ctr"/>
            <a:r>
              <a:rPr lang="cs-CZ" dirty="0" smtClean="0"/>
              <a:t>a </a:t>
            </a:r>
            <a:r>
              <a:rPr lang="cs-CZ" dirty="0"/>
              <a:t>posouvat jej po </a:t>
            </a:r>
            <a:r>
              <a:rPr lang="cs-CZ" dirty="0" smtClean="0"/>
              <a:t>dráze</a:t>
            </a:r>
            <a:r>
              <a:rPr lang="cs-CZ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5877145" y="3654025"/>
                <a:ext cx="3060340" cy="1875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dirty="0"/>
                  <a:t>potenciální </a:t>
                </a:r>
                <a:r>
                  <a:rPr lang="cs-CZ" dirty="0" smtClean="0"/>
                  <a:t>energie pružnosti pružných těles, která jsou stlačená nebo natažená</a:t>
                </a:r>
              </a:p>
              <a:p>
                <a:pPr algn="ctr"/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7145" y="3654025"/>
                <a:ext cx="3060340" cy="1875193"/>
              </a:xfrm>
              <a:prstGeom prst="rect">
                <a:avLst/>
              </a:prstGeom>
              <a:blipFill rotWithShape="1">
                <a:blip r:embed="rId3"/>
                <a:stretch>
                  <a:fillRect t="-1623" b="-6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délník 4"/>
          <p:cNvSpPr/>
          <p:nvPr/>
        </p:nvSpPr>
        <p:spPr>
          <a:xfrm>
            <a:off x="521549" y="2045167"/>
            <a:ext cx="26350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/>
              <a:t>Energie</a:t>
            </a:r>
            <a:r>
              <a:rPr lang="cs-CZ" dirty="0"/>
              <a:t> </a:t>
            </a:r>
            <a:endParaRPr lang="cs-CZ" dirty="0" smtClean="0"/>
          </a:p>
          <a:p>
            <a:pPr algn="ctr"/>
            <a:r>
              <a:rPr lang="cs-CZ" dirty="0" smtClean="0"/>
              <a:t>schopnost</a:t>
            </a:r>
            <a:r>
              <a:rPr lang="cs-CZ" dirty="0"/>
              <a:t> </a:t>
            </a:r>
            <a:r>
              <a:rPr lang="cs-CZ" dirty="0" smtClean="0"/>
              <a:t>hmoty,</a:t>
            </a:r>
            <a:r>
              <a:rPr lang="cs-CZ" dirty="0"/>
              <a:t> </a:t>
            </a:r>
            <a:r>
              <a:rPr lang="cs-CZ" dirty="0" smtClean="0"/>
              <a:t>látky</a:t>
            </a:r>
          </a:p>
          <a:p>
            <a:pPr algn="ctr"/>
            <a:r>
              <a:rPr lang="cs-CZ" dirty="0" smtClean="0"/>
              <a:t>nebo silového pole</a:t>
            </a:r>
          </a:p>
          <a:p>
            <a:pPr algn="ctr"/>
            <a:r>
              <a:rPr lang="cs-CZ" dirty="0" smtClean="0"/>
              <a:t>konat</a:t>
            </a:r>
            <a:r>
              <a:rPr lang="cs-CZ" dirty="0"/>
              <a:t> práci. 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délník 6"/>
              <p:cNvSpPr/>
              <p:nvPr/>
            </p:nvSpPr>
            <p:spPr>
              <a:xfrm>
                <a:off x="10281" y="3673960"/>
                <a:ext cx="2475276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dirty="0" smtClean="0"/>
                  <a:t>  pohybová energie </a:t>
                </a:r>
                <a:r>
                  <a:rPr lang="cs-CZ" dirty="0"/>
                  <a:t>kinetická </a:t>
                </a:r>
                <a:r>
                  <a:rPr lang="cs-CZ" dirty="0" smtClean="0"/>
                  <a:t>energie</a:t>
                </a:r>
              </a:p>
              <a:p>
                <a:pPr algn="ctr"/>
                <a:r>
                  <a:rPr lang="cs-CZ" dirty="0" smtClean="0"/>
                  <a:t>u těles, </a:t>
                </a:r>
                <a:r>
                  <a:rPr lang="cs-CZ" dirty="0"/>
                  <a:t>která se vzájemně </a:t>
                </a:r>
                <a:r>
                  <a:rPr lang="cs-CZ" dirty="0" smtClean="0"/>
                  <a:t>pohybují</a:t>
                </a:r>
              </a:p>
              <a:p>
                <a:pPr algn="ctr"/>
                <a:endParaRPr lang="cs-CZ" dirty="0" smtClean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Obdélní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1" y="3673960"/>
                <a:ext cx="2475276" cy="1846659"/>
              </a:xfrm>
              <a:prstGeom prst="rect">
                <a:avLst/>
              </a:prstGeom>
              <a:blipFill rotWithShape="1">
                <a:blip r:embed="rId4"/>
                <a:stretch>
                  <a:fillRect t="-1650" b="-3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2771800" y="3717937"/>
                <a:ext cx="3195355" cy="18751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dirty="0" smtClean="0"/>
                  <a:t>polohová energie</a:t>
                </a:r>
              </a:p>
              <a:p>
                <a:pPr algn="ctr"/>
                <a:r>
                  <a:rPr lang="cs-CZ" dirty="0" smtClean="0"/>
                  <a:t>potenciální energie</a:t>
                </a:r>
                <a:endParaRPr lang="cs-CZ" dirty="0"/>
              </a:p>
              <a:p>
                <a:pPr algn="ctr"/>
                <a:r>
                  <a:rPr lang="cs-CZ" dirty="0" smtClean="0"/>
                  <a:t>u těles, </a:t>
                </a:r>
                <a:r>
                  <a:rPr lang="cs-CZ" dirty="0"/>
                  <a:t>která </a:t>
                </a:r>
                <a:r>
                  <a:rPr lang="cs-CZ" dirty="0" smtClean="0"/>
                  <a:t>jsou v silových </a:t>
                </a:r>
                <a:r>
                  <a:rPr lang="cs-CZ" dirty="0"/>
                  <a:t>polích jiných </a:t>
                </a:r>
                <a:r>
                  <a:rPr lang="cs-CZ" dirty="0" smtClean="0"/>
                  <a:t>těles</a:t>
                </a:r>
              </a:p>
              <a:p>
                <a:pPr algn="ctr"/>
                <a:endParaRPr lang="cs-CZ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𝑊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3717937"/>
                <a:ext cx="3195355" cy="1875193"/>
              </a:xfrm>
              <a:prstGeom prst="rect">
                <a:avLst/>
              </a:prstGeom>
              <a:blipFill rotWithShape="1">
                <a:blip r:embed="rId5"/>
                <a:stretch>
                  <a:fillRect t="-1623" r="-573" b="-64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2151179" y="6126977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společné značky a rozlišení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5391539" y="5849978"/>
                <a:ext cx="35459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𝑘</m:t>
                    </m:r>
                  </m:oMath>
                </a14:m>
                <a:r>
                  <a:rPr lang="cs-CZ" dirty="0" smtClean="0"/>
                  <a:t> … kinetické … pohybová</a:t>
                </a:r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539" y="5849978"/>
                <a:ext cx="3545945" cy="369332"/>
              </a:xfrm>
              <a:prstGeom prst="rect">
                <a:avLst/>
              </a:prstGeom>
              <a:blipFill rotWithShape="1">
                <a:blip r:embed="rId6"/>
                <a:stretch>
                  <a:fillRect t="-8333" b="-2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5405947" y="6219310"/>
                <a:ext cx="354594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𝑝</m:t>
                    </m:r>
                  </m:oMath>
                </a14:m>
                <a:r>
                  <a:rPr lang="cs-CZ" dirty="0" smtClean="0"/>
                  <a:t> … potenciální… polohová</a:t>
                </a:r>
                <a:endParaRPr lang="cs-CZ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947" y="6219310"/>
                <a:ext cx="3545945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791580" y="6034644"/>
                <a:ext cx="117801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6034644"/>
                <a:ext cx="1178015" cy="461665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bdélník 11"/>
          <p:cNvSpPr/>
          <p:nvPr/>
        </p:nvSpPr>
        <p:spPr>
          <a:xfrm>
            <a:off x="1839081" y="1394483"/>
            <a:ext cx="57026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energii </a:t>
            </a:r>
            <a:r>
              <a:rPr lang="cs-CZ" dirty="0" smtClean="0"/>
              <a:t>–  veličina </a:t>
            </a:r>
            <a:r>
              <a:rPr lang="cs-CZ" dirty="0"/>
              <a:t>charakterizující stav určité soustavy</a:t>
            </a:r>
          </a:p>
        </p:txBody>
      </p:sp>
      <p:sp>
        <p:nvSpPr>
          <p:cNvPr id="13" name="Zaoblený obdélníkový popisek 12"/>
          <p:cNvSpPr/>
          <p:nvPr/>
        </p:nvSpPr>
        <p:spPr>
          <a:xfrm>
            <a:off x="3156612" y="1906666"/>
            <a:ext cx="1640412" cy="1338829"/>
          </a:xfrm>
          <a:prstGeom prst="wedgeRoundRectCallout">
            <a:avLst>
              <a:gd name="adj1" fmla="val -101112"/>
              <a:gd name="adj2" fmla="val -24801"/>
              <a:gd name="adj3" fmla="val 1666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definice </a:t>
            </a:r>
            <a:r>
              <a:rPr lang="cs-CZ" sz="1000" b="1" dirty="0" smtClean="0">
                <a:solidFill>
                  <a:schemeClr val="tx1"/>
                </a:solidFill>
              </a:rPr>
              <a:t>energie</a:t>
            </a:r>
            <a:r>
              <a:rPr lang="cs-CZ" sz="1000" dirty="0" smtClean="0">
                <a:solidFill>
                  <a:schemeClr val="tx1"/>
                </a:solidFill>
              </a:rPr>
              <a:t> jako schopnosti konat práci, již není všeobecně přijímána, pro naši školní práci s touto definici zatím vystačíme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971600" y="998730"/>
            <a:ext cx="76058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mechanická práce – fyzikální děj / mechanická energie – </a:t>
            </a:r>
            <a:r>
              <a:rPr lang="cs-CZ" dirty="0"/>
              <a:t>stav </a:t>
            </a:r>
            <a:r>
              <a:rPr lang="cs-CZ" dirty="0" smtClean="0"/>
              <a:t>tělesa</a:t>
            </a:r>
            <a:endParaRPr lang="cs-CZ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7722350" y="323655"/>
            <a:ext cx="1229542" cy="540060"/>
          </a:xfrm>
          <a:prstGeom prst="wedgeRoundRectCallout">
            <a:avLst>
              <a:gd name="adj1" fmla="val -52285"/>
              <a:gd name="adj2" fmla="val 9357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pohybový stav nebo vzájemné působení těles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7" name="Zaoblený obdélníkový popisek 16"/>
          <p:cNvSpPr/>
          <p:nvPr/>
        </p:nvSpPr>
        <p:spPr>
          <a:xfrm>
            <a:off x="356829" y="280623"/>
            <a:ext cx="1229542" cy="540060"/>
          </a:xfrm>
          <a:prstGeom prst="wedgeRoundRectCallout">
            <a:avLst>
              <a:gd name="adj1" fmla="val 42208"/>
              <a:gd name="adj2" fmla="val 1015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změna stavu tělesa</a:t>
            </a:r>
            <a:endParaRPr lang="cs-CZ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98630"/>
            <a:ext cx="8229600" cy="1143000"/>
          </a:xfrm>
        </p:spPr>
        <p:txBody>
          <a:bodyPr/>
          <a:lstStyle/>
          <a:p>
            <a:r>
              <a:rPr lang="cs-CZ" dirty="0" smtClean="0"/>
              <a:t>Energie</a:t>
            </a:r>
            <a:endParaRPr lang="cs-CZ" dirty="0"/>
          </a:p>
        </p:txBody>
      </p:sp>
      <p:sp>
        <p:nvSpPr>
          <p:cNvPr id="2" name="Ovál 1"/>
          <p:cNvSpPr/>
          <p:nvPr/>
        </p:nvSpPr>
        <p:spPr>
          <a:xfrm>
            <a:off x="3941930" y="2886057"/>
            <a:ext cx="1440160" cy="139515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energie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871700" y="1178750"/>
            <a:ext cx="56183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Mechanická energie je jedna z mnoha druhů energie.</a:t>
            </a:r>
            <a:endParaRPr lang="cs-CZ" dirty="0"/>
          </a:p>
        </p:txBody>
      </p:sp>
      <p:sp>
        <p:nvSpPr>
          <p:cNvPr id="10" name="Čárový popisek 1 9"/>
          <p:cNvSpPr/>
          <p:nvPr/>
        </p:nvSpPr>
        <p:spPr>
          <a:xfrm>
            <a:off x="6552220" y="2128473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469734"/>
              <a:gd name="adj4" fmla="val -734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energie </a:t>
            </a:r>
            <a:r>
              <a:rPr lang="cs-CZ" sz="1400" dirty="0">
                <a:solidFill>
                  <a:schemeClr val="tx1"/>
                </a:solidFill>
              </a:rPr>
              <a:t>ohně</a:t>
            </a:r>
          </a:p>
        </p:txBody>
      </p:sp>
      <p:sp>
        <p:nvSpPr>
          <p:cNvPr id="13" name="Čárový popisek 1 12"/>
          <p:cNvSpPr/>
          <p:nvPr/>
        </p:nvSpPr>
        <p:spPr>
          <a:xfrm>
            <a:off x="6552220" y="2543832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330810"/>
              <a:gd name="adj4" fmla="val -70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geotermální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4" name="Čárový popisek 1 13"/>
          <p:cNvSpPr/>
          <p:nvPr/>
        </p:nvSpPr>
        <p:spPr>
          <a:xfrm>
            <a:off x="6552220" y="2959191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226616"/>
              <a:gd name="adj4" fmla="val -70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sluneční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5" name="Čárový popisek 1 14"/>
          <p:cNvSpPr/>
          <p:nvPr/>
        </p:nvSpPr>
        <p:spPr>
          <a:xfrm>
            <a:off x="6552220" y="3374550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102577"/>
              <a:gd name="adj4" fmla="val -70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energie </a:t>
            </a:r>
            <a:r>
              <a:rPr lang="cs-CZ" sz="1400" dirty="0">
                <a:solidFill>
                  <a:schemeClr val="tx1"/>
                </a:solidFill>
              </a:rPr>
              <a:t>mořských vln</a:t>
            </a:r>
          </a:p>
        </p:txBody>
      </p:sp>
      <p:sp>
        <p:nvSpPr>
          <p:cNvPr id="16" name="Čárový popisek 1 15"/>
          <p:cNvSpPr/>
          <p:nvPr/>
        </p:nvSpPr>
        <p:spPr>
          <a:xfrm>
            <a:off x="6552220" y="3789909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-6578"/>
              <a:gd name="adj4" fmla="val -72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parní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7" name="Čárový popisek 1 16"/>
          <p:cNvSpPr/>
          <p:nvPr/>
        </p:nvSpPr>
        <p:spPr>
          <a:xfrm>
            <a:off x="6552220" y="4205268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-120695"/>
              <a:gd name="adj4" fmla="val -7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svalová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8" name="Čárový popisek 1 17"/>
          <p:cNvSpPr/>
          <p:nvPr/>
        </p:nvSpPr>
        <p:spPr>
          <a:xfrm>
            <a:off x="6552220" y="4620627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-269543"/>
              <a:gd name="adj4" fmla="val -708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světelná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9" name="Čárový popisek 1 18"/>
          <p:cNvSpPr/>
          <p:nvPr/>
        </p:nvSpPr>
        <p:spPr>
          <a:xfrm>
            <a:off x="6552220" y="5035986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-368774"/>
              <a:gd name="adj4" fmla="val -717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větrná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21" name="Čárový popisek 1 20"/>
          <p:cNvSpPr/>
          <p:nvPr/>
        </p:nvSpPr>
        <p:spPr>
          <a:xfrm>
            <a:off x="6552220" y="5451342"/>
            <a:ext cx="1845205" cy="352539"/>
          </a:xfrm>
          <a:prstGeom prst="borderCallout1">
            <a:avLst>
              <a:gd name="adj1" fmla="val 18750"/>
              <a:gd name="adj2" fmla="val -8333"/>
              <a:gd name="adj3" fmla="val -468006"/>
              <a:gd name="adj4" fmla="val -717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vodní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11" name="Čárový popisek 1 10"/>
          <p:cNvSpPr/>
          <p:nvPr/>
        </p:nvSpPr>
        <p:spPr>
          <a:xfrm>
            <a:off x="746575" y="1943835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437748"/>
              <a:gd name="adj4" fmla="val 1563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</a:t>
            </a:r>
            <a:r>
              <a:rPr lang="cs-CZ" sz="1400" dirty="0" smtClean="0">
                <a:solidFill>
                  <a:schemeClr val="tx1"/>
                </a:solidFill>
              </a:rPr>
              <a:t>echanická </a:t>
            </a:r>
            <a:r>
              <a:rPr lang="cs-CZ" sz="1400" dirty="0">
                <a:solidFill>
                  <a:schemeClr val="tx1"/>
                </a:solidFill>
              </a:rPr>
              <a:t>energie</a:t>
            </a:r>
          </a:p>
        </p:txBody>
      </p:sp>
      <p:sp>
        <p:nvSpPr>
          <p:cNvPr id="24" name="Čárový popisek 1 23"/>
          <p:cNvSpPr/>
          <p:nvPr/>
        </p:nvSpPr>
        <p:spPr>
          <a:xfrm>
            <a:off x="746575" y="2424980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318353"/>
              <a:gd name="adj4" fmla="val 1536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elektrická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5" name="Čárový popisek 1 24"/>
          <p:cNvSpPr/>
          <p:nvPr/>
        </p:nvSpPr>
        <p:spPr>
          <a:xfrm>
            <a:off x="746575" y="3387270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54860"/>
              <a:gd name="adj4" fmla="val 15768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magnetická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6" name="Čárový popisek 1 25"/>
          <p:cNvSpPr/>
          <p:nvPr/>
        </p:nvSpPr>
        <p:spPr>
          <a:xfrm>
            <a:off x="746575" y="3868415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-68652"/>
              <a:gd name="adj4" fmla="val 154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energie záření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7" name="Čárový popisek 1 26"/>
          <p:cNvSpPr/>
          <p:nvPr/>
        </p:nvSpPr>
        <p:spPr>
          <a:xfrm>
            <a:off x="746575" y="5311850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-468008"/>
              <a:gd name="adj4" fmla="val 1549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vnitřní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9" name="Čárový popisek 1 28"/>
          <p:cNvSpPr/>
          <p:nvPr/>
        </p:nvSpPr>
        <p:spPr>
          <a:xfrm>
            <a:off x="746575" y="5792998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-607988"/>
              <a:gd name="adj4" fmla="val 1563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tepelná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0" name="Čárový popisek 1 29"/>
          <p:cNvSpPr/>
          <p:nvPr/>
        </p:nvSpPr>
        <p:spPr>
          <a:xfrm>
            <a:off x="746575" y="4349560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-208632"/>
              <a:gd name="adj4" fmla="val 1556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vnější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1" name="Čárový popisek 1 30"/>
          <p:cNvSpPr/>
          <p:nvPr/>
        </p:nvSpPr>
        <p:spPr>
          <a:xfrm>
            <a:off x="746575" y="4830705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-328027"/>
              <a:gd name="adj4" fmla="val 1536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chemická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32" name="Čárový popisek 1 31"/>
          <p:cNvSpPr/>
          <p:nvPr/>
        </p:nvSpPr>
        <p:spPr>
          <a:xfrm>
            <a:off x="746575" y="2906125"/>
            <a:ext cx="2139967" cy="352539"/>
          </a:xfrm>
          <a:prstGeom prst="borderCallout1">
            <a:avLst>
              <a:gd name="adj1" fmla="val 6399"/>
              <a:gd name="adj2" fmla="val 102221"/>
              <a:gd name="adj3" fmla="val 190724"/>
              <a:gd name="adj4" fmla="val 154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jaderná energie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2276745" y="6350042"/>
            <a:ext cx="652572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Jednotlivé druhy energií </a:t>
            </a:r>
            <a:r>
              <a:rPr lang="cs-CZ" sz="1400" dirty="0" smtClean="0"/>
              <a:t>se mohou, </a:t>
            </a:r>
            <a:r>
              <a:rPr lang="cs-CZ" sz="1400" dirty="0"/>
              <a:t>za </a:t>
            </a:r>
            <a:r>
              <a:rPr lang="cs-CZ" sz="1400" dirty="0" smtClean="0"/>
              <a:t>určitých podmínek vzájemně přeměňovat.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7" name="TextovéPole 6156"/>
          <p:cNvSpPr txBox="1"/>
          <p:nvPr/>
        </p:nvSpPr>
        <p:spPr>
          <a:xfrm>
            <a:off x="3127894" y="1471762"/>
            <a:ext cx="7650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+A</a:t>
            </a:r>
            <a:endParaRPr lang="cs-CZ" sz="1200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Polohová energie</a:t>
            </a:r>
          </a:p>
        </p:txBody>
      </p:sp>
      <p:cxnSp>
        <p:nvCxnSpPr>
          <p:cNvPr id="4" name="Přímá spojnice se šipkou 3"/>
          <p:cNvCxnSpPr>
            <a:endCxn id="20" idx="1"/>
          </p:cNvCxnSpPr>
          <p:nvPr/>
        </p:nvCxnSpPr>
        <p:spPr>
          <a:xfrm flipV="1">
            <a:off x="566555" y="3330654"/>
            <a:ext cx="5725411" cy="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881590" y="998730"/>
            <a:ext cx="0" cy="4680520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61510" y="1133745"/>
            <a:ext cx="736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+ h [m]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61510" y="5208160"/>
            <a:ext cx="6912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-</a:t>
            </a:r>
            <a:r>
              <a:rPr lang="cs-CZ" sz="1400" dirty="0" smtClean="0"/>
              <a:t> h [m]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161510" y="3158970"/>
            <a:ext cx="495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0 m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6291966" y="3135280"/>
                <a:ext cx="2456506" cy="3907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𝑘𝑜𝑛𝑠𝑡𝑎𝑛𝑡𝑛</m:t>
                      </m:r>
                      <m:r>
                        <a:rPr lang="cs-CZ" b="0" i="1" smtClean="0">
                          <a:latin typeface="Cambria Math"/>
                        </a:rPr>
                        <m:t>í=0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966" y="3135280"/>
                <a:ext cx="2456506" cy="390748"/>
              </a:xfrm>
              <a:prstGeom prst="rect">
                <a:avLst/>
              </a:prstGeom>
              <a:blipFill rotWithShape="1">
                <a:blip r:embed="rId2"/>
                <a:stretch>
                  <a:fillRect b="-6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944010" y="1092259"/>
                <a:ext cx="72250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+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010" y="1092259"/>
                <a:ext cx="722505" cy="390748"/>
              </a:xfrm>
              <a:prstGeom prst="rect">
                <a:avLst/>
              </a:prstGeom>
              <a:blipFill rotWithShape="1">
                <a:blip r:embed="rId3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944010" y="5166674"/>
                <a:ext cx="72250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− 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010" y="5166674"/>
                <a:ext cx="722505" cy="390748"/>
              </a:xfrm>
              <a:prstGeom prst="rect">
                <a:avLst/>
              </a:prstGeom>
              <a:blipFill rotWithShape="1">
                <a:blip r:embed="rId4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944010" y="3135280"/>
                <a:ext cx="927690" cy="390748"/>
              </a:xfrm>
              <a:prstGeom prst="rect">
                <a:avLst/>
              </a:prstGeom>
              <a:solidFill>
                <a:schemeClr val="bg2">
                  <a:lumMod val="60000"/>
                  <a:lumOff val="40000"/>
                  <a:alpha val="88000"/>
                </a:schemeClr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010" y="3135280"/>
                <a:ext cx="927690" cy="390748"/>
              </a:xfrm>
              <a:prstGeom prst="rect">
                <a:avLst/>
              </a:prstGeom>
              <a:blipFill rotWithShape="1">
                <a:blip r:embed="rId5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ál 21"/>
          <p:cNvSpPr/>
          <p:nvPr/>
        </p:nvSpPr>
        <p:spPr>
          <a:xfrm>
            <a:off x="4199946" y="3194476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291966" y="1808820"/>
                <a:ext cx="2960554" cy="3907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𝑘𝑜𝑛𝑠𝑡𝑎𝑛𝑡𝑛</m:t>
                      </m:r>
                      <m:r>
                        <a:rPr lang="cs-CZ" b="0" i="1" smtClean="0">
                          <a:latin typeface="Cambria Math"/>
                        </a:rPr>
                        <m:t>í=</m:t>
                      </m:r>
                      <m:r>
                        <a:rPr lang="cs-CZ" b="0" i="1" smtClean="0">
                          <a:latin typeface="Cambria Math"/>
                        </a:rPr>
                        <m:t>𝑚𝑔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966" y="1808820"/>
                <a:ext cx="2960554" cy="390748"/>
              </a:xfrm>
              <a:prstGeom prst="rect">
                <a:avLst/>
              </a:prstGeom>
              <a:blipFill rotWithShape="1">
                <a:blip r:embed="rId6"/>
                <a:stretch>
                  <a:fillRect b="-6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6291966" y="4490228"/>
                <a:ext cx="2960554" cy="39074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𝑘𝑜𝑛𝑠𝑡𝑎𝑛𝑡𝑛</m:t>
                      </m:r>
                      <m:r>
                        <a:rPr lang="cs-CZ" b="0" i="1" smtClean="0">
                          <a:latin typeface="Cambria Math"/>
                        </a:rPr>
                        <m:t>í=</m:t>
                      </m:r>
                      <m:r>
                        <a:rPr lang="cs-CZ" b="0" i="1" smtClean="0">
                          <a:latin typeface="Cambria Math"/>
                        </a:rPr>
                        <m:t>𝑚𝑔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966" y="4490228"/>
                <a:ext cx="2960554" cy="390748"/>
              </a:xfrm>
              <a:prstGeom prst="rect">
                <a:avLst/>
              </a:prstGeom>
              <a:blipFill rotWithShape="1">
                <a:blip r:embed="rId7"/>
                <a:stretch>
                  <a:fillRect b="-625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44" name="Přímá spojnice 6143"/>
          <p:cNvCxnSpPr/>
          <p:nvPr/>
        </p:nvCxnSpPr>
        <p:spPr>
          <a:xfrm flipH="1">
            <a:off x="4131205" y="2004194"/>
            <a:ext cx="206097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4121950" y="4678564"/>
            <a:ext cx="2060975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ál 35"/>
          <p:cNvSpPr/>
          <p:nvPr/>
        </p:nvSpPr>
        <p:spPr>
          <a:xfrm>
            <a:off x="2006715" y="3195640"/>
            <a:ext cx="279797" cy="27979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m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7" name="Ovál 36"/>
          <p:cNvSpPr/>
          <p:nvPr/>
        </p:nvSpPr>
        <p:spPr>
          <a:xfrm>
            <a:off x="2438441" y="3195640"/>
            <a:ext cx="279797" cy="279797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ovéPole 37"/>
              <p:cNvSpPr txBox="1"/>
              <p:nvPr/>
            </p:nvSpPr>
            <p:spPr>
              <a:xfrm>
                <a:off x="1736685" y="1050774"/>
                <a:ext cx="186179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+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𝑟𝑜𝑠𝑡𝑜𝑢𝑐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8" name="TextovéPole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685" y="1050774"/>
                <a:ext cx="1861792" cy="390748"/>
              </a:xfrm>
              <a:prstGeom prst="rect">
                <a:avLst/>
              </a:prstGeom>
              <a:blipFill rotWithShape="1">
                <a:blip r:embed="rId8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ovéPole 38"/>
              <p:cNvSpPr txBox="1"/>
              <p:nvPr/>
            </p:nvSpPr>
            <p:spPr>
              <a:xfrm>
                <a:off x="2125143" y="5288502"/>
                <a:ext cx="186179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𝑟𝑜𝑠𝑡𝑜𝑢𝑐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9" name="TextovéPole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5143" y="5288502"/>
                <a:ext cx="1861792" cy="390748"/>
              </a:xfrm>
              <a:prstGeom prst="rect">
                <a:avLst/>
              </a:prstGeom>
              <a:blipFill rotWithShape="1">
                <a:blip r:embed="rId9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48" name="Pravá složená závorka 6147"/>
          <p:cNvSpPr/>
          <p:nvPr/>
        </p:nvSpPr>
        <p:spPr>
          <a:xfrm>
            <a:off x="3409943" y="1600779"/>
            <a:ext cx="261957" cy="347604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9" name="Zaoblený obdélníkový popisek 6148"/>
              <p:cNvSpPr/>
              <p:nvPr/>
            </p:nvSpPr>
            <p:spPr>
              <a:xfrm>
                <a:off x="3672891" y="3698151"/>
                <a:ext cx="1224902" cy="426831"/>
              </a:xfrm>
              <a:prstGeom prst="wedgeRoundRectCallout">
                <a:avLst>
                  <a:gd name="adj1" fmla="val -51360"/>
                  <a:gd name="adj2" fmla="val -13786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𝐸</m:t>
                          </m:r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cs-CZ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cs-CZ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49" name="Zaoblený obdélníkový popisek 61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2891" y="3698151"/>
                <a:ext cx="1224902" cy="426831"/>
              </a:xfrm>
              <a:prstGeom prst="wedgeRoundRectCallout">
                <a:avLst>
                  <a:gd name="adj1" fmla="val -51360"/>
                  <a:gd name="adj2" fmla="val -137867"/>
                  <a:gd name="adj3" fmla="val 16667"/>
                </a:avLst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Ovál 27"/>
          <p:cNvSpPr/>
          <p:nvPr/>
        </p:nvSpPr>
        <p:spPr>
          <a:xfrm>
            <a:off x="4166955" y="1868016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m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30" name="Ovál 29"/>
          <p:cNvSpPr/>
          <p:nvPr/>
        </p:nvSpPr>
        <p:spPr>
          <a:xfrm>
            <a:off x="4200369" y="4549424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50" name="TextovéPole 6149"/>
              <p:cNvSpPr txBox="1"/>
              <p:nvPr/>
            </p:nvSpPr>
            <p:spPr>
              <a:xfrm>
                <a:off x="6861865" y="5346637"/>
                <a:ext cx="1886607" cy="39074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&gt;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&gt;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150" name="TextovéPole 61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865" y="5346637"/>
                <a:ext cx="1886607" cy="3907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2" name="Zaoblený obdélníkový popisek 6151"/>
          <p:cNvSpPr/>
          <p:nvPr/>
        </p:nvSpPr>
        <p:spPr>
          <a:xfrm>
            <a:off x="5292080" y="5140485"/>
            <a:ext cx="1601670" cy="360040"/>
          </a:xfrm>
          <a:prstGeom prst="wedgeRoundRectCallout">
            <a:avLst>
              <a:gd name="adj1" fmla="val 89324"/>
              <a:gd name="adj2" fmla="val -245"/>
              <a:gd name="adj3" fmla="val 16667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k hodnotě 0 osy h</a:t>
            </a:r>
            <a:endParaRPr lang="cs-CZ" sz="12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4379039" y="5873567"/>
                <a:ext cx="2329036" cy="390748"/>
              </a:xfrm>
              <a:prstGeom prst="rect">
                <a:avLst/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|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|=|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|&gt;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|</m:t>
                          </m:r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039" y="5873567"/>
                <a:ext cx="2329036" cy="390748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Zaoblený obdélníkový popisek 48"/>
          <p:cNvSpPr/>
          <p:nvPr/>
        </p:nvSpPr>
        <p:spPr>
          <a:xfrm>
            <a:off x="6893750" y="6271044"/>
            <a:ext cx="1773705" cy="360040"/>
          </a:xfrm>
          <a:prstGeom prst="wedgeRoundRectCallout">
            <a:avLst>
              <a:gd name="adj1" fmla="val -57631"/>
              <a:gd name="adj2" fmla="val -101834"/>
              <a:gd name="adj3" fmla="val 16667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při |h</a:t>
            </a:r>
            <a:r>
              <a:rPr lang="cs-CZ" sz="1200" baseline="-25000" dirty="0">
                <a:solidFill>
                  <a:schemeClr val="tx1"/>
                </a:solidFill>
              </a:rPr>
              <a:t>1</a:t>
            </a:r>
            <a:r>
              <a:rPr lang="cs-CZ" sz="1200" dirty="0" smtClean="0">
                <a:solidFill>
                  <a:schemeClr val="tx1"/>
                </a:solidFill>
              </a:rPr>
              <a:t>| = |h</a:t>
            </a:r>
            <a:r>
              <a:rPr lang="cs-CZ" sz="1200" baseline="-25000" dirty="0">
                <a:solidFill>
                  <a:schemeClr val="tx1"/>
                </a:solidFill>
              </a:rPr>
              <a:t>3</a:t>
            </a:r>
            <a:r>
              <a:rPr lang="cs-CZ" sz="1200" dirty="0" smtClean="0">
                <a:solidFill>
                  <a:schemeClr val="tx1"/>
                </a:solidFill>
              </a:rPr>
              <a:t>|  a </a:t>
            </a:r>
            <a:r>
              <a:rPr lang="cs-CZ" sz="1200" dirty="0">
                <a:solidFill>
                  <a:schemeClr val="tx1"/>
                </a:solidFill>
              </a:rPr>
              <a:t>|</a:t>
            </a:r>
            <a:r>
              <a:rPr lang="cs-CZ" sz="1200" dirty="0" smtClean="0">
                <a:solidFill>
                  <a:schemeClr val="tx1"/>
                </a:solidFill>
              </a:rPr>
              <a:t>h</a:t>
            </a:r>
            <a:r>
              <a:rPr lang="cs-CZ" sz="1200" baseline="-25000" dirty="0" smtClean="0">
                <a:solidFill>
                  <a:schemeClr val="tx1"/>
                </a:solidFill>
              </a:rPr>
              <a:t>2</a:t>
            </a:r>
            <a:r>
              <a:rPr lang="cs-CZ" sz="1200" dirty="0" smtClean="0">
                <a:solidFill>
                  <a:schemeClr val="tx1"/>
                </a:solidFill>
              </a:rPr>
              <a:t>| = 0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6154" name="Přímá spojnice se šipkou 6153"/>
          <p:cNvCxnSpPr/>
          <p:nvPr/>
        </p:nvCxnSpPr>
        <p:spPr>
          <a:xfrm>
            <a:off x="5152437" y="2000304"/>
            <a:ext cx="0" cy="1335921"/>
          </a:xfrm>
          <a:prstGeom prst="straightConnector1">
            <a:avLst/>
          </a:prstGeom>
          <a:ln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/>
          <p:nvPr/>
        </p:nvCxnSpPr>
        <p:spPr>
          <a:xfrm>
            <a:off x="5152437" y="3330654"/>
            <a:ext cx="0" cy="1335921"/>
          </a:xfrm>
          <a:prstGeom prst="straightConnector1">
            <a:avLst/>
          </a:prstGeom>
          <a:ln>
            <a:solidFill>
              <a:schemeClr val="accent2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56" name="Obdélník 6155"/>
              <p:cNvSpPr/>
              <p:nvPr/>
            </p:nvSpPr>
            <p:spPr>
              <a:xfrm>
                <a:off x="5173078" y="2483598"/>
                <a:ext cx="479042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156" name="Obdélník 6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078" y="2483598"/>
                <a:ext cx="479042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délník 54"/>
              <p:cNvSpPr/>
              <p:nvPr/>
            </p:nvSpPr>
            <p:spPr>
              <a:xfrm>
                <a:off x="5173078" y="3813948"/>
                <a:ext cx="484363" cy="369332"/>
              </a:xfrm>
              <a:prstGeom prst="rect">
                <a:avLst/>
              </a:prstGeom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5" name="Obdélník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3078" y="3813948"/>
                <a:ext cx="484363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66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Ovál 55"/>
          <p:cNvSpPr/>
          <p:nvPr/>
        </p:nvSpPr>
        <p:spPr>
          <a:xfrm>
            <a:off x="3131840" y="1483007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3128743" y="4903407"/>
            <a:ext cx="392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+B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ovéPole 58"/>
              <p:cNvSpPr txBox="1"/>
              <p:nvPr/>
            </p:nvSpPr>
            <p:spPr>
              <a:xfrm>
                <a:off x="1752744" y="6175286"/>
                <a:ext cx="1535164" cy="390748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|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|=|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|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9" name="TextovéPole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744" y="6175286"/>
                <a:ext cx="1535164" cy="390748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Zaoblený obdélníkový popisek 63"/>
          <p:cNvSpPr/>
          <p:nvPr/>
        </p:nvSpPr>
        <p:spPr>
          <a:xfrm>
            <a:off x="346942" y="6386014"/>
            <a:ext cx="1101332" cy="360040"/>
          </a:xfrm>
          <a:prstGeom prst="wedgeRoundRectCallout">
            <a:avLst>
              <a:gd name="adj1" fmla="val 82829"/>
              <a:gd name="adj2" fmla="val -71955"/>
              <a:gd name="adj3" fmla="val 1666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při |h</a:t>
            </a:r>
            <a:r>
              <a:rPr lang="cs-CZ" sz="1200" baseline="-25000" dirty="0" smtClean="0">
                <a:solidFill>
                  <a:schemeClr val="tx1"/>
                </a:solidFill>
              </a:rPr>
              <a:t>4</a:t>
            </a:r>
            <a:r>
              <a:rPr lang="cs-CZ" sz="1200" dirty="0" smtClean="0">
                <a:solidFill>
                  <a:schemeClr val="tx1"/>
                </a:solidFill>
              </a:rPr>
              <a:t>| = |h</a:t>
            </a:r>
            <a:r>
              <a:rPr lang="cs-CZ" sz="1200" baseline="-25000" dirty="0" smtClean="0">
                <a:solidFill>
                  <a:schemeClr val="tx1"/>
                </a:solidFill>
              </a:rPr>
              <a:t>5</a:t>
            </a:r>
            <a:r>
              <a:rPr lang="cs-CZ" sz="1200" dirty="0" smtClean="0">
                <a:solidFill>
                  <a:schemeClr val="tx1"/>
                </a:solidFill>
              </a:rPr>
              <a:t>|</a:t>
            </a:r>
            <a:endParaRPr lang="cs-CZ" sz="1200" dirty="0">
              <a:solidFill>
                <a:schemeClr val="tx1"/>
              </a:solidFill>
            </a:endParaRPr>
          </a:p>
        </p:txBody>
      </p:sp>
      <p:cxnSp>
        <p:nvCxnSpPr>
          <p:cNvPr id="6159" name="Přímá spojnice 6158"/>
          <p:cNvCxnSpPr>
            <a:stCxn id="56" idx="2"/>
          </p:cNvCxnSpPr>
          <p:nvPr/>
        </p:nvCxnSpPr>
        <p:spPr>
          <a:xfrm flipH="1" flipV="1">
            <a:off x="1871700" y="1622905"/>
            <a:ext cx="12601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H="1" flipV="1">
            <a:off x="1871700" y="5044416"/>
            <a:ext cx="126014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/>
          <p:nvPr/>
        </p:nvCxnSpPr>
        <p:spPr>
          <a:xfrm>
            <a:off x="2996825" y="1623249"/>
            <a:ext cx="0" cy="17087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/>
          <p:nvPr/>
        </p:nvCxnSpPr>
        <p:spPr>
          <a:xfrm>
            <a:off x="2996825" y="3330925"/>
            <a:ext cx="0" cy="1708729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bdélník 69"/>
              <p:cNvSpPr/>
              <p:nvPr/>
            </p:nvSpPr>
            <p:spPr>
              <a:xfrm>
                <a:off x="2917507" y="4000623"/>
                <a:ext cx="4843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0" name="Obdélník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07" y="4000623"/>
                <a:ext cx="484363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Obdélník 70"/>
              <p:cNvSpPr/>
              <p:nvPr/>
            </p:nvSpPr>
            <p:spPr>
              <a:xfrm>
                <a:off x="2917507" y="2298932"/>
                <a:ext cx="4843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h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1" name="Obdélní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7507" y="2298932"/>
                <a:ext cx="484363" cy="3693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2.32015E-6 L 0.18211 2.32015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2.32015E-6 L 0.18211 2.32015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2.32015E-6 L 0.18211 2.32015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9259E-6 L -0.00052 -0.2488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00243 0.2497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1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9468E-8 L -2.5E-6 0.4994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9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22" grpId="0" animBg="1"/>
      <p:bldP spid="36" grpId="0" animBg="1"/>
      <p:bldP spid="37" grpId="0" animBg="1"/>
      <p:bldP spid="28" grpId="0" animBg="1"/>
      <p:bldP spid="30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délník 33"/>
          <p:cNvSpPr/>
          <p:nvPr/>
        </p:nvSpPr>
        <p:spPr>
          <a:xfrm rot="20291487">
            <a:off x="5186167" y="2347080"/>
            <a:ext cx="1125125" cy="5451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6" name="Přímá spojnice 55"/>
          <p:cNvCxnSpPr/>
          <p:nvPr/>
        </p:nvCxnSpPr>
        <p:spPr>
          <a:xfrm flipV="1">
            <a:off x="4876800" y="2266950"/>
            <a:ext cx="1754981" cy="700088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5750"/>
            <a:ext cx="8229600" cy="1143000"/>
          </a:xfrm>
        </p:spPr>
        <p:txBody>
          <a:bodyPr/>
          <a:lstStyle/>
          <a:p>
            <a:r>
              <a:rPr lang="cs-CZ" dirty="0" smtClean="0"/>
              <a:t>Výpočet polohové energie</a:t>
            </a:r>
            <a:endParaRPr lang="cs-CZ" dirty="0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3730106" y="2123855"/>
            <a:ext cx="4037249" cy="16155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se šipkou 4"/>
          <p:cNvCxnSpPr/>
          <p:nvPr/>
        </p:nvCxnSpPr>
        <p:spPr>
          <a:xfrm>
            <a:off x="3730106" y="3739389"/>
            <a:ext cx="4217269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V="1">
            <a:off x="3730106" y="1607893"/>
            <a:ext cx="0" cy="21314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/>
              <p:cNvSpPr txBox="1"/>
              <p:nvPr/>
            </p:nvSpPr>
            <p:spPr>
              <a:xfrm>
                <a:off x="3176845" y="3924055"/>
                <a:ext cx="56166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𝑆𝑙𝑜</m:t>
                      </m:r>
                      <m:r>
                        <a:rPr lang="cs-CZ" sz="1200" b="0" i="1" smtClean="0">
                          <a:latin typeface="Cambria Math"/>
                        </a:rPr>
                        <m:t>ž</m:t>
                      </m:r>
                      <m:r>
                        <a:rPr lang="cs-CZ" sz="1200" b="0" i="1" smtClean="0">
                          <a:latin typeface="Cambria Math"/>
                        </a:rPr>
                        <m:t>𝑘𝑎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𝑝𝑜h𝑦𝑏𝑢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𝑣𝑒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𝑣𝑜𝑑𝑜𝑟𝑜𝑣𝑛</m:t>
                      </m:r>
                      <m:r>
                        <a:rPr lang="cs-CZ" sz="1200" b="0" i="1" smtClean="0">
                          <a:latin typeface="Cambria Math"/>
                        </a:rPr>
                        <m:t>é</m:t>
                      </m:r>
                      <m:r>
                        <a:rPr lang="cs-CZ" sz="1200" b="0" i="1" smtClean="0">
                          <a:latin typeface="Cambria Math"/>
                        </a:rPr>
                        <m:t>𝑚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𝑠𝑚</m:t>
                      </m:r>
                      <m:r>
                        <a:rPr lang="cs-CZ" sz="1200" b="0" i="1" smtClean="0">
                          <a:latin typeface="Cambria Math"/>
                        </a:rPr>
                        <m:t>ě</m:t>
                      </m:r>
                      <m:r>
                        <a:rPr lang="cs-CZ" sz="1200" b="0" i="1" smtClean="0">
                          <a:latin typeface="Cambria Math"/>
                        </a:rPr>
                        <m:t>𝑟𝑢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𝑠𝑒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𝑛𝑎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𝑧𝑚</m:t>
                      </m:r>
                      <m:r>
                        <a:rPr lang="cs-CZ" sz="1200" b="0" i="1" smtClean="0">
                          <a:latin typeface="Cambria Math"/>
                        </a:rPr>
                        <m:t>ě</m:t>
                      </m:r>
                      <m:r>
                        <a:rPr lang="cs-CZ" sz="1200" b="0" i="1" smtClean="0">
                          <a:latin typeface="Cambria Math"/>
                        </a:rPr>
                        <m:t>𝑛</m:t>
                      </m:r>
                      <m:r>
                        <a:rPr lang="cs-CZ" sz="1200" b="0" i="1" smtClean="0">
                          <a:latin typeface="Cambria Math"/>
                        </a:rPr>
                        <m:t>ě </m:t>
                      </m:r>
                      <m:r>
                        <a:rPr lang="cs-CZ" sz="1200" b="0" i="1" smtClean="0">
                          <a:latin typeface="Cambria Math"/>
                        </a:rPr>
                        <m:t>𝑝𝑜𝑙𝑜h𝑜𝑣</m:t>
                      </m:r>
                      <m:r>
                        <a:rPr lang="cs-CZ" sz="1200" b="0" i="1" smtClean="0">
                          <a:latin typeface="Cambria Math"/>
                        </a:rPr>
                        <m:t>é </m:t>
                      </m:r>
                      <m:r>
                        <a:rPr lang="cs-CZ" sz="1200" b="0" i="1" smtClean="0">
                          <a:latin typeface="Cambria Math"/>
                        </a:rPr>
                        <m:t>𝑒𝑛𝑒𝑟𝑔𝑖𝑒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𝑛𝑒𝑝𝑜𝑑</m:t>
                      </m:r>
                      <m:r>
                        <a:rPr lang="cs-CZ" sz="1200" b="0" i="1" smtClean="0">
                          <a:latin typeface="Cambria Math"/>
                        </a:rPr>
                        <m:t>í</m:t>
                      </m:r>
                      <m:r>
                        <a:rPr lang="cs-CZ" sz="1200" b="0" i="1" smtClean="0">
                          <a:latin typeface="Cambria Math"/>
                        </a:rPr>
                        <m:t>𝑙</m:t>
                      </m:r>
                      <m:r>
                        <a:rPr lang="cs-CZ" sz="1200" b="0" i="1" smtClean="0">
                          <a:latin typeface="Cambria Math"/>
                        </a:rPr>
                        <m:t>í.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6845" y="3924055"/>
                <a:ext cx="5616602" cy="276999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971600" y="1726804"/>
                <a:ext cx="22952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𝑆𝑙𝑜</m:t>
                      </m:r>
                      <m:r>
                        <a:rPr lang="cs-CZ" sz="1200" b="0" i="1" smtClean="0">
                          <a:latin typeface="Cambria Math"/>
                        </a:rPr>
                        <m:t>ž</m:t>
                      </m:r>
                      <m:r>
                        <a:rPr lang="cs-CZ" sz="1200" b="0" i="1" smtClean="0">
                          <a:latin typeface="Cambria Math"/>
                        </a:rPr>
                        <m:t>𝑘𝑎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𝑝𝑜h𝑦𝑏𝑢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𝑣𝑒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𝑠𝑣𝑖𝑠𝑙</m:t>
                      </m:r>
                      <m:r>
                        <a:rPr lang="cs-CZ" sz="1200" b="0" i="1" smtClean="0">
                          <a:latin typeface="Cambria Math"/>
                        </a:rPr>
                        <m:t>é</m:t>
                      </m:r>
                      <m:r>
                        <a:rPr lang="cs-CZ" sz="12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cs-CZ" sz="12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𝑠𝑚</m:t>
                      </m:r>
                      <m:r>
                        <a:rPr lang="cs-CZ" sz="1200" b="0" i="1" smtClean="0">
                          <a:latin typeface="Cambria Math"/>
                        </a:rPr>
                        <m:t>ě</m:t>
                      </m:r>
                      <m:r>
                        <a:rPr lang="cs-CZ" sz="1200" b="0" i="1" smtClean="0">
                          <a:latin typeface="Cambria Math"/>
                        </a:rPr>
                        <m:t>𝑟𝑢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𝑠𝑒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𝑛𝑎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𝑧𝑚</m:t>
                      </m:r>
                      <m:r>
                        <a:rPr lang="cs-CZ" sz="1200" b="0" i="1" smtClean="0">
                          <a:latin typeface="Cambria Math"/>
                        </a:rPr>
                        <m:t>ě</m:t>
                      </m:r>
                      <m:r>
                        <a:rPr lang="cs-CZ" sz="1200" b="0" i="1" smtClean="0">
                          <a:latin typeface="Cambria Math"/>
                        </a:rPr>
                        <m:t>𝑛</m:t>
                      </m:r>
                      <m:r>
                        <a:rPr lang="cs-CZ" sz="1200" b="0" i="1" smtClean="0">
                          <a:latin typeface="Cambria Math"/>
                        </a:rPr>
                        <m:t>ě</m:t>
                      </m:r>
                    </m:oMath>
                  </m:oMathPara>
                </a14:m>
                <a:endParaRPr lang="cs-CZ" sz="12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𝑝𝑜𝑙𝑜h𝑜𝑣</m:t>
                      </m:r>
                      <m:r>
                        <a:rPr lang="cs-CZ" sz="1200" b="0" i="1" smtClean="0">
                          <a:latin typeface="Cambria Math"/>
                        </a:rPr>
                        <m:t>é </m:t>
                      </m:r>
                      <m:r>
                        <a:rPr lang="cs-CZ" sz="1200" b="0" i="1" smtClean="0">
                          <a:latin typeface="Cambria Math"/>
                        </a:rPr>
                        <m:t>𝑒𝑛𝑒𝑟𝑔𝑖𝑒</m:t>
                      </m:r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</a:rPr>
                        <m:t>𝑝𝑜𝑑</m:t>
                      </m:r>
                      <m:r>
                        <a:rPr lang="cs-CZ" sz="1200" b="0" i="1" smtClean="0">
                          <a:latin typeface="Cambria Math"/>
                        </a:rPr>
                        <m:t>í</m:t>
                      </m:r>
                      <m:r>
                        <a:rPr lang="cs-CZ" sz="1200" b="0" i="1" smtClean="0">
                          <a:latin typeface="Cambria Math"/>
                        </a:rPr>
                        <m:t>𝑙</m:t>
                      </m:r>
                      <m:r>
                        <a:rPr lang="cs-CZ" sz="1200" b="0" i="1" smtClean="0">
                          <a:latin typeface="Cambria Math"/>
                        </a:rPr>
                        <m:t>í.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1726804"/>
                <a:ext cx="2295255" cy="646331"/>
              </a:xfrm>
              <a:prstGeom prst="rect">
                <a:avLst/>
              </a:prstGeom>
              <a:blipFill rotWithShape="1">
                <a:blip r:embed="rId3"/>
                <a:stretch>
                  <a:fillRect b="-188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3424300" y="3650079"/>
            <a:ext cx="2608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0</a:t>
            </a:r>
            <a:endParaRPr lang="cs-CZ" sz="1400" dirty="0"/>
          </a:p>
        </p:txBody>
      </p:sp>
      <p:sp>
        <p:nvSpPr>
          <p:cNvPr id="17" name="Ovál 16"/>
          <p:cNvSpPr/>
          <p:nvPr/>
        </p:nvSpPr>
        <p:spPr>
          <a:xfrm>
            <a:off x="3628351" y="3626876"/>
            <a:ext cx="225025" cy="225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986935" y="4329100"/>
                <a:ext cx="3448636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𝑚𝑔h</m:t>
                      </m:r>
                      <m:r>
                        <a:rPr lang="cs-CZ" b="0" i="1" smtClean="0">
                          <a:latin typeface="Cambria Math"/>
                        </a:rPr>
                        <m:t>; </m:t>
                      </m:r>
                      <m:r>
                        <a:rPr lang="cs-CZ" b="0" i="1" smtClean="0">
                          <a:latin typeface="Cambria Math"/>
                        </a:rPr>
                        <m:t>𝑝𝑟𝑜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=0 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935" y="4329100"/>
                <a:ext cx="3448636" cy="390748"/>
              </a:xfrm>
              <a:prstGeom prst="rect">
                <a:avLst/>
              </a:prstGeom>
              <a:blipFill rotWithShape="1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960712" y="2589363"/>
                <a:ext cx="2280048" cy="6891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𝑚𝑔h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𝑝𝑟𝑜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cs-CZ" b="0" i="1" smtClean="0">
                          <a:latin typeface="Cambria Math"/>
                        </a:rPr>
                        <m:t>0 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i="1">
                          <a:latin typeface="Cambria Math"/>
                          <a:ea typeface="Cambria Math"/>
                        </a:rPr>
                        <m:t>≠</m:t>
                      </m:r>
                      <m:r>
                        <a:rPr lang="cs-CZ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12" y="2589363"/>
                <a:ext cx="2280048" cy="689163"/>
              </a:xfrm>
              <a:prstGeom prst="rect">
                <a:avLst/>
              </a:prstGeom>
              <a:blipFill rotWithShape="1">
                <a:blip r:embed="rId5"/>
                <a:stretch>
                  <a:fillRect b="-8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délník 19"/>
              <p:cNvSpPr/>
              <p:nvPr/>
            </p:nvSpPr>
            <p:spPr>
              <a:xfrm>
                <a:off x="8124365" y="3489000"/>
                <a:ext cx="498085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Obdélník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365" y="3489000"/>
                <a:ext cx="498085" cy="390748"/>
              </a:xfrm>
              <a:prstGeom prst="rect">
                <a:avLst/>
              </a:prstGeom>
              <a:blipFill rotWithShape="1">
                <a:blip r:embed="rId6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délník 20"/>
              <p:cNvSpPr/>
              <p:nvPr/>
            </p:nvSpPr>
            <p:spPr>
              <a:xfrm>
                <a:off x="3497646" y="1133745"/>
                <a:ext cx="498085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Obdélník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7646" y="1133745"/>
                <a:ext cx="498085" cy="390748"/>
              </a:xfrm>
              <a:prstGeom prst="rect">
                <a:avLst/>
              </a:prstGeom>
              <a:blipFill rotWithShape="1">
                <a:blip r:embed="rId7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délník 21"/>
              <p:cNvSpPr/>
              <p:nvPr/>
            </p:nvSpPr>
            <p:spPr>
              <a:xfrm>
                <a:off x="3898167" y="1534714"/>
                <a:ext cx="1781834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</a:rPr>
                        <m:t>𝑚𝑔h</m:t>
                      </m:r>
                      <m:func>
                        <m:funcPr>
                          <m:ctrlPr>
                            <a:rPr lang="cs-CZ" i="1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2" name="Obdélník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167" y="1534714"/>
                <a:ext cx="1781834" cy="390748"/>
              </a:xfrm>
              <a:prstGeom prst="rect">
                <a:avLst/>
              </a:prstGeom>
              <a:blipFill rotWithShape="1">
                <a:blip r:embed="rId8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Volný tvar 22"/>
          <p:cNvSpPr/>
          <p:nvPr/>
        </p:nvSpPr>
        <p:spPr>
          <a:xfrm>
            <a:off x="116505" y="3519010"/>
            <a:ext cx="4315791" cy="1655303"/>
          </a:xfrm>
          <a:custGeom>
            <a:avLst/>
            <a:gdLst>
              <a:gd name="connsiteX0" fmla="*/ 0 w 4559890"/>
              <a:gd name="connsiteY0" fmla="*/ 1180773 h 1284288"/>
              <a:gd name="connsiteX1" fmla="*/ 548640 w 4559890"/>
              <a:gd name="connsiteY1" fmla="*/ 1180773 h 1284288"/>
              <a:gd name="connsiteX2" fmla="*/ 1592132 w 4559890"/>
              <a:gd name="connsiteY2" fmla="*/ 105008 h 1284288"/>
              <a:gd name="connsiteX3" fmla="*/ 2259106 w 4559890"/>
              <a:gd name="connsiteY3" fmla="*/ 148038 h 1284288"/>
              <a:gd name="connsiteX4" fmla="*/ 2807746 w 4559890"/>
              <a:gd name="connsiteY4" fmla="*/ 1051681 h 1284288"/>
              <a:gd name="connsiteX5" fmla="*/ 4432151 w 4559890"/>
              <a:gd name="connsiteY5" fmla="*/ 1159257 h 1284288"/>
              <a:gd name="connsiteX6" fmla="*/ 4335332 w 4559890"/>
              <a:gd name="connsiteY6" fmla="*/ 1170015 h 1284288"/>
              <a:gd name="connsiteX0" fmla="*/ 0 w 4624436"/>
              <a:gd name="connsiteY0" fmla="*/ 1288349 h 1346012"/>
              <a:gd name="connsiteX1" fmla="*/ 613186 w 4624436"/>
              <a:gd name="connsiteY1" fmla="*/ 1180773 h 1346012"/>
              <a:gd name="connsiteX2" fmla="*/ 1656678 w 4624436"/>
              <a:gd name="connsiteY2" fmla="*/ 105008 h 1346012"/>
              <a:gd name="connsiteX3" fmla="*/ 2323652 w 4624436"/>
              <a:gd name="connsiteY3" fmla="*/ 148038 h 1346012"/>
              <a:gd name="connsiteX4" fmla="*/ 2872292 w 4624436"/>
              <a:gd name="connsiteY4" fmla="*/ 1051681 h 1346012"/>
              <a:gd name="connsiteX5" fmla="*/ 4496697 w 4624436"/>
              <a:gd name="connsiteY5" fmla="*/ 1159257 h 1346012"/>
              <a:gd name="connsiteX6" fmla="*/ 4399878 w 4624436"/>
              <a:gd name="connsiteY6" fmla="*/ 1170015 h 1346012"/>
              <a:gd name="connsiteX0" fmla="*/ 0 w 4624436"/>
              <a:gd name="connsiteY0" fmla="*/ 1288349 h 1314380"/>
              <a:gd name="connsiteX1" fmla="*/ 613186 w 4624436"/>
              <a:gd name="connsiteY1" fmla="*/ 1180773 h 1314380"/>
              <a:gd name="connsiteX2" fmla="*/ 1656678 w 4624436"/>
              <a:gd name="connsiteY2" fmla="*/ 105008 h 1314380"/>
              <a:gd name="connsiteX3" fmla="*/ 2323652 w 4624436"/>
              <a:gd name="connsiteY3" fmla="*/ 148038 h 1314380"/>
              <a:gd name="connsiteX4" fmla="*/ 2872292 w 4624436"/>
              <a:gd name="connsiteY4" fmla="*/ 1051681 h 1314380"/>
              <a:gd name="connsiteX5" fmla="*/ 4496697 w 4624436"/>
              <a:gd name="connsiteY5" fmla="*/ 1159257 h 1314380"/>
              <a:gd name="connsiteX6" fmla="*/ 4399878 w 4624436"/>
              <a:gd name="connsiteY6" fmla="*/ 1170015 h 1314380"/>
              <a:gd name="connsiteX0" fmla="*/ 0 w 4624436"/>
              <a:gd name="connsiteY0" fmla="*/ 1295566 h 1322213"/>
              <a:gd name="connsiteX1" fmla="*/ 613186 w 4624436"/>
              <a:gd name="connsiteY1" fmla="*/ 1187990 h 1322213"/>
              <a:gd name="connsiteX2" fmla="*/ 1452282 w 4624436"/>
              <a:gd name="connsiteY2" fmla="*/ 101467 h 1322213"/>
              <a:gd name="connsiteX3" fmla="*/ 2323652 w 4624436"/>
              <a:gd name="connsiteY3" fmla="*/ 155255 h 1322213"/>
              <a:gd name="connsiteX4" fmla="*/ 2872292 w 4624436"/>
              <a:gd name="connsiteY4" fmla="*/ 1058898 h 1322213"/>
              <a:gd name="connsiteX5" fmla="*/ 4496697 w 4624436"/>
              <a:gd name="connsiteY5" fmla="*/ 1166474 h 1322213"/>
              <a:gd name="connsiteX6" fmla="*/ 4399878 w 4624436"/>
              <a:gd name="connsiteY6" fmla="*/ 1177232 h 1322213"/>
              <a:gd name="connsiteX0" fmla="*/ 0 w 4624436"/>
              <a:gd name="connsiteY0" fmla="*/ 1305488 h 1332135"/>
              <a:gd name="connsiteX1" fmla="*/ 613186 w 4624436"/>
              <a:gd name="connsiteY1" fmla="*/ 1197912 h 1332135"/>
              <a:gd name="connsiteX2" fmla="*/ 1452282 w 4624436"/>
              <a:gd name="connsiteY2" fmla="*/ 111389 h 1332135"/>
              <a:gd name="connsiteX3" fmla="*/ 2345167 w 4624436"/>
              <a:gd name="connsiteY3" fmla="*/ 143662 h 1332135"/>
              <a:gd name="connsiteX4" fmla="*/ 2872292 w 4624436"/>
              <a:gd name="connsiteY4" fmla="*/ 1068820 h 1332135"/>
              <a:gd name="connsiteX5" fmla="*/ 4496697 w 4624436"/>
              <a:gd name="connsiteY5" fmla="*/ 1176396 h 1332135"/>
              <a:gd name="connsiteX6" fmla="*/ 4399878 w 4624436"/>
              <a:gd name="connsiteY6" fmla="*/ 1187154 h 1332135"/>
              <a:gd name="connsiteX0" fmla="*/ 0 w 4399878"/>
              <a:gd name="connsiteY0" fmla="*/ 1305488 h 1332135"/>
              <a:gd name="connsiteX1" fmla="*/ 613186 w 4399878"/>
              <a:gd name="connsiteY1" fmla="*/ 1197912 h 1332135"/>
              <a:gd name="connsiteX2" fmla="*/ 1452282 w 4399878"/>
              <a:gd name="connsiteY2" fmla="*/ 111389 h 1332135"/>
              <a:gd name="connsiteX3" fmla="*/ 2345167 w 4399878"/>
              <a:gd name="connsiteY3" fmla="*/ 143662 h 1332135"/>
              <a:gd name="connsiteX4" fmla="*/ 2872292 w 4399878"/>
              <a:gd name="connsiteY4" fmla="*/ 1068820 h 1332135"/>
              <a:gd name="connsiteX5" fmla="*/ 4399878 w 4399878"/>
              <a:gd name="connsiteY5" fmla="*/ 1187154 h 1332135"/>
              <a:gd name="connsiteX0" fmla="*/ 0 w 3775935"/>
              <a:gd name="connsiteY0" fmla="*/ 1305488 h 1332135"/>
              <a:gd name="connsiteX1" fmla="*/ 613186 w 3775935"/>
              <a:gd name="connsiteY1" fmla="*/ 1197912 h 1332135"/>
              <a:gd name="connsiteX2" fmla="*/ 1452282 w 3775935"/>
              <a:gd name="connsiteY2" fmla="*/ 111389 h 1332135"/>
              <a:gd name="connsiteX3" fmla="*/ 2345167 w 3775935"/>
              <a:gd name="connsiteY3" fmla="*/ 143662 h 1332135"/>
              <a:gd name="connsiteX4" fmla="*/ 2872292 w 3775935"/>
              <a:gd name="connsiteY4" fmla="*/ 1068820 h 1332135"/>
              <a:gd name="connsiteX5" fmla="*/ 3775935 w 3775935"/>
              <a:gd name="connsiteY5" fmla="*/ 1187154 h 1332135"/>
              <a:gd name="connsiteX0" fmla="*/ 0 w 3775935"/>
              <a:gd name="connsiteY0" fmla="*/ 1300423 h 1327070"/>
              <a:gd name="connsiteX1" fmla="*/ 613186 w 3775935"/>
              <a:gd name="connsiteY1" fmla="*/ 1192847 h 1327070"/>
              <a:gd name="connsiteX2" fmla="*/ 1452282 w 3775935"/>
              <a:gd name="connsiteY2" fmla="*/ 106324 h 1327070"/>
              <a:gd name="connsiteX3" fmla="*/ 2291379 w 3775935"/>
              <a:gd name="connsiteY3" fmla="*/ 149354 h 1327070"/>
              <a:gd name="connsiteX4" fmla="*/ 2872292 w 3775935"/>
              <a:gd name="connsiteY4" fmla="*/ 1063755 h 1327070"/>
              <a:gd name="connsiteX5" fmla="*/ 3775935 w 3775935"/>
              <a:gd name="connsiteY5" fmla="*/ 1182089 h 1327070"/>
              <a:gd name="connsiteX0" fmla="*/ 0 w 3775935"/>
              <a:gd name="connsiteY0" fmla="*/ 1273570 h 1297781"/>
              <a:gd name="connsiteX1" fmla="*/ 613186 w 3775935"/>
              <a:gd name="connsiteY1" fmla="*/ 1165994 h 1297781"/>
              <a:gd name="connsiteX2" fmla="*/ 1516828 w 3775935"/>
              <a:gd name="connsiteY2" fmla="*/ 122502 h 1297781"/>
              <a:gd name="connsiteX3" fmla="*/ 2291379 w 3775935"/>
              <a:gd name="connsiteY3" fmla="*/ 122501 h 1297781"/>
              <a:gd name="connsiteX4" fmla="*/ 2872292 w 3775935"/>
              <a:gd name="connsiteY4" fmla="*/ 1036902 h 1297781"/>
              <a:gd name="connsiteX5" fmla="*/ 3775935 w 3775935"/>
              <a:gd name="connsiteY5" fmla="*/ 1155236 h 1297781"/>
              <a:gd name="connsiteX0" fmla="*/ 0 w 3775935"/>
              <a:gd name="connsiteY0" fmla="*/ 1286586 h 1312006"/>
              <a:gd name="connsiteX1" fmla="*/ 613186 w 3775935"/>
              <a:gd name="connsiteY1" fmla="*/ 1179010 h 1312006"/>
              <a:gd name="connsiteX2" fmla="*/ 1409252 w 3775935"/>
              <a:gd name="connsiteY2" fmla="*/ 114002 h 1312006"/>
              <a:gd name="connsiteX3" fmla="*/ 2291379 w 3775935"/>
              <a:gd name="connsiteY3" fmla="*/ 135517 h 1312006"/>
              <a:gd name="connsiteX4" fmla="*/ 2872292 w 3775935"/>
              <a:gd name="connsiteY4" fmla="*/ 1049918 h 1312006"/>
              <a:gd name="connsiteX5" fmla="*/ 3775935 w 3775935"/>
              <a:gd name="connsiteY5" fmla="*/ 1168252 h 1312006"/>
              <a:gd name="connsiteX0" fmla="*/ 0 w 3775935"/>
              <a:gd name="connsiteY0" fmla="*/ 1289645 h 1315065"/>
              <a:gd name="connsiteX1" fmla="*/ 613186 w 3775935"/>
              <a:gd name="connsiteY1" fmla="*/ 1182069 h 1315065"/>
              <a:gd name="connsiteX2" fmla="*/ 1409252 w 3775935"/>
              <a:gd name="connsiteY2" fmla="*/ 117061 h 1315065"/>
              <a:gd name="connsiteX3" fmla="*/ 2291379 w 3775935"/>
              <a:gd name="connsiteY3" fmla="*/ 138576 h 1315065"/>
              <a:gd name="connsiteX4" fmla="*/ 2947595 w 3775935"/>
              <a:gd name="connsiteY4" fmla="*/ 1106765 h 1315065"/>
              <a:gd name="connsiteX5" fmla="*/ 3775935 w 3775935"/>
              <a:gd name="connsiteY5" fmla="*/ 1171311 h 1315065"/>
              <a:gd name="connsiteX0" fmla="*/ 0 w 3905026"/>
              <a:gd name="connsiteY0" fmla="*/ 1289645 h 1315065"/>
              <a:gd name="connsiteX1" fmla="*/ 613186 w 3905026"/>
              <a:gd name="connsiteY1" fmla="*/ 1182069 h 1315065"/>
              <a:gd name="connsiteX2" fmla="*/ 1409252 w 3905026"/>
              <a:gd name="connsiteY2" fmla="*/ 117061 h 1315065"/>
              <a:gd name="connsiteX3" fmla="*/ 2291379 w 3905026"/>
              <a:gd name="connsiteY3" fmla="*/ 138576 h 1315065"/>
              <a:gd name="connsiteX4" fmla="*/ 2947595 w 3905026"/>
              <a:gd name="connsiteY4" fmla="*/ 1106765 h 1315065"/>
              <a:gd name="connsiteX5" fmla="*/ 3905026 w 3905026"/>
              <a:gd name="connsiteY5" fmla="*/ 1203584 h 1315065"/>
              <a:gd name="connsiteX0" fmla="*/ 0 w 3905026"/>
              <a:gd name="connsiteY0" fmla="*/ 1289645 h 1315065"/>
              <a:gd name="connsiteX1" fmla="*/ 613186 w 3905026"/>
              <a:gd name="connsiteY1" fmla="*/ 1182069 h 1315065"/>
              <a:gd name="connsiteX2" fmla="*/ 1409252 w 3905026"/>
              <a:gd name="connsiteY2" fmla="*/ 117061 h 1315065"/>
              <a:gd name="connsiteX3" fmla="*/ 2291379 w 3905026"/>
              <a:gd name="connsiteY3" fmla="*/ 138576 h 1315065"/>
              <a:gd name="connsiteX4" fmla="*/ 2947595 w 3905026"/>
              <a:gd name="connsiteY4" fmla="*/ 1106765 h 1315065"/>
              <a:gd name="connsiteX5" fmla="*/ 3905026 w 3905026"/>
              <a:gd name="connsiteY5" fmla="*/ 1203584 h 1315065"/>
              <a:gd name="connsiteX0" fmla="*/ 0 w 3905026"/>
              <a:gd name="connsiteY0" fmla="*/ 1298082 h 1320431"/>
              <a:gd name="connsiteX1" fmla="*/ 613186 w 3905026"/>
              <a:gd name="connsiteY1" fmla="*/ 1182069 h 1320431"/>
              <a:gd name="connsiteX2" fmla="*/ 1409252 w 3905026"/>
              <a:gd name="connsiteY2" fmla="*/ 117061 h 1320431"/>
              <a:gd name="connsiteX3" fmla="*/ 2291379 w 3905026"/>
              <a:gd name="connsiteY3" fmla="*/ 138576 h 1320431"/>
              <a:gd name="connsiteX4" fmla="*/ 2947595 w 3905026"/>
              <a:gd name="connsiteY4" fmla="*/ 1106765 h 1320431"/>
              <a:gd name="connsiteX5" fmla="*/ 3905026 w 3905026"/>
              <a:gd name="connsiteY5" fmla="*/ 1203584 h 1320431"/>
              <a:gd name="connsiteX0" fmla="*/ 0 w 3905026"/>
              <a:gd name="connsiteY0" fmla="*/ 1298082 h 1310089"/>
              <a:gd name="connsiteX1" fmla="*/ 613186 w 3905026"/>
              <a:gd name="connsiteY1" fmla="*/ 1182069 h 1310089"/>
              <a:gd name="connsiteX2" fmla="*/ 1409252 w 3905026"/>
              <a:gd name="connsiteY2" fmla="*/ 117061 h 1310089"/>
              <a:gd name="connsiteX3" fmla="*/ 2291379 w 3905026"/>
              <a:gd name="connsiteY3" fmla="*/ 138576 h 1310089"/>
              <a:gd name="connsiteX4" fmla="*/ 2947595 w 3905026"/>
              <a:gd name="connsiteY4" fmla="*/ 1106765 h 1310089"/>
              <a:gd name="connsiteX5" fmla="*/ 3905026 w 3905026"/>
              <a:gd name="connsiteY5" fmla="*/ 1203584 h 1310089"/>
              <a:gd name="connsiteX0" fmla="*/ 0 w 3905026"/>
              <a:gd name="connsiteY0" fmla="*/ 1298082 h 1298082"/>
              <a:gd name="connsiteX1" fmla="*/ 613186 w 3905026"/>
              <a:gd name="connsiteY1" fmla="*/ 1182069 h 1298082"/>
              <a:gd name="connsiteX2" fmla="*/ 1409252 w 3905026"/>
              <a:gd name="connsiteY2" fmla="*/ 117061 h 1298082"/>
              <a:gd name="connsiteX3" fmla="*/ 2291379 w 3905026"/>
              <a:gd name="connsiteY3" fmla="*/ 138576 h 1298082"/>
              <a:gd name="connsiteX4" fmla="*/ 2947595 w 3905026"/>
              <a:gd name="connsiteY4" fmla="*/ 1106765 h 1298082"/>
              <a:gd name="connsiteX5" fmla="*/ 3905026 w 3905026"/>
              <a:gd name="connsiteY5" fmla="*/ 1203584 h 1298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05026" h="1298082">
                <a:moveTo>
                  <a:pt x="0" y="1298082"/>
                </a:moveTo>
                <a:cubicBezTo>
                  <a:pt x="249219" y="1287118"/>
                  <a:pt x="329642" y="1328289"/>
                  <a:pt x="613186" y="1182069"/>
                </a:cubicBezTo>
                <a:cubicBezTo>
                  <a:pt x="896730" y="1035849"/>
                  <a:pt x="1129553" y="290976"/>
                  <a:pt x="1409252" y="117061"/>
                </a:cubicBezTo>
                <a:cubicBezTo>
                  <a:pt x="1688951" y="-56854"/>
                  <a:pt x="2034989" y="-26375"/>
                  <a:pt x="2291379" y="138576"/>
                </a:cubicBezTo>
                <a:cubicBezTo>
                  <a:pt x="2547770" y="303527"/>
                  <a:pt x="2678654" y="929264"/>
                  <a:pt x="2947595" y="1106765"/>
                </a:cubicBezTo>
                <a:cubicBezTo>
                  <a:pt x="3216536" y="1284266"/>
                  <a:pt x="3586779" y="1178931"/>
                  <a:pt x="3905026" y="120358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Volný tvar 23"/>
          <p:cNvSpPr/>
          <p:nvPr/>
        </p:nvSpPr>
        <p:spPr>
          <a:xfrm>
            <a:off x="1292776" y="3537123"/>
            <a:ext cx="1822181" cy="1721224"/>
          </a:xfrm>
          <a:custGeom>
            <a:avLst/>
            <a:gdLst>
              <a:gd name="connsiteX0" fmla="*/ 1825816 w 1825816"/>
              <a:gd name="connsiteY0" fmla="*/ 1742739 h 1742739"/>
              <a:gd name="connsiteX1" fmla="*/ 61562 w 1825816"/>
              <a:gd name="connsiteY1" fmla="*/ 1463040 h 1742739"/>
              <a:gd name="connsiteX2" fmla="*/ 502626 w 1825816"/>
              <a:gd name="connsiteY2" fmla="*/ 978946 h 1742739"/>
              <a:gd name="connsiteX3" fmla="*/ 1481572 w 1825816"/>
              <a:gd name="connsiteY3" fmla="*/ 882127 h 1742739"/>
              <a:gd name="connsiteX4" fmla="*/ 685506 w 1825816"/>
              <a:gd name="connsiteY4" fmla="*/ 516367 h 1742739"/>
              <a:gd name="connsiteX5" fmla="*/ 1115812 w 1825816"/>
              <a:gd name="connsiteY5" fmla="*/ 279699 h 1742739"/>
              <a:gd name="connsiteX6" fmla="*/ 750052 w 1825816"/>
              <a:gd name="connsiteY6" fmla="*/ 0 h 1742739"/>
              <a:gd name="connsiteX7" fmla="*/ 750052 w 1825816"/>
              <a:gd name="connsiteY7" fmla="*/ 0 h 1742739"/>
              <a:gd name="connsiteX8" fmla="*/ 750052 w 1825816"/>
              <a:gd name="connsiteY8" fmla="*/ 0 h 1742739"/>
              <a:gd name="connsiteX0" fmla="*/ 1810503 w 1810503"/>
              <a:gd name="connsiteY0" fmla="*/ 1742739 h 1742739"/>
              <a:gd name="connsiteX1" fmla="*/ 46249 w 1810503"/>
              <a:gd name="connsiteY1" fmla="*/ 1463040 h 1742739"/>
              <a:gd name="connsiteX2" fmla="*/ 594890 w 1810503"/>
              <a:gd name="connsiteY2" fmla="*/ 1054249 h 1742739"/>
              <a:gd name="connsiteX3" fmla="*/ 1466259 w 1810503"/>
              <a:gd name="connsiteY3" fmla="*/ 882127 h 1742739"/>
              <a:gd name="connsiteX4" fmla="*/ 670193 w 1810503"/>
              <a:gd name="connsiteY4" fmla="*/ 516367 h 1742739"/>
              <a:gd name="connsiteX5" fmla="*/ 1100499 w 1810503"/>
              <a:gd name="connsiteY5" fmla="*/ 279699 h 1742739"/>
              <a:gd name="connsiteX6" fmla="*/ 734739 w 1810503"/>
              <a:gd name="connsiteY6" fmla="*/ 0 h 1742739"/>
              <a:gd name="connsiteX7" fmla="*/ 734739 w 1810503"/>
              <a:gd name="connsiteY7" fmla="*/ 0 h 1742739"/>
              <a:gd name="connsiteX8" fmla="*/ 734739 w 1810503"/>
              <a:gd name="connsiteY8" fmla="*/ 0 h 1742739"/>
              <a:gd name="connsiteX0" fmla="*/ 1822181 w 1822181"/>
              <a:gd name="connsiteY0" fmla="*/ 1742739 h 1742739"/>
              <a:gd name="connsiteX1" fmla="*/ 57927 w 1822181"/>
              <a:gd name="connsiteY1" fmla="*/ 1463040 h 1742739"/>
              <a:gd name="connsiteX2" fmla="*/ 606568 w 1822181"/>
              <a:gd name="connsiteY2" fmla="*/ 1054249 h 1742739"/>
              <a:gd name="connsiteX3" fmla="*/ 1477937 w 1822181"/>
              <a:gd name="connsiteY3" fmla="*/ 882127 h 1742739"/>
              <a:gd name="connsiteX4" fmla="*/ 681871 w 1822181"/>
              <a:gd name="connsiteY4" fmla="*/ 516367 h 1742739"/>
              <a:gd name="connsiteX5" fmla="*/ 1112177 w 1822181"/>
              <a:gd name="connsiteY5" fmla="*/ 279699 h 1742739"/>
              <a:gd name="connsiteX6" fmla="*/ 746417 w 1822181"/>
              <a:gd name="connsiteY6" fmla="*/ 0 h 1742739"/>
              <a:gd name="connsiteX7" fmla="*/ 746417 w 1822181"/>
              <a:gd name="connsiteY7" fmla="*/ 0 h 1742739"/>
              <a:gd name="connsiteX8" fmla="*/ 746417 w 1822181"/>
              <a:gd name="connsiteY8" fmla="*/ 0 h 1742739"/>
              <a:gd name="connsiteX0" fmla="*/ 1822181 w 1822181"/>
              <a:gd name="connsiteY0" fmla="*/ 1742739 h 1742739"/>
              <a:gd name="connsiteX1" fmla="*/ 57927 w 1822181"/>
              <a:gd name="connsiteY1" fmla="*/ 1463040 h 1742739"/>
              <a:gd name="connsiteX2" fmla="*/ 606568 w 1822181"/>
              <a:gd name="connsiteY2" fmla="*/ 1054249 h 1742739"/>
              <a:gd name="connsiteX3" fmla="*/ 1477937 w 1822181"/>
              <a:gd name="connsiteY3" fmla="*/ 882127 h 1742739"/>
              <a:gd name="connsiteX4" fmla="*/ 466718 w 1822181"/>
              <a:gd name="connsiteY4" fmla="*/ 505609 h 1742739"/>
              <a:gd name="connsiteX5" fmla="*/ 1112177 w 1822181"/>
              <a:gd name="connsiteY5" fmla="*/ 279699 h 1742739"/>
              <a:gd name="connsiteX6" fmla="*/ 746417 w 1822181"/>
              <a:gd name="connsiteY6" fmla="*/ 0 h 1742739"/>
              <a:gd name="connsiteX7" fmla="*/ 746417 w 1822181"/>
              <a:gd name="connsiteY7" fmla="*/ 0 h 1742739"/>
              <a:gd name="connsiteX8" fmla="*/ 746417 w 1822181"/>
              <a:gd name="connsiteY8" fmla="*/ 0 h 1742739"/>
              <a:gd name="connsiteX0" fmla="*/ 1822181 w 1822181"/>
              <a:gd name="connsiteY0" fmla="*/ 1742739 h 1742739"/>
              <a:gd name="connsiteX1" fmla="*/ 57927 w 1822181"/>
              <a:gd name="connsiteY1" fmla="*/ 1463040 h 1742739"/>
              <a:gd name="connsiteX2" fmla="*/ 606568 w 1822181"/>
              <a:gd name="connsiteY2" fmla="*/ 1054249 h 1742739"/>
              <a:gd name="connsiteX3" fmla="*/ 1477937 w 1822181"/>
              <a:gd name="connsiteY3" fmla="*/ 882127 h 1742739"/>
              <a:gd name="connsiteX4" fmla="*/ 466718 w 1822181"/>
              <a:gd name="connsiteY4" fmla="*/ 505609 h 1742739"/>
              <a:gd name="connsiteX5" fmla="*/ 1208995 w 1822181"/>
              <a:gd name="connsiteY5" fmla="*/ 247426 h 1742739"/>
              <a:gd name="connsiteX6" fmla="*/ 746417 w 1822181"/>
              <a:gd name="connsiteY6" fmla="*/ 0 h 1742739"/>
              <a:gd name="connsiteX7" fmla="*/ 746417 w 1822181"/>
              <a:gd name="connsiteY7" fmla="*/ 0 h 1742739"/>
              <a:gd name="connsiteX8" fmla="*/ 746417 w 1822181"/>
              <a:gd name="connsiteY8" fmla="*/ 0 h 1742739"/>
              <a:gd name="connsiteX0" fmla="*/ 1822181 w 1822181"/>
              <a:gd name="connsiteY0" fmla="*/ 1742739 h 1742739"/>
              <a:gd name="connsiteX1" fmla="*/ 57927 w 1822181"/>
              <a:gd name="connsiteY1" fmla="*/ 1463040 h 1742739"/>
              <a:gd name="connsiteX2" fmla="*/ 606568 w 1822181"/>
              <a:gd name="connsiteY2" fmla="*/ 1054249 h 1742739"/>
              <a:gd name="connsiteX3" fmla="*/ 1477937 w 1822181"/>
              <a:gd name="connsiteY3" fmla="*/ 882127 h 1742739"/>
              <a:gd name="connsiteX4" fmla="*/ 466718 w 1822181"/>
              <a:gd name="connsiteY4" fmla="*/ 505609 h 1742739"/>
              <a:gd name="connsiteX5" fmla="*/ 1208995 w 1822181"/>
              <a:gd name="connsiteY5" fmla="*/ 247426 h 1742739"/>
              <a:gd name="connsiteX6" fmla="*/ 746417 w 1822181"/>
              <a:gd name="connsiteY6" fmla="*/ 0 h 1742739"/>
              <a:gd name="connsiteX7" fmla="*/ 746417 w 1822181"/>
              <a:gd name="connsiteY7" fmla="*/ 0 h 1742739"/>
              <a:gd name="connsiteX8" fmla="*/ 681871 w 1822181"/>
              <a:gd name="connsiteY8" fmla="*/ 172122 h 1742739"/>
              <a:gd name="connsiteX0" fmla="*/ 1822181 w 1822181"/>
              <a:gd name="connsiteY0" fmla="*/ 1742880 h 1742880"/>
              <a:gd name="connsiteX1" fmla="*/ 57927 w 1822181"/>
              <a:gd name="connsiteY1" fmla="*/ 1463181 h 1742880"/>
              <a:gd name="connsiteX2" fmla="*/ 606568 w 1822181"/>
              <a:gd name="connsiteY2" fmla="*/ 1054390 h 1742880"/>
              <a:gd name="connsiteX3" fmla="*/ 1477937 w 1822181"/>
              <a:gd name="connsiteY3" fmla="*/ 882268 h 1742880"/>
              <a:gd name="connsiteX4" fmla="*/ 466718 w 1822181"/>
              <a:gd name="connsiteY4" fmla="*/ 505750 h 1742880"/>
              <a:gd name="connsiteX5" fmla="*/ 1208995 w 1822181"/>
              <a:gd name="connsiteY5" fmla="*/ 247567 h 1742880"/>
              <a:gd name="connsiteX6" fmla="*/ 746417 w 1822181"/>
              <a:gd name="connsiteY6" fmla="*/ 141 h 1742880"/>
              <a:gd name="connsiteX7" fmla="*/ 875509 w 1822181"/>
              <a:gd name="connsiteY7" fmla="*/ 215294 h 1742880"/>
              <a:gd name="connsiteX8" fmla="*/ 681871 w 1822181"/>
              <a:gd name="connsiteY8" fmla="*/ 172263 h 1742880"/>
              <a:gd name="connsiteX0" fmla="*/ 1822181 w 1822181"/>
              <a:gd name="connsiteY0" fmla="*/ 1570617 h 1570617"/>
              <a:gd name="connsiteX1" fmla="*/ 57927 w 1822181"/>
              <a:gd name="connsiteY1" fmla="*/ 1290918 h 1570617"/>
              <a:gd name="connsiteX2" fmla="*/ 606568 w 1822181"/>
              <a:gd name="connsiteY2" fmla="*/ 882127 h 1570617"/>
              <a:gd name="connsiteX3" fmla="*/ 1477937 w 1822181"/>
              <a:gd name="connsiteY3" fmla="*/ 710005 h 1570617"/>
              <a:gd name="connsiteX4" fmla="*/ 466718 w 1822181"/>
              <a:gd name="connsiteY4" fmla="*/ 333487 h 1570617"/>
              <a:gd name="connsiteX5" fmla="*/ 1208995 w 1822181"/>
              <a:gd name="connsiteY5" fmla="*/ 75304 h 1570617"/>
              <a:gd name="connsiteX6" fmla="*/ 1015358 w 1822181"/>
              <a:gd name="connsiteY6" fmla="*/ 10758 h 1570617"/>
              <a:gd name="connsiteX7" fmla="*/ 875509 w 1822181"/>
              <a:gd name="connsiteY7" fmla="*/ 43031 h 1570617"/>
              <a:gd name="connsiteX8" fmla="*/ 681871 w 1822181"/>
              <a:gd name="connsiteY8" fmla="*/ 0 h 1570617"/>
              <a:gd name="connsiteX0" fmla="*/ 1822181 w 1822181"/>
              <a:gd name="connsiteY0" fmla="*/ 1721224 h 1721224"/>
              <a:gd name="connsiteX1" fmla="*/ 57927 w 1822181"/>
              <a:gd name="connsiteY1" fmla="*/ 1441525 h 1721224"/>
              <a:gd name="connsiteX2" fmla="*/ 606568 w 1822181"/>
              <a:gd name="connsiteY2" fmla="*/ 1032734 h 1721224"/>
              <a:gd name="connsiteX3" fmla="*/ 1477937 w 1822181"/>
              <a:gd name="connsiteY3" fmla="*/ 860612 h 1721224"/>
              <a:gd name="connsiteX4" fmla="*/ 466718 w 1822181"/>
              <a:gd name="connsiteY4" fmla="*/ 484094 h 1721224"/>
              <a:gd name="connsiteX5" fmla="*/ 1208995 w 1822181"/>
              <a:gd name="connsiteY5" fmla="*/ 225911 h 1721224"/>
              <a:gd name="connsiteX6" fmla="*/ 1015358 w 1822181"/>
              <a:gd name="connsiteY6" fmla="*/ 161365 h 1721224"/>
              <a:gd name="connsiteX7" fmla="*/ 875509 w 1822181"/>
              <a:gd name="connsiteY7" fmla="*/ 193638 h 1721224"/>
              <a:gd name="connsiteX8" fmla="*/ 789448 w 1822181"/>
              <a:gd name="connsiteY8" fmla="*/ 0 h 1721224"/>
              <a:gd name="connsiteX0" fmla="*/ 1822181 w 1822181"/>
              <a:gd name="connsiteY0" fmla="*/ 1721224 h 1721224"/>
              <a:gd name="connsiteX1" fmla="*/ 57927 w 1822181"/>
              <a:gd name="connsiteY1" fmla="*/ 1441525 h 1721224"/>
              <a:gd name="connsiteX2" fmla="*/ 606568 w 1822181"/>
              <a:gd name="connsiteY2" fmla="*/ 1032734 h 1721224"/>
              <a:gd name="connsiteX3" fmla="*/ 1477937 w 1822181"/>
              <a:gd name="connsiteY3" fmla="*/ 860612 h 1721224"/>
              <a:gd name="connsiteX4" fmla="*/ 466718 w 1822181"/>
              <a:gd name="connsiteY4" fmla="*/ 484094 h 1721224"/>
              <a:gd name="connsiteX5" fmla="*/ 1208995 w 1822181"/>
              <a:gd name="connsiteY5" fmla="*/ 225911 h 1721224"/>
              <a:gd name="connsiteX6" fmla="*/ 1015358 w 1822181"/>
              <a:gd name="connsiteY6" fmla="*/ 161365 h 1721224"/>
              <a:gd name="connsiteX7" fmla="*/ 617325 w 1822181"/>
              <a:gd name="connsiteY7" fmla="*/ 129092 h 1721224"/>
              <a:gd name="connsiteX8" fmla="*/ 789448 w 1822181"/>
              <a:gd name="connsiteY8" fmla="*/ 0 h 1721224"/>
              <a:gd name="connsiteX0" fmla="*/ 1822181 w 1822181"/>
              <a:gd name="connsiteY0" fmla="*/ 1721224 h 1721224"/>
              <a:gd name="connsiteX1" fmla="*/ 57927 w 1822181"/>
              <a:gd name="connsiteY1" fmla="*/ 1441525 h 1721224"/>
              <a:gd name="connsiteX2" fmla="*/ 606568 w 1822181"/>
              <a:gd name="connsiteY2" fmla="*/ 1032734 h 1721224"/>
              <a:gd name="connsiteX3" fmla="*/ 1477937 w 1822181"/>
              <a:gd name="connsiteY3" fmla="*/ 860612 h 1721224"/>
              <a:gd name="connsiteX4" fmla="*/ 466718 w 1822181"/>
              <a:gd name="connsiteY4" fmla="*/ 484094 h 1721224"/>
              <a:gd name="connsiteX5" fmla="*/ 1208995 w 1822181"/>
              <a:gd name="connsiteY5" fmla="*/ 225911 h 1721224"/>
              <a:gd name="connsiteX6" fmla="*/ 1015358 w 1822181"/>
              <a:gd name="connsiteY6" fmla="*/ 161365 h 1721224"/>
              <a:gd name="connsiteX7" fmla="*/ 649597 w 1822181"/>
              <a:gd name="connsiteY7" fmla="*/ 107577 h 1721224"/>
              <a:gd name="connsiteX8" fmla="*/ 789448 w 1822181"/>
              <a:gd name="connsiteY8" fmla="*/ 0 h 1721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2181" h="1721224">
                <a:moveTo>
                  <a:pt x="1822181" y="1721224"/>
                </a:moveTo>
                <a:cubicBezTo>
                  <a:pt x="1050320" y="1645024"/>
                  <a:pt x="260529" y="1556273"/>
                  <a:pt x="57927" y="1441525"/>
                </a:cubicBezTo>
                <a:cubicBezTo>
                  <a:pt x="-144675" y="1326777"/>
                  <a:pt x="219293" y="1032735"/>
                  <a:pt x="606568" y="1032734"/>
                </a:cubicBezTo>
                <a:cubicBezTo>
                  <a:pt x="993843" y="1032733"/>
                  <a:pt x="1501245" y="952052"/>
                  <a:pt x="1477937" y="860612"/>
                </a:cubicBezTo>
                <a:cubicBezTo>
                  <a:pt x="1454629" y="769172"/>
                  <a:pt x="511542" y="589877"/>
                  <a:pt x="466718" y="484094"/>
                </a:cubicBezTo>
                <a:cubicBezTo>
                  <a:pt x="421894" y="378311"/>
                  <a:pt x="1117555" y="279699"/>
                  <a:pt x="1208995" y="225911"/>
                </a:cubicBezTo>
                <a:cubicBezTo>
                  <a:pt x="1300435" y="172123"/>
                  <a:pt x="1108591" y="181087"/>
                  <a:pt x="1015358" y="161365"/>
                </a:cubicBezTo>
                <a:cubicBezTo>
                  <a:pt x="922125" y="141643"/>
                  <a:pt x="687249" y="134471"/>
                  <a:pt x="649597" y="107577"/>
                </a:cubicBezTo>
                <a:cubicBezTo>
                  <a:pt x="611945" y="80683"/>
                  <a:pt x="853994" y="14344"/>
                  <a:pt x="789448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/>
          <p:nvPr/>
        </p:nvCxnSpPr>
        <p:spPr>
          <a:xfrm flipV="1">
            <a:off x="2096725" y="3519010"/>
            <a:ext cx="0" cy="175849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66555" y="5454225"/>
                <a:ext cx="82809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Strmá cesta na vrchol znamená velký výdej energie, je nutné působit proti celé složce tíhy, která je závislá na sklonu kopce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r>
                  <a:rPr lang="cs-CZ" dirty="0" smtClean="0"/>
                  <a:t> . Cesta po „klikaté“ cestě trvá déle, umožní však sílu působící na těleso, ve svislém směru, ještě zmenšit díky menšímu sklonu stoupání.</a:t>
                </a:r>
                <a:endParaRPr lang="cs-CZ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555" y="5454225"/>
                <a:ext cx="8280920" cy="1200329"/>
              </a:xfrm>
              <a:prstGeom prst="rect">
                <a:avLst/>
              </a:prstGeom>
              <a:blipFill rotWithShape="1">
                <a:blip r:embed="rId9"/>
                <a:stretch>
                  <a:fillRect l="-663" t="-2538" r="-368" b="-71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Přímá spojnice 35"/>
          <p:cNvCxnSpPr/>
          <p:nvPr/>
        </p:nvCxnSpPr>
        <p:spPr>
          <a:xfrm>
            <a:off x="5130800" y="2578100"/>
            <a:ext cx="1238250" cy="825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/>
          <p:nvPr/>
        </p:nvCxnSpPr>
        <p:spPr>
          <a:xfrm flipH="1">
            <a:off x="5327650" y="2162175"/>
            <a:ext cx="838201" cy="92075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/>
          <p:cNvCxnSpPr/>
          <p:nvPr/>
        </p:nvCxnSpPr>
        <p:spPr>
          <a:xfrm>
            <a:off x="5751512" y="2621756"/>
            <a:ext cx="8732" cy="70961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5505452" y="2619375"/>
            <a:ext cx="246060" cy="9763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>
            <a:off x="5507831" y="2717006"/>
            <a:ext cx="249380" cy="614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/>
          <p:nvPr/>
        </p:nvCxnSpPr>
        <p:spPr>
          <a:xfrm>
            <a:off x="5748729" y="2616994"/>
            <a:ext cx="249380" cy="61450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H="1">
            <a:off x="5754990" y="3231499"/>
            <a:ext cx="246060" cy="9763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ovéPole 66"/>
              <p:cNvSpPr txBox="1"/>
              <p:nvPr/>
            </p:nvSpPr>
            <p:spPr>
              <a:xfrm>
                <a:off x="5677422" y="2936391"/>
                <a:ext cx="3077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𝐺</m:t>
                      </m:r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67" name="TextovéPole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7422" y="2936391"/>
                <a:ext cx="307724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ovéPole 67"/>
              <p:cNvSpPr txBox="1"/>
              <p:nvPr/>
            </p:nvSpPr>
            <p:spPr>
              <a:xfrm>
                <a:off x="5922150" y="1755070"/>
                <a:ext cx="149322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acc>
                            <m:accPr>
                              <m:chr m:val="⃗"/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b="0" i="1" smtClean="0"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𝐺</m:t>
                              </m:r>
                            </m:e>
                          </m:acc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m:rPr>
                              <m:sty m:val="p"/>
                            </m:rPr>
                            <a:rPr lang="cs-CZ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cs-CZ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8" name="TextovéPole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2150" y="1755070"/>
                <a:ext cx="1493229" cy="404791"/>
              </a:xfrm>
              <a:prstGeom prst="rect">
                <a:avLst/>
              </a:prstGeom>
              <a:blipFill rotWithShape="1">
                <a:blip r:embed="rId11"/>
                <a:stretch>
                  <a:fillRect t="-21212" b="-136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ovéPole 68"/>
              <p:cNvSpPr txBox="1"/>
              <p:nvPr/>
            </p:nvSpPr>
            <p:spPr>
              <a:xfrm>
                <a:off x="2153904" y="4735162"/>
                <a:ext cx="927369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acc>
                            <m:accPr>
                              <m:chr m:val="⃗"/>
                              <m:ctrlPr>
                                <a:rPr lang="cs-CZ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≈</m:t>
                          </m:r>
                        </m:fName>
                        <m:e>
                          <m:acc>
                            <m:accPr>
                              <m:chr m:val="⃗"/>
                              <m:ctrlPr>
                                <a:rPr lang="cs-CZ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i="1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𝐺</m:t>
                              </m:r>
                            </m:e>
                          </m:acc>
                          <m:r>
                            <a:rPr lang="cs-CZ" i="1" baseline="-25000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cs-CZ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9" name="TextovéPole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3904" y="4735162"/>
                <a:ext cx="927369" cy="404791"/>
              </a:xfrm>
              <a:prstGeom prst="rect">
                <a:avLst/>
              </a:prstGeom>
              <a:blipFill rotWithShape="1">
                <a:blip r:embed="rId12"/>
                <a:stretch>
                  <a:fillRect t="-21212" r="-157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ovéPole 69"/>
              <p:cNvSpPr txBox="1"/>
              <p:nvPr/>
            </p:nvSpPr>
            <p:spPr>
              <a:xfrm>
                <a:off x="5853571" y="2747664"/>
                <a:ext cx="470193" cy="3663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baseline="-25000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70" name="TextovéPole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571" y="2747664"/>
                <a:ext cx="470193" cy="366301"/>
              </a:xfrm>
              <a:prstGeom prst="rect">
                <a:avLst/>
              </a:prstGeom>
              <a:blipFill rotWithShape="1">
                <a:blip r:embed="rId13"/>
                <a:stretch>
                  <a:fillRect t="-23333" r="-24675"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ovéPole 70"/>
              <p:cNvSpPr txBox="1"/>
              <p:nvPr/>
            </p:nvSpPr>
            <p:spPr>
              <a:xfrm>
                <a:off x="5284097" y="2273029"/>
                <a:ext cx="419730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r>
                  <a:rPr lang="cs-CZ" baseline="-25000" dirty="0" smtClean="0"/>
                  <a:t>p</a:t>
                </a:r>
                <a:endParaRPr lang="cs-CZ" baseline="-25000" dirty="0"/>
              </a:p>
            </p:txBody>
          </p:sp>
        </mc:Choice>
        <mc:Fallback xmlns="">
          <p:sp>
            <p:nvSpPr>
              <p:cNvPr id="71" name="TextovéPole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097" y="2273029"/>
                <a:ext cx="419730" cy="402931"/>
              </a:xfrm>
              <a:prstGeom prst="rect">
                <a:avLst/>
              </a:prstGeom>
              <a:blipFill rotWithShape="1">
                <a:blip r:embed="rId14"/>
                <a:stretch>
                  <a:fillRect t="-21212" r="-20290" b="-1818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ovéPole 71"/>
              <p:cNvSpPr txBox="1"/>
              <p:nvPr/>
            </p:nvSpPr>
            <p:spPr>
              <a:xfrm>
                <a:off x="5712285" y="2215979"/>
                <a:ext cx="37805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baseline="-25000" dirty="0"/>
              </a:p>
            </p:txBody>
          </p:sp>
        </mc:Choice>
        <mc:Fallback xmlns="">
          <p:sp>
            <p:nvSpPr>
              <p:cNvPr id="72" name="TextovéPole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2285" y="2215979"/>
                <a:ext cx="378052" cy="402931"/>
              </a:xfrm>
              <a:prstGeom prst="rect">
                <a:avLst/>
              </a:prstGeom>
              <a:blipFill rotWithShape="1">
                <a:blip r:embed="rId15"/>
                <a:stretch>
                  <a:fillRect t="-21212" r="-3064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Oblouk 72"/>
          <p:cNvSpPr/>
          <p:nvPr/>
        </p:nvSpPr>
        <p:spPr>
          <a:xfrm rot="900000">
            <a:off x="3849553" y="3318053"/>
            <a:ext cx="748772" cy="671279"/>
          </a:xfrm>
          <a:prstGeom prst="arc">
            <a:avLst>
              <a:gd name="adj1" fmla="val 18376559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ovéPole 73"/>
              <p:cNvSpPr txBox="1"/>
              <p:nvPr/>
            </p:nvSpPr>
            <p:spPr>
              <a:xfrm>
                <a:off x="4201393" y="3467036"/>
                <a:ext cx="3256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74" name="TextovéPole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1393" y="3467036"/>
                <a:ext cx="325602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Zaoblený obdélníkový popisek 74"/>
          <p:cNvSpPr/>
          <p:nvPr/>
        </p:nvSpPr>
        <p:spPr>
          <a:xfrm>
            <a:off x="5216359" y="3342269"/>
            <a:ext cx="426412" cy="274024"/>
          </a:xfrm>
          <a:prstGeom prst="wedgeRoundRectCallout">
            <a:avLst>
              <a:gd name="adj1" fmla="val 69989"/>
              <a:gd name="adj2" fmla="val -984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ovéPole 75"/>
              <p:cNvSpPr txBox="1"/>
              <p:nvPr/>
            </p:nvSpPr>
            <p:spPr>
              <a:xfrm>
                <a:off x="5273991" y="3319327"/>
                <a:ext cx="32560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i="1" smtClean="0">
                          <a:latin typeface="Cambria Math"/>
                          <a:ea typeface="Cambria Math"/>
                        </a:rPr>
                        <m:t>𝛽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76" name="TextovéPol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991" y="3319327"/>
                <a:ext cx="325602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7" name="Přímá spojnice se šipkou 76"/>
          <p:cNvCxnSpPr/>
          <p:nvPr/>
        </p:nvCxnSpPr>
        <p:spPr>
          <a:xfrm flipH="1">
            <a:off x="5761337" y="2514611"/>
            <a:ext cx="246060" cy="97631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ovéPole 77"/>
          <p:cNvSpPr txBox="1"/>
          <p:nvPr/>
        </p:nvSpPr>
        <p:spPr>
          <a:xfrm>
            <a:off x="7182290" y="3739388"/>
            <a:ext cx="585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2</a:t>
            </a:r>
            <a:endParaRPr lang="cs-CZ" sz="1000" dirty="0"/>
          </a:p>
        </p:txBody>
      </p:sp>
      <p:sp>
        <p:nvSpPr>
          <p:cNvPr id="79" name="TextovéPole 78"/>
          <p:cNvSpPr txBox="1"/>
          <p:nvPr/>
        </p:nvSpPr>
        <p:spPr>
          <a:xfrm>
            <a:off x="3779129" y="5174313"/>
            <a:ext cx="585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26971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15892E-6 L 0.44045 -0.2354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14" y="-117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08520" y="53625"/>
            <a:ext cx="9252520" cy="709714"/>
          </a:xfrm>
        </p:spPr>
        <p:txBody>
          <a:bodyPr/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Pohybová energie</a:t>
            </a:r>
            <a:endParaRPr lang="cs-CZ" dirty="0">
              <a:solidFill>
                <a:schemeClr val="tx1"/>
              </a:solidFill>
            </a:endParaRPr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881590" y="1799855"/>
            <a:ext cx="6705745" cy="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H="1">
            <a:off x="881589" y="1799855"/>
            <a:ext cx="1" cy="41494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881590" y="1799856"/>
            <a:ext cx="3387097" cy="283024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614342" y="1169785"/>
            <a:ext cx="40729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Pro pohyb ve vodorovném směru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51520" y="2303875"/>
            <a:ext cx="461665" cy="306034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cs-CZ" dirty="0" smtClean="0"/>
              <a:t>Pro pohyb ve svislém směru</a:t>
            </a:r>
            <a:endParaRPr lang="cs-CZ" dirty="0"/>
          </a:p>
        </p:txBody>
      </p:sp>
      <p:sp>
        <p:nvSpPr>
          <p:cNvPr id="14" name="Ovál 13"/>
          <p:cNvSpPr/>
          <p:nvPr/>
        </p:nvSpPr>
        <p:spPr>
          <a:xfrm>
            <a:off x="2321750" y="1659957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p:sp>
        <p:nvSpPr>
          <p:cNvPr id="16" name="Pravá složená závorka 15"/>
          <p:cNvSpPr/>
          <p:nvPr/>
        </p:nvSpPr>
        <p:spPr>
          <a:xfrm rot="5400000">
            <a:off x="4300012" y="112746"/>
            <a:ext cx="323831" cy="4000562"/>
          </a:xfrm>
          <a:prstGeom prst="rightBrace">
            <a:avLst>
              <a:gd name="adj1" fmla="val 2858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873156" y="2394487"/>
                <a:ext cx="1174552" cy="610936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156" y="2394487"/>
                <a:ext cx="1174552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Zaoblený obdélníkový popisek 17"/>
          <p:cNvSpPr/>
          <p:nvPr/>
        </p:nvSpPr>
        <p:spPr>
          <a:xfrm>
            <a:off x="5190570" y="2277010"/>
            <a:ext cx="1373150" cy="485488"/>
          </a:xfrm>
          <a:prstGeom prst="wedgeRoundRectCallout">
            <a:avLst>
              <a:gd name="adj1" fmla="val -91441"/>
              <a:gd name="adj2" fmla="val -524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Dráha rovnoměrně zrychleného pohybu</a:t>
            </a:r>
            <a:endParaRPr lang="cs-CZ" sz="10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2064507" y="2193021"/>
                <a:ext cx="1032077" cy="40293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4507" y="2193021"/>
                <a:ext cx="1032077" cy="4029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6569071" y="1878951"/>
                <a:ext cx="912814" cy="369332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071" y="1878951"/>
                <a:ext cx="912814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Zaoblený obdélníkový popisek 21"/>
          <p:cNvSpPr/>
          <p:nvPr/>
        </p:nvSpPr>
        <p:spPr>
          <a:xfrm>
            <a:off x="7025478" y="2214467"/>
            <a:ext cx="1530170" cy="485488"/>
          </a:xfrm>
          <a:prstGeom prst="wedgeRoundRectCallout">
            <a:avLst>
              <a:gd name="adj1" fmla="val -65319"/>
              <a:gd name="adj2" fmla="val -524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rychlost rovnoměrně zrychleného pohybu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741691" y="2294108"/>
            <a:ext cx="279797" cy="279797"/>
          </a:xfrm>
          <a:prstGeom prst="ellipse">
            <a:avLst/>
          </a:prstGeom>
          <a:solidFill>
            <a:schemeClr val="accent1">
              <a:alpha val="8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>
                <a:solidFill>
                  <a:schemeClr val="tx1"/>
                </a:solidFill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1278516" y="2803957"/>
                <a:ext cx="1043234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516" y="2803957"/>
                <a:ext cx="1043234" cy="402931"/>
              </a:xfrm>
              <a:prstGeom prst="rect">
                <a:avLst/>
              </a:prstGeom>
              <a:blipFill rotWithShape="1">
                <a:blip r:embed="rId5"/>
                <a:stretch>
                  <a:fillRect t="-21212" r="-23392" b="-757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24"/>
              <p:cNvSpPr txBox="1"/>
              <p:nvPr/>
            </p:nvSpPr>
            <p:spPr>
              <a:xfrm>
                <a:off x="1331640" y="3699030"/>
                <a:ext cx="120577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3699030"/>
                <a:ext cx="1205779" cy="61093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1338147" y="5409220"/>
                <a:ext cx="9239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𝑔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8147" y="5409220"/>
                <a:ext cx="923971" cy="369332"/>
              </a:xfrm>
              <a:prstGeom prst="rect">
                <a:avLst/>
              </a:prstGeom>
              <a:blipFill rotWithShape="1">
                <a:blip r:embed="rId7"/>
                <a:stretch>
                  <a:fillRect t="-21311" r="-16556" b="-6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868515" y="3048531"/>
                <a:ext cx="1041054" cy="40293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515" y="3048531"/>
                <a:ext cx="1041054" cy="40293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4114810" y="3584504"/>
                <a:ext cx="4608698" cy="610936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</m:acc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𝑎𝑡</m:t>
                              </m:r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10" y="3584504"/>
                <a:ext cx="4608698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Obdélník 32"/>
              <p:cNvSpPr/>
              <p:nvPr/>
            </p:nvSpPr>
            <p:spPr>
              <a:xfrm>
                <a:off x="2139188" y="4778582"/>
                <a:ext cx="1409617" cy="610936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3" name="Obdélník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9188" y="4778582"/>
                <a:ext cx="1409617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2250736" y="4329100"/>
                <a:ext cx="1061124" cy="40293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0736" y="4329100"/>
                <a:ext cx="1061124" cy="40293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Pravá složená závorka 36"/>
          <p:cNvSpPr/>
          <p:nvPr/>
        </p:nvSpPr>
        <p:spPr>
          <a:xfrm>
            <a:off x="1021489" y="2438636"/>
            <a:ext cx="355156" cy="321125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TextovéPole 37"/>
          <p:cNvSpPr txBox="1"/>
          <p:nvPr/>
        </p:nvSpPr>
        <p:spPr>
          <a:xfrm>
            <a:off x="4336465" y="4778582"/>
            <a:ext cx="4387043" cy="7386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400" dirty="0" smtClean="0"/>
              <a:t>Odvozování pohybové energie vychází ze znalosti rovnoměrně zrychleného pohybu a pohybové rovnice (</a:t>
            </a:r>
            <a:r>
              <a:rPr lang="cs-CZ" sz="1400" dirty="0"/>
              <a:t>Druhý Newtonův </a:t>
            </a:r>
            <a:r>
              <a:rPr lang="cs-CZ" sz="1400" dirty="0" smtClean="0"/>
              <a:t>zákon) a mechanické práce.</a:t>
            </a:r>
            <a:endParaRPr lang="cs-CZ" sz="14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234728" y="5994575"/>
            <a:ext cx="8672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Pohybová (kinetická) energie je skalární veličina, charakterizuje pohybový stav tělesa.</a:t>
            </a:r>
          </a:p>
          <a:p>
            <a:r>
              <a:rPr lang="cs-CZ" sz="1600" dirty="0" smtClean="0"/>
              <a:t>Pohybová energie není závislá na směru pohybu, neuvažujeme-li účinek gravitačního pole.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6659484" y="1349478"/>
                <a:ext cx="890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[ </m:t>
                      </m:r>
                      <m:r>
                        <a:rPr lang="cs-CZ" b="0" i="1" smtClean="0">
                          <a:latin typeface="Cambria Math"/>
                        </a:rPr>
                        <m:t>𝐽</m:t>
                      </m:r>
                      <m:r>
                        <a:rPr lang="cs-CZ" b="0" i="1" smtClean="0">
                          <a:latin typeface="Cambria Math"/>
                        </a:rPr>
                        <m:t> 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9484" y="1349478"/>
                <a:ext cx="890179" cy="369332"/>
              </a:xfrm>
              <a:prstGeom prst="rect">
                <a:avLst/>
              </a:prstGeom>
              <a:blipFill rotWithShape="1">
                <a:blip r:embed="rId12"/>
                <a:stretch>
                  <a:fillRect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26495" y="5589240"/>
                <a:ext cx="8901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 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[ </m:t>
                      </m:r>
                      <m:r>
                        <a:rPr lang="cs-CZ" b="0" i="1" smtClean="0">
                          <a:latin typeface="Cambria Math"/>
                        </a:rPr>
                        <m:t>𝐽</m:t>
                      </m:r>
                      <m:r>
                        <a:rPr lang="cs-CZ" b="0" i="1" smtClean="0">
                          <a:latin typeface="Cambria Math"/>
                        </a:rPr>
                        <m:t> ]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95" y="5589240"/>
                <a:ext cx="890179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005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-4.81036E-6 L 0.4375 -4.81036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path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4 -4.57909E-6 L -4.16667E-6 0.4704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3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ovéPole 22"/>
          <p:cNvSpPr txBox="1"/>
          <p:nvPr/>
        </p:nvSpPr>
        <p:spPr>
          <a:xfrm>
            <a:off x="3094408" y="2732670"/>
            <a:ext cx="1477592" cy="10156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tx1"/>
                </a:solidFill>
              </a:rPr>
              <a:t>Druhy namáhání: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tahem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tlakem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krutem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kombinované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620"/>
            <a:ext cx="9144000" cy="962571"/>
          </a:xfrm>
        </p:spPr>
        <p:txBody>
          <a:bodyPr lIns="0" rIns="0"/>
          <a:lstStyle/>
          <a:p>
            <a:pPr marL="812800" indent="-812800">
              <a:lnSpc>
                <a:spcPct val="150000"/>
              </a:lnSpc>
              <a:spcBef>
                <a:spcPct val="20000"/>
              </a:spcBef>
            </a:pPr>
            <a:r>
              <a:rPr lang="cs-CZ" dirty="0" smtClean="0">
                <a:solidFill>
                  <a:schemeClr val="tx1"/>
                </a:solidFill>
              </a:rPr>
              <a:t>Potenciální energie pružnosti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71500" y="5094185"/>
            <a:ext cx="585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4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1241631" y="4268505"/>
                <a:ext cx="185525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631" y="4268505"/>
                <a:ext cx="1855251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241631" y="4844889"/>
                <a:ext cx="2364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𝑘</m:t>
                      </m:r>
                      <m:r>
                        <a:rPr lang="cs-CZ" sz="1400" b="0" i="1" smtClean="0">
                          <a:latin typeface="Cambria Math"/>
                        </a:rPr>
                        <m:t>…</m:t>
                      </m:r>
                      <m:r>
                        <a:rPr lang="cs-CZ" sz="1400" b="0" i="1" smtClean="0">
                          <a:latin typeface="Cambria Math"/>
                        </a:rPr>
                        <m:t>𝑡𝑢h𝑜𝑠𝑡</m:t>
                      </m:r>
                      <m:r>
                        <a:rPr lang="cs-CZ" sz="1400" b="0" i="1" smtClean="0">
                          <a:latin typeface="Cambria Math"/>
                        </a:rPr>
                        <m:t> </m:t>
                      </m:r>
                      <m:r>
                        <a:rPr lang="cs-CZ" sz="1400" b="0" i="1" smtClean="0">
                          <a:latin typeface="Cambria Math"/>
                        </a:rPr>
                        <m:t>𝑝𝑟𝑢</m:t>
                      </m:r>
                      <m:r>
                        <a:rPr lang="cs-CZ" sz="1400" b="0" i="1" smtClean="0">
                          <a:latin typeface="Cambria Math"/>
                        </a:rPr>
                        <m:t>ž</m:t>
                      </m:r>
                      <m:r>
                        <a:rPr lang="cs-CZ" sz="1400" b="0" i="1" smtClean="0">
                          <a:latin typeface="Cambria Math"/>
                        </a:rPr>
                        <m:t>𝑖𝑛𝑦</m:t>
                      </m:r>
                      <m:r>
                        <a:rPr lang="cs-CZ" sz="1400" b="0" i="1" smtClean="0">
                          <a:latin typeface="Cambria Math"/>
                        </a:rPr>
                        <m:t> [</m:t>
                      </m:r>
                      <m:r>
                        <a:rPr lang="cs-CZ" sz="1400" b="0" i="1" smtClean="0">
                          <a:latin typeface="Cambria Math"/>
                        </a:rPr>
                        <m:t>𝑁</m:t>
                      </m:r>
                      <m:sSup>
                        <m:sSupPr>
                          <m:ctrlPr>
                            <a:rPr lang="cs-CZ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1400" b="0" i="1" smtClean="0">
                              <a:latin typeface="Cambria Math"/>
                            </a:rPr>
                            <m:t>𝑚</m:t>
                          </m:r>
                        </m:e>
                        <m:sup>
                          <m:r>
                            <a:rPr lang="cs-CZ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14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631" y="4844889"/>
                <a:ext cx="2364045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délník 5"/>
          <p:cNvSpPr/>
          <p:nvPr/>
        </p:nvSpPr>
        <p:spPr>
          <a:xfrm>
            <a:off x="206515" y="5589240"/>
            <a:ext cx="8727810" cy="116955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Ins="0">
            <a:spAutoFit/>
          </a:bodyPr>
          <a:lstStyle/>
          <a:p>
            <a:r>
              <a:rPr lang="cs-CZ" sz="1400" b="1" dirty="0"/>
              <a:t>Potenciální </a:t>
            </a:r>
            <a:r>
              <a:rPr lang="cs-CZ" sz="1400" b="1" dirty="0" smtClean="0"/>
              <a:t>energii</a:t>
            </a:r>
            <a:r>
              <a:rPr lang="cs-CZ" sz="1400" dirty="0"/>
              <a:t> </a:t>
            </a:r>
            <a:r>
              <a:rPr lang="cs-CZ" sz="1400" dirty="0" smtClean="0"/>
              <a:t>má </a:t>
            </a:r>
            <a:r>
              <a:rPr lang="cs-CZ" sz="1400" dirty="0"/>
              <a:t>pružné těleso, když je pružně deformováno (nataženo, stlačeno, ohnuto, zkrouceno</a:t>
            </a:r>
            <a:r>
              <a:rPr lang="cs-CZ" sz="1400" dirty="0" smtClean="0"/>
              <a:t>).</a:t>
            </a:r>
            <a:endParaRPr lang="cs-CZ" sz="1400" dirty="0"/>
          </a:p>
          <a:p>
            <a:r>
              <a:rPr lang="cs-CZ" sz="1400" dirty="0"/>
              <a:t>Velikost potenciální energie </a:t>
            </a:r>
            <a:r>
              <a:rPr lang="cs-CZ" sz="1400" dirty="0" smtClean="0"/>
              <a:t>pružnosti, která je v tělese ukryta, závisí </a:t>
            </a:r>
            <a:r>
              <a:rPr lang="cs-CZ" sz="1400" dirty="0"/>
              <a:t>na velikosti deformace a </a:t>
            </a:r>
            <a:r>
              <a:rPr lang="cs-CZ" sz="1400" dirty="0" smtClean="0"/>
              <a:t>vlastnostech pružného</a:t>
            </a:r>
            <a:r>
              <a:rPr lang="cs-CZ" sz="1400" dirty="0"/>
              <a:t> </a:t>
            </a:r>
            <a:r>
              <a:rPr lang="cs-CZ" sz="1400" dirty="0" smtClean="0"/>
              <a:t>tělesa.</a:t>
            </a:r>
          </a:p>
          <a:p>
            <a:r>
              <a:rPr lang="cs-CZ" sz="1400" dirty="0" smtClean="0"/>
              <a:t>Velikost potenciální energie můžeme vyjádřit také jako mechanickou </a:t>
            </a:r>
            <a:r>
              <a:rPr lang="cs-CZ" sz="1400" dirty="0"/>
              <a:t>práci, které je těleso schopno </a:t>
            </a:r>
            <a:r>
              <a:rPr lang="cs-CZ" sz="1400" dirty="0" smtClean="0"/>
              <a:t>vykonat,</a:t>
            </a:r>
          </a:p>
          <a:p>
            <a:r>
              <a:rPr lang="cs-CZ" sz="1400" dirty="0" smtClean="0"/>
              <a:t>při </a:t>
            </a:r>
            <a:r>
              <a:rPr lang="cs-CZ" sz="1400" dirty="0"/>
              <a:t>navrácení </a:t>
            </a:r>
            <a:r>
              <a:rPr lang="cs-CZ" sz="1400" dirty="0" smtClean="0"/>
              <a:t>se do </a:t>
            </a:r>
            <a:r>
              <a:rPr lang="cs-CZ" sz="1400" dirty="0"/>
              <a:t>původního tvaru před deformací</a:t>
            </a:r>
            <a:r>
              <a:rPr lang="cs-CZ" sz="1400" dirty="0" smtClean="0"/>
              <a:t>.</a:t>
            </a:r>
            <a:endParaRPr lang="cs-CZ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1241631" y="5101443"/>
                <a:ext cx="26425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latin typeface="Cambria Math"/>
                        </a:rPr>
                        <m:t>𝑠</m:t>
                      </m:r>
                      <m:r>
                        <a:rPr lang="cs-CZ" sz="1400" b="0" i="1" smtClean="0">
                          <a:latin typeface="Cambria Math"/>
                        </a:rPr>
                        <m:t>…</m:t>
                      </m:r>
                      <m:r>
                        <a:rPr lang="cs-CZ" sz="1400" b="0" i="1" smtClean="0">
                          <a:latin typeface="Cambria Math"/>
                        </a:rPr>
                        <m:t>𝑑</m:t>
                      </m:r>
                      <m:r>
                        <a:rPr lang="cs-CZ" sz="1400" b="0" i="1" smtClean="0">
                          <a:latin typeface="Cambria Math"/>
                        </a:rPr>
                        <m:t>é</m:t>
                      </m:r>
                      <m:r>
                        <a:rPr lang="cs-CZ" sz="1400" b="0" i="1" smtClean="0">
                          <a:latin typeface="Cambria Math"/>
                        </a:rPr>
                        <m:t>𝑙𝑘𝑎</m:t>
                      </m:r>
                      <m:r>
                        <a:rPr lang="cs-CZ" sz="1400" b="0" i="1" smtClean="0">
                          <a:latin typeface="Cambria Math"/>
                        </a:rPr>
                        <m:t> </m:t>
                      </m:r>
                      <m:r>
                        <a:rPr lang="cs-CZ" sz="1400" b="0" i="1" smtClean="0">
                          <a:latin typeface="Cambria Math"/>
                        </a:rPr>
                        <m:t>𝑝𝑟𝑜𝑑𝑙𝑜𝑢</m:t>
                      </m:r>
                      <m:r>
                        <a:rPr lang="cs-CZ" sz="1400" b="0" i="1" smtClean="0">
                          <a:latin typeface="Cambria Math"/>
                        </a:rPr>
                        <m:t>ž</m:t>
                      </m:r>
                      <m:r>
                        <a:rPr lang="cs-CZ" sz="1400" b="0" i="1" smtClean="0">
                          <a:latin typeface="Cambria Math"/>
                        </a:rPr>
                        <m:t>𝑒𝑛</m:t>
                      </m:r>
                      <m:r>
                        <a:rPr lang="cs-CZ" sz="1400" b="0" i="1" smtClean="0">
                          <a:latin typeface="Cambria Math"/>
                        </a:rPr>
                        <m:t>í </m:t>
                      </m:r>
                      <m:r>
                        <a:rPr lang="cs-CZ" sz="1400" b="0" i="1" smtClean="0">
                          <a:latin typeface="Cambria Math"/>
                        </a:rPr>
                        <m:t>𝑝𝑟𝑢</m:t>
                      </m:r>
                      <m:r>
                        <a:rPr lang="cs-CZ" sz="1400" b="0" i="1" smtClean="0">
                          <a:latin typeface="Cambria Math"/>
                        </a:rPr>
                        <m:t>ž</m:t>
                      </m:r>
                      <m:r>
                        <a:rPr lang="cs-CZ" sz="1400" b="0" i="1" smtClean="0">
                          <a:latin typeface="Cambria Math"/>
                        </a:rPr>
                        <m:t>𝑖𝑛𝑦</m:t>
                      </m:r>
                    </m:oMath>
                  </m:oMathPara>
                </a14:m>
                <a:endParaRPr lang="cs-CZ" sz="14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631" y="5101443"/>
                <a:ext cx="264251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32" name="Picture 8" descr="Soubor: Středověká lukostřelba reenactment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611" y="1016546"/>
            <a:ext cx="2427869" cy="3237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/>
          <p:cNvSpPr txBox="1"/>
          <p:nvPr/>
        </p:nvSpPr>
        <p:spPr>
          <a:xfrm>
            <a:off x="5967155" y="4082879"/>
            <a:ext cx="585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5</a:t>
            </a:r>
            <a:endParaRPr lang="cs-CZ" sz="1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1421651" y="1072479"/>
            <a:ext cx="4770530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Změna tvaru tělesa (deformace) způsobené vnějšími silami může být: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231740" y="1943835"/>
            <a:ext cx="109499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dočasná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43742" y="1956042"/>
            <a:ext cx="109499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trvalá</a:t>
            </a:r>
            <a:endParaRPr lang="cs-CZ" dirty="0"/>
          </a:p>
        </p:txBody>
      </p:sp>
      <p:cxnSp>
        <p:nvCxnSpPr>
          <p:cNvPr id="4" name="Přímá spojnice se šipkou 3"/>
          <p:cNvCxnSpPr>
            <a:stCxn id="10" idx="2"/>
            <a:endCxn id="11" idx="0"/>
          </p:cNvCxnSpPr>
          <p:nvPr/>
        </p:nvCxnSpPr>
        <p:spPr>
          <a:xfrm flipH="1">
            <a:off x="2779237" y="1718810"/>
            <a:ext cx="1027679" cy="2250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10" idx="2"/>
            <a:endCxn id="18" idx="0"/>
          </p:cNvCxnSpPr>
          <p:nvPr/>
        </p:nvCxnSpPr>
        <p:spPr>
          <a:xfrm>
            <a:off x="3806916" y="1718810"/>
            <a:ext cx="1184323" cy="2372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oblený obdélníkový popisek 15"/>
          <p:cNvSpPr/>
          <p:nvPr/>
        </p:nvSpPr>
        <p:spPr>
          <a:xfrm>
            <a:off x="1466655" y="2528899"/>
            <a:ext cx="1668432" cy="552575"/>
          </a:xfrm>
          <a:prstGeom prst="wedgeRoundRectCallout">
            <a:avLst>
              <a:gd name="adj1" fmla="val 21158"/>
              <a:gd name="adj2" fmla="val -999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Dočasná deformace mizí se zánikem sil, které deformaci </a:t>
            </a:r>
            <a:r>
              <a:rPr lang="cs-CZ" sz="1000" dirty="0" smtClean="0">
                <a:solidFill>
                  <a:schemeClr val="tx1"/>
                </a:solidFill>
              </a:rPr>
              <a:t>vyvolaly. 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21" name="Zaoblený obdélníkový popisek 20"/>
          <p:cNvSpPr/>
          <p:nvPr/>
        </p:nvSpPr>
        <p:spPr>
          <a:xfrm>
            <a:off x="4488873" y="2528899"/>
            <a:ext cx="1666498" cy="552575"/>
          </a:xfrm>
          <a:prstGeom prst="wedgeRoundRectCallout">
            <a:avLst>
              <a:gd name="adj1" fmla="val -22298"/>
              <a:gd name="adj2" fmla="val -966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Trvalá deformace trvá 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i po po zániku </a:t>
            </a:r>
            <a:r>
              <a:rPr lang="cs-CZ" sz="1000" dirty="0">
                <a:solidFill>
                  <a:schemeClr val="tx1"/>
                </a:solidFill>
              </a:rPr>
              <a:t>sil, které deformaci </a:t>
            </a:r>
            <a:r>
              <a:rPr lang="cs-CZ" sz="1000" dirty="0" smtClean="0">
                <a:solidFill>
                  <a:schemeClr val="tx1"/>
                </a:solidFill>
              </a:rPr>
              <a:t>vyvolaly. 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7" name="Zaoblený obdélníkový popisek 16"/>
          <p:cNvSpPr/>
          <p:nvPr/>
        </p:nvSpPr>
        <p:spPr>
          <a:xfrm>
            <a:off x="4707016" y="3293137"/>
            <a:ext cx="1448356" cy="482085"/>
          </a:xfrm>
          <a:prstGeom prst="wedgeRoundRectCallout">
            <a:avLst>
              <a:gd name="adj1" fmla="val -26485"/>
              <a:gd name="adj2" fmla="val -10254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žádoucí – tvarování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nežádoucí – poškození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241630" y="3912754"/>
            <a:ext cx="33842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Potenciální energie u pružiny </a:t>
            </a:r>
            <a:endParaRPr lang="cs-CZ" dirty="0"/>
          </a:p>
        </p:txBody>
      </p:sp>
      <p:sp>
        <p:nvSpPr>
          <p:cNvPr id="24" name="Obdélník 23"/>
          <p:cNvSpPr/>
          <p:nvPr/>
        </p:nvSpPr>
        <p:spPr>
          <a:xfrm>
            <a:off x="4365094" y="4329100"/>
            <a:ext cx="4572000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cs-CZ" sz="1600" dirty="0" smtClean="0"/>
              <a:t>Pružnost</a:t>
            </a:r>
            <a:r>
              <a:rPr lang="cs-CZ" sz="1600" dirty="0"/>
              <a:t> je jeden z druhů mechanické energie.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Obdélník 24"/>
              <p:cNvSpPr/>
              <p:nvPr/>
            </p:nvSpPr>
            <p:spPr>
              <a:xfrm>
                <a:off x="4365094" y="4694131"/>
                <a:ext cx="4572000" cy="844911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cs-CZ" sz="1000" b="1" dirty="0" smtClean="0"/>
                  <a:t>Hookeův</a:t>
                </a:r>
                <a:r>
                  <a:rPr lang="cs-CZ" sz="1000" b="1" dirty="0"/>
                  <a:t> zákon</a:t>
                </a:r>
                <a:r>
                  <a:rPr lang="cs-CZ" sz="1000" dirty="0"/>
                  <a:t> popisuje pružnou deformaci materiálu působením </a:t>
                </a:r>
                <a:r>
                  <a:rPr lang="cs-CZ" sz="1000" dirty="0" smtClean="0"/>
                  <a:t>malých sil vyvolávajících malé deformace, </a:t>
                </a:r>
                <a:r>
                  <a:rPr lang="cs-CZ" sz="1000" dirty="0"/>
                  <a:t>které po odlehčení zmizí</a:t>
                </a:r>
                <a:r>
                  <a:rPr lang="cs-CZ" sz="1000" dirty="0" smtClean="0"/>
                  <a:t>.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i="1" smtClean="0"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𝑙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</a:rPr>
                          <m:t>𝑙</m:t>
                        </m:r>
                      </m:den>
                    </m:f>
                    <m:r>
                      <a:rPr lang="cs-CZ" sz="2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/>
                            <a:ea typeface="Cambria Math"/>
                          </a:rPr>
                          <m:t>𝜎</m:t>
                        </m:r>
                      </m:num>
                      <m:den>
                        <m:r>
                          <a:rPr lang="cs-CZ" sz="2000" b="0" i="1" smtClean="0">
                            <a:latin typeface="Cambria Math"/>
                          </a:rPr>
                          <m:t>𝐸</m:t>
                        </m:r>
                      </m:den>
                    </m:f>
                  </m:oMath>
                </a14:m>
                <a:r>
                  <a:rPr lang="cs-CZ" sz="2000" dirty="0" smtClean="0"/>
                  <a:t>    </a:t>
                </a:r>
                <a:endParaRPr lang="cs-CZ" sz="2000" dirty="0"/>
              </a:p>
            </p:txBody>
          </p:sp>
        </mc:Choice>
        <mc:Fallback xmlns="">
          <p:sp>
            <p:nvSpPr>
              <p:cNvPr id="25" name="Obdélní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094" y="4694131"/>
                <a:ext cx="4572000" cy="8449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5160983" y="5049180"/>
                <a:ext cx="3748834" cy="461665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200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sz="1200" i="1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…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𝑝𝑟𝑜𝑑𝑙𝑜𝑢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ž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𝑒𝑛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í </m:t>
                    </m:r>
                    <m:d>
                      <m:dPr>
                        <m:begChr m:val="["/>
                        <m:endChr m:val="]"/>
                        <m:ctrlPr>
                          <a:rPr lang="cs-CZ" sz="12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cs-CZ" sz="1200" b="0" i="1" smtClean="0">
                            <a:latin typeface="Cambria Math"/>
                            <a:ea typeface="Cambria Math"/>
                          </a:rPr>
                          <m:t>𝑚</m:t>
                        </m:r>
                      </m:e>
                    </m:d>
                    <m:r>
                      <a:rPr lang="cs-CZ" sz="1200" b="0" i="1" smtClean="0">
                        <a:latin typeface="Cambria Math"/>
                        <a:ea typeface="Cambria Math"/>
                      </a:rPr>
                      <m:t>  </m:t>
                    </m:r>
                    <m:r>
                      <a:rPr lang="cs-CZ" sz="1200" i="1">
                        <a:latin typeface="Cambria Math"/>
                        <a:ea typeface="Cambria Math"/>
                      </a:rPr>
                      <m:t>𝜎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…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𝑚𝑒𝑐h𝑎𝑛𝑖𝑐𝑘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é 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𝑛𝑎𝑝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ě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𝑡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í [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𝑃𝑎</m:t>
                    </m:r>
                    <m:r>
                      <a:rPr lang="cs-CZ" sz="1200" b="0" i="1" smtClean="0">
                        <a:latin typeface="Cambria Math"/>
                        <a:ea typeface="Cambria Math"/>
                      </a:rPr>
                      <m:t>]</m:t>
                    </m:r>
                  </m:oMath>
                </a14:m>
                <a:r>
                  <a:rPr lang="cs-CZ" sz="1200" b="0" dirty="0" smtClean="0">
                    <a:ea typeface="Cambria Math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200" i="1">
                          <a:latin typeface="Cambria Math"/>
                          <a:ea typeface="Cambria Math"/>
                        </a:rPr>
                        <m:t>𝑙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…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𝑑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é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𝑙𝑘𝑎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ě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𝑙𝑒𝑠𝑎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200" i="1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1200" i="1">
                              <a:latin typeface="Cambria Math"/>
                              <a:ea typeface="Cambria Math"/>
                            </a:rPr>
                            <m:t>𝑚</m:t>
                          </m:r>
                        </m:e>
                      </m:d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  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𝐸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…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𝑚𝑜𝑑𝑢𝑙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𝑝𝑟𝑢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ž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𝑛𝑜𝑠𝑡𝑖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𝑡𝑎h𝑢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[</m:t>
                      </m:r>
                      <m:r>
                        <a:rPr lang="cs-CZ" sz="1200" i="1">
                          <a:latin typeface="Cambria Math"/>
                          <a:ea typeface="Cambria Math"/>
                        </a:rPr>
                        <m:t>𝑃𝑎</m:t>
                      </m:r>
                      <m:r>
                        <a:rPr lang="cs-CZ" sz="1200" i="1"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0983" y="5049180"/>
                <a:ext cx="3748834" cy="46166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A349A4"/>
              </a:clrFrom>
              <a:clrTo>
                <a:srgbClr val="A349A4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940" y="1054806"/>
            <a:ext cx="857250" cy="420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58770"/>
            <a:ext cx="8229600" cy="223384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BLIZNIAK. </a:t>
            </a:r>
            <a:r>
              <a:rPr lang="cs-CZ" sz="1400" i="1" dirty="0"/>
              <a:t>Mlýn, </a:t>
            </a:r>
            <a:r>
              <a:rPr lang="cs-CZ" sz="1400" i="1" dirty="0" err="1"/>
              <a:t>Amp</a:t>
            </a:r>
            <a:r>
              <a:rPr lang="cs-CZ" sz="1400" i="1" dirty="0"/>
              <a:t> Doprava, Větrný Mlýn - Volně dostupný obrázek - 112186</a:t>
            </a:r>
            <a:r>
              <a:rPr lang="cs-CZ" sz="1400" dirty="0"/>
              <a:t> [online]. [cit. </a:t>
            </a:r>
            <a:r>
              <a:rPr lang="cs-CZ" sz="1400" dirty="0" smtClean="0"/>
              <a:t>15.12.2012].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http://pixabay.com/cs/ml%C3%BDn-amp-doprava-v%C4%9Btrn%C3%BD-ml%C3%BDn-112186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2, 3 </a:t>
            </a:r>
            <a:r>
              <a:rPr lang="cs-CZ" sz="1400" dirty="0" smtClean="0"/>
              <a:t>Archiv autora</a:t>
            </a:r>
            <a:endParaRPr lang="cs-CZ" sz="1400" b="1" dirty="0" smtClean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4 </a:t>
            </a:r>
            <a:r>
              <a:rPr lang="cs-CZ" sz="1400" dirty="0"/>
              <a:t>CHALUPSKÝ, Zdeněk. </a:t>
            </a:r>
            <a:r>
              <a:rPr lang="cs-CZ" sz="1400" i="1" dirty="0" err="1"/>
              <a:t>Soubor:Siloměr</a:t>
            </a:r>
            <a:r>
              <a:rPr lang="cs-CZ" sz="1400" i="1" dirty="0"/>
              <a:t> 25.png – Wikipedie</a:t>
            </a:r>
            <a:r>
              <a:rPr lang="cs-CZ" sz="1400" dirty="0"/>
              <a:t> [online]. [cit. </a:t>
            </a:r>
            <a:r>
              <a:rPr lang="cs-CZ" sz="1400" dirty="0" smtClean="0"/>
              <a:t>15.12.2012].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3"/>
              </a:rPr>
              <a:t>http://</a:t>
            </a:r>
            <a:r>
              <a:rPr lang="cs-CZ" sz="1400" dirty="0" smtClean="0">
                <a:hlinkClick r:id="rId3"/>
              </a:rPr>
              <a:t>cs.wikipedia.org/wiki/Soubor:Silom%C4%9Br_25.png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5 </a:t>
            </a:r>
            <a:r>
              <a:rPr lang="cs-CZ" sz="1400" dirty="0" smtClean="0"/>
              <a:t>MAYES</a:t>
            </a:r>
            <a:r>
              <a:rPr lang="cs-CZ" sz="1400" dirty="0"/>
              <a:t>, Penny. </a:t>
            </a:r>
            <a:r>
              <a:rPr lang="cs-CZ" sz="1400" i="1" dirty="0"/>
              <a:t>Soubor: Středověké lukostřelba reenactment.jpg - Wikipedie, otevřená encyklopedie</a:t>
            </a:r>
            <a:r>
              <a:rPr lang="cs-CZ" sz="1400" dirty="0"/>
              <a:t> [online]. [cit. </a:t>
            </a:r>
            <a:r>
              <a:rPr lang="cs-CZ" sz="1400" dirty="0" smtClean="0"/>
              <a:t>15.12.2012].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en.wikipedia.org/wiki/File:Mediaeval_archery_reenactment.jpg</a:t>
            </a:r>
            <a:endParaRPr lang="cs-CZ" sz="1400" dirty="0" smtClean="0"/>
          </a:p>
        </p:txBody>
      </p:sp>
      <p:sp>
        <p:nvSpPr>
          <p:cNvPr id="5" name="Obdélník 4"/>
          <p:cNvSpPr/>
          <p:nvPr/>
        </p:nvSpPr>
        <p:spPr>
          <a:xfrm>
            <a:off x="411491" y="4751033"/>
            <a:ext cx="82359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SVOBODA, Emanuel. </a:t>
            </a:r>
            <a:r>
              <a:rPr lang="cs-CZ" sz="1400" i="1" dirty="0"/>
              <a:t>Přehled středoškolské fyziky</a:t>
            </a:r>
            <a:r>
              <a:rPr lang="cs-CZ" sz="1400" dirty="0"/>
              <a:t>. 2. vyd. Praha: Prometheus, 1996, 497 s. ISBN 80-719-6006-3.</a:t>
            </a:r>
          </a:p>
          <a:p>
            <a:endParaRPr lang="cs-CZ" sz="1400" dirty="0" smtClean="0"/>
          </a:p>
          <a:p>
            <a:r>
              <a:rPr lang="cs-CZ" sz="1400" dirty="0"/>
              <a:t>TVRZSKÝ, Jaroslav. </a:t>
            </a:r>
            <a:r>
              <a:rPr lang="cs-CZ" sz="1400" i="1" dirty="0"/>
              <a:t>Mechanika: Učební text pro 2. roč. </a:t>
            </a:r>
            <a:r>
              <a:rPr lang="cs-CZ" sz="1400" i="1" dirty="0" err="1"/>
              <a:t>stř</a:t>
            </a:r>
            <a:r>
              <a:rPr lang="cs-CZ" sz="1400" i="1" dirty="0"/>
              <a:t>. </a:t>
            </a:r>
            <a:r>
              <a:rPr lang="cs-CZ" sz="1400" i="1" dirty="0" err="1"/>
              <a:t>prům</a:t>
            </a:r>
            <a:r>
              <a:rPr lang="cs-CZ" sz="1400" i="1" dirty="0"/>
              <a:t>. škol elektrotechnických</a:t>
            </a:r>
            <a:r>
              <a:rPr lang="cs-CZ" sz="1400" dirty="0"/>
              <a:t>. 3. vydání. Praha: SNTL, n. p., 1965, 296 s. Redakce teoretické </a:t>
            </a:r>
            <a:r>
              <a:rPr lang="cs-CZ" sz="1400" dirty="0" err="1"/>
              <a:t>litertury</a:t>
            </a:r>
            <a:r>
              <a:rPr lang="cs-CZ" sz="1400" dirty="0" smtClean="0"/>
              <a:t>.</a:t>
            </a:r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15.12.2012 </a:t>
            </a:r>
            <a:r>
              <a:rPr lang="en-US" sz="1400" dirty="0" smtClean="0"/>
              <a:t>6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5"/>
              </a:rPr>
              <a:t>http://en.wikipedia.org/wiki/Main_Page</a:t>
            </a:r>
            <a:endParaRPr lang="cs-CZ" sz="14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17806" y="3879050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9758</TotalTime>
  <Words>998</Words>
  <Application>Microsoft Office PowerPoint</Application>
  <PresentationFormat>Předvádění na obrazovce (4:3)</PresentationFormat>
  <Paragraphs>195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Výchozí návrh</vt:lpstr>
      <vt:lpstr>Prezentace aplikace PowerPoint</vt:lpstr>
      <vt:lpstr>Mechanická energie</vt:lpstr>
      <vt:lpstr>Mechanická energie</vt:lpstr>
      <vt:lpstr>Energie</vt:lpstr>
      <vt:lpstr>Polohová energie</vt:lpstr>
      <vt:lpstr>Výpočet polohové energie</vt:lpstr>
      <vt:lpstr>Pohybová energie</vt:lpstr>
      <vt:lpstr>Potenciální energie pružnosti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389</cp:revision>
  <dcterms:created xsi:type="dcterms:W3CDTF">2013-03-27T07:54:35Z</dcterms:created>
  <dcterms:modified xsi:type="dcterms:W3CDTF">2013-08-20T17:17:46Z</dcterms:modified>
</cp:coreProperties>
</file>