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56" r:id="rId3"/>
    <p:sldId id="257" r:id="rId4"/>
    <p:sldId id="284" r:id="rId5"/>
    <p:sldId id="285" r:id="rId6"/>
    <p:sldId id="277" r:id="rId7"/>
    <p:sldId id="258" r:id="rId8"/>
    <p:sldId id="275" r:id="rId9"/>
    <p:sldId id="259" r:id="rId10"/>
    <p:sldId id="268" r:id="rId11"/>
    <p:sldId id="26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ixabay.com/en/auto-highway-truck-van-speed-95824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1. 10.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VY_32_INOVACE_18_FY_A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Zrychlení, zpomalení,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výpočty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Zrychlení a jeho vliv na pohyb tělesa.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Výpočet zrychlení, jednotka zrychlení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Odvození i výpočty je vhodné souběžně s promítáním </a:t>
            </a:r>
            <a:r>
              <a:rPr lang="cs-CZ" sz="1200" i="1" dirty="0" smtClean="0">
                <a:latin typeface="Verdana" pitchFamily="34" charset="0"/>
              </a:rPr>
              <a:t>postupně </a:t>
            </a:r>
            <a:r>
              <a:rPr lang="cs-CZ" sz="1200" i="1" dirty="0" smtClean="0">
                <a:latin typeface="Verdana" pitchFamily="34" charset="0"/>
              </a:rPr>
              <a:t>odvozovat, pouhé </a:t>
            </a:r>
            <a:r>
              <a:rPr lang="cs-CZ" sz="1200" i="1" dirty="0" smtClean="0">
                <a:latin typeface="Verdana" pitchFamily="34" charset="0"/>
              </a:rPr>
              <a:t>promítnutí je vhodné </a:t>
            </a:r>
            <a:r>
              <a:rPr lang="cs-CZ" sz="1200" i="1" dirty="0" smtClean="0">
                <a:latin typeface="Verdana" pitchFamily="34" charset="0"/>
              </a:rPr>
              <a:t>pro opakování.</a:t>
            </a: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0010"/>
            <a:ext cx="9144000" cy="1088740"/>
          </a:xfrm>
        </p:spPr>
        <p:txBody>
          <a:bodyPr/>
          <a:lstStyle/>
          <a:p>
            <a:r>
              <a:rPr lang="cs-CZ" sz="3600" b="1" dirty="0" smtClean="0"/>
              <a:t>Výpočet </a:t>
            </a:r>
            <a:r>
              <a:rPr lang="cs-CZ" sz="3600" b="1" dirty="0"/>
              <a:t>dráhy rovnoměrně </a:t>
            </a:r>
            <a:r>
              <a:rPr lang="cs-CZ" sz="3600" b="1" dirty="0" smtClean="0"/>
              <a:t>zrychleného a zpomaleného  </a:t>
            </a:r>
            <a:r>
              <a:rPr lang="cs-CZ" sz="3600" b="1" dirty="0"/>
              <a:t>pohybu</a:t>
            </a:r>
          </a:p>
        </p:txBody>
      </p:sp>
      <p:sp>
        <p:nvSpPr>
          <p:cNvPr id="4" name="Obdélník 3"/>
          <p:cNvSpPr/>
          <p:nvPr/>
        </p:nvSpPr>
        <p:spPr>
          <a:xfrm>
            <a:off x="754470" y="1511392"/>
            <a:ext cx="79741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Průměrná </a:t>
            </a:r>
            <a:r>
              <a:rPr lang="cs-CZ" dirty="0"/>
              <a:t>rychlost </a:t>
            </a:r>
            <a:r>
              <a:rPr lang="cs-CZ" dirty="0" smtClean="0"/>
              <a:t>v případě, že počáteční rychlost v</a:t>
            </a:r>
            <a:r>
              <a:rPr lang="cs-CZ" baseline="-25000" dirty="0" smtClean="0"/>
              <a:t>0</a:t>
            </a:r>
            <a:r>
              <a:rPr lang="cs-CZ" dirty="0" smtClean="0"/>
              <a:t> = 0 a koncová v = </a:t>
            </a:r>
            <a:r>
              <a:rPr lang="cs-CZ" dirty="0" err="1" smtClean="0"/>
              <a:t>a·t</a:t>
            </a:r>
            <a:endParaRPr lang="cs-CZ" dirty="0"/>
          </a:p>
        </p:txBody>
      </p:sp>
      <p:sp>
        <p:nvSpPr>
          <p:cNvPr id="5" name="AutoShape 2" descr="https://docs.google.com/drawings/d/skTBMVQu0xMGFXXbaalw0fg/image?w=632&amp;h=233&amp;rev=55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364759" y="4554125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a hmotný bod urazí dráhu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212088" y="2813934"/>
                <a:ext cx="7365927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088" y="2813934"/>
                <a:ext cx="7365927" cy="7838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aoblený obdélníkový popisek 7"/>
          <p:cNvSpPr/>
          <p:nvPr/>
        </p:nvSpPr>
        <p:spPr>
          <a:xfrm>
            <a:off x="760210" y="3924055"/>
            <a:ext cx="2209448" cy="1260140"/>
          </a:xfrm>
          <a:prstGeom prst="wedgeRoundRectCallout">
            <a:avLst>
              <a:gd name="adj1" fmla="val 21481"/>
              <a:gd name="adj2" fmla="val -745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zajistí zprůměrování počáteční a koncové rychlosti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04627" y="2033845"/>
            <a:ext cx="688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 když v</a:t>
            </a:r>
            <a:r>
              <a:rPr lang="cs-CZ" baseline="-25000" dirty="0" smtClean="0"/>
              <a:t>0</a:t>
            </a:r>
            <a:r>
              <a:rPr lang="cs-CZ" dirty="0" smtClean="0"/>
              <a:t> = 0 je nulová hodnota hodnotou, můžeme s ní počítat </a:t>
            </a:r>
            <a:endParaRPr lang="cs-CZ" dirty="0"/>
          </a:p>
        </p:txBody>
      </p:sp>
      <p:sp>
        <p:nvSpPr>
          <p:cNvPr id="14" name="Zaoblený obdélníkový popisek 13"/>
          <p:cNvSpPr/>
          <p:nvPr/>
        </p:nvSpPr>
        <p:spPr>
          <a:xfrm>
            <a:off x="6519139" y="3933532"/>
            <a:ext cx="2209448" cy="1260140"/>
          </a:xfrm>
          <a:prstGeom prst="wedgeRoundRectCallout">
            <a:avLst>
              <a:gd name="adj1" fmla="val 21481"/>
              <a:gd name="adj2" fmla="val -745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průměrná rychlost pohybu se zrychlením</a:t>
            </a:r>
            <a:endParaRPr lang="cs-CZ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1204519" y="5094185"/>
                <a:ext cx="7284815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519" y="5094185"/>
                <a:ext cx="7284815" cy="783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1204519" y="5885556"/>
                <a:ext cx="706360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i="1">
                          <a:latin typeface="Cambria Math"/>
                        </a:rPr>
                        <m:t>±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±</m:t>
                      </m:r>
                      <m:f>
                        <m:f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519" y="5885556"/>
                <a:ext cx="7063600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360874" y="6165013"/>
            <a:ext cx="84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nebo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70367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en-US" sz="1400" dirty="0" smtClean="0"/>
              <a:t>HIRSKOFF</a:t>
            </a:r>
            <a:r>
              <a:rPr lang="en-US" sz="1400" dirty="0"/>
              <a:t>. </a:t>
            </a:r>
            <a:r>
              <a:rPr lang="en-US" sz="1400" i="1" dirty="0"/>
              <a:t>Auto, Highway, Truck, Van, Speed - Free image - 95824</a:t>
            </a:r>
            <a:r>
              <a:rPr lang="en-US" sz="1400" dirty="0"/>
              <a:t> [online]. [cit. </a:t>
            </a:r>
            <a:r>
              <a:rPr lang="cs-CZ" sz="1400" dirty="0" smtClean="0"/>
              <a:t>1</a:t>
            </a:r>
            <a:r>
              <a:rPr lang="en-US" sz="1400" dirty="0" smtClean="0"/>
              <a:t>.</a:t>
            </a:r>
            <a:r>
              <a:rPr lang="cs-CZ" sz="1400" dirty="0" smtClean="0"/>
              <a:t>10</a:t>
            </a:r>
            <a:r>
              <a:rPr lang="en-US" sz="1400" dirty="0" smtClean="0"/>
              <a:t>.201</a:t>
            </a:r>
            <a:r>
              <a:rPr lang="cs-CZ" sz="1400" smtClean="0"/>
              <a:t>2</a:t>
            </a:r>
            <a:r>
              <a:rPr lang="en-US" sz="1400" smtClean="0"/>
              <a:t>]. </a:t>
            </a:r>
            <a:r>
              <a:rPr lang="en-US" sz="1400" dirty="0" err="1"/>
              <a:t>Dostupný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WWW: </a:t>
            </a:r>
            <a:r>
              <a:rPr lang="en-US" sz="1400" dirty="0">
                <a:hlinkClick r:id="rId2"/>
              </a:rPr>
              <a:t>http://pixabay.com/en/auto-highway-truck-van-speed-95824</a:t>
            </a:r>
            <a:r>
              <a:rPr lang="en-US" sz="1400" dirty="0" smtClean="0">
                <a:hlinkClick r:id="rId2"/>
              </a:rPr>
              <a:t>/</a:t>
            </a:r>
            <a:endParaRPr lang="cs-CZ" sz="1400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4840560"/>
            <a:ext cx="8229600" cy="7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cs-CZ" sz="1400" kern="0" dirty="0" smtClean="0"/>
              <a:t>SVOBODA, Emanuel. </a:t>
            </a:r>
            <a:r>
              <a:rPr lang="cs-CZ" sz="1400" i="1" kern="0" dirty="0" smtClean="0"/>
              <a:t>Přehled středoškolské fyziky</a:t>
            </a:r>
            <a:r>
              <a:rPr lang="cs-CZ" sz="1400" kern="0" dirty="0" smtClean="0"/>
              <a:t>. 2. vyd. Praha: Prometheus, 1996, 497 s. ISBN 80-7196-006-3.</a:t>
            </a:r>
            <a:endParaRPr lang="cs-CZ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31540" y="372616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ixabay.com/get/b657fe7292eb6dac92af/1370680799/auto-95824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" y="-36385"/>
            <a:ext cx="12301731" cy="690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756" y="5514370"/>
            <a:ext cx="8215659" cy="1470025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chemeClr val="bg1"/>
                </a:solidFill>
              </a:rPr>
              <a:t>Zrychlení, zpomalení, výpočty</a:t>
            </a:r>
            <a:endParaRPr lang="cs-CZ" b="1" dirty="0" smtClean="0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6505" y="2708920"/>
            <a:ext cx="6705745" cy="3015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 smtClean="0">
                <a:solidFill>
                  <a:srgbClr val="FFC000"/>
                </a:solidFill>
              </a:rPr>
              <a:t>Zrychlení a zpomalení </a:t>
            </a:r>
            <a:r>
              <a:rPr lang="cs-CZ" sz="1600" dirty="0" smtClean="0">
                <a:solidFill>
                  <a:srgbClr val="FFC000"/>
                </a:solidFill>
              </a:rPr>
              <a:t>hmotného bodu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4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>
                <a:solidFill>
                  <a:srgbClr val="FFC000"/>
                </a:solidFill>
              </a:rPr>
              <a:t>Výpočet </a:t>
            </a:r>
            <a:r>
              <a:rPr lang="cs-CZ" sz="1600" dirty="0" smtClean="0">
                <a:solidFill>
                  <a:srgbClr val="FFC000"/>
                </a:solidFill>
              </a:rPr>
              <a:t>zrychlení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5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>
                <a:solidFill>
                  <a:srgbClr val="FFC000"/>
                </a:solidFill>
              </a:rPr>
              <a:t>Jednotka </a:t>
            </a:r>
            <a:r>
              <a:rPr lang="cs-CZ" sz="1600" dirty="0" smtClean="0">
                <a:solidFill>
                  <a:srgbClr val="FFC000"/>
                </a:solidFill>
              </a:rPr>
              <a:t>zrychlení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6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>
                <a:solidFill>
                  <a:srgbClr val="FFC000"/>
                </a:solidFill>
              </a:rPr>
              <a:t>Výpočet rychlosti v závislosti na </a:t>
            </a:r>
            <a:r>
              <a:rPr lang="cs-CZ" sz="1600" dirty="0" smtClean="0">
                <a:solidFill>
                  <a:srgbClr val="FFC000"/>
                </a:solidFill>
              </a:rPr>
              <a:t>zrychlení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7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Jednoduchý výpočet zrychlení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8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„Kladné“ zrychlení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9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„Záporné“ zrychlení</a:t>
            </a:r>
            <a:endParaRPr lang="cs-CZ" sz="1600" dirty="0">
              <a:solidFill>
                <a:srgbClr val="FFC000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rgbClr val="FFC000"/>
                </a:solidFill>
                <a:hlinkClick r:id="rId10" action="ppaction://hlinksldjump"/>
              </a:rPr>
              <a:t>►</a:t>
            </a:r>
            <a:r>
              <a:rPr lang="cs-CZ" sz="1600" dirty="0" smtClean="0">
                <a:solidFill>
                  <a:srgbClr val="FFC000"/>
                </a:solidFill>
              </a:rPr>
              <a:t> </a:t>
            </a:r>
            <a:r>
              <a:rPr lang="cs-CZ" sz="1600" dirty="0">
                <a:solidFill>
                  <a:srgbClr val="FFC000"/>
                </a:solidFill>
              </a:rPr>
              <a:t>Výpočet dráhy rovnoměrně zrychleného, zpomaleného  </a:t>
            </a:r>
            <a:r>
              <a:rPr lang="cs-CZ" sz="1600" dirty="0" smtClean="0">
                <a:solidFill>
                  <a:srgbClr val="FFC000"/>
                </a:solidFill>
              </a:rPr>
              <a:t>pohybu</a:t>
            </a:r>
            <a:endParaRPr lang="cs-CZ" sz="1600" dirty="0">
              <a:solidFill>
                <a:srgbClr val="FFC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354912" y="6406588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obsah 22"/>
          <p:cNvSpPr>
            <a:spLocks noGrp="1"/>
          </p:cNvSpPr>
          <p:nvPr>
            <p:ph idx="1"/>
          </p:nvPr>
        </p:nvSpPr>
        <p:spPr>
          <a:xfrm>
            <a:off x="672496" y="5409214"/>
            <a:ext cx="4574580" cy="1199227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 smtClean="0"/>
              <a:t>Budeme řešit:</a:t>
            </a:r>
            <a:br>
              <a:rPr lang="cs-CZ" sz="1600" b="1" dirty="0" smtClean="0"/>
            </a:br>
            <a:endParaRPr lang="cs-CZ" sz="1600" dirty="0"/>
          </a:p>
          <a:p>
            <a:r>
              <a:rPr lang="cs-CZ" sz="1600" dirty="0" smtClean="0"/>
              <a:t>přímočarý, rovnoměrně </a:t>
            </a:r>
            <a:r>
              <a:rPr lang="cs-CZ" sz="1600" dirty="0"/>
              <a:t>zrychlený </a:t>
            </a:r>
            <a:r>
              <a:rPr lang="cs-CZ" sz="1600" dirty="0" smtClean="0"/>
              <a:t>pohyb,</a:t>
            </a:r>
            <a:endParaRPr lang="cs-CZ" sz="1600" dirty="0"/>
          </a:p>
          <a:p>
            <a:r>
              <a:rPr lang="cs-CZ" sz="1600" dirty="0" smtClean="0"/>
              <a:t>přímočarý, rovnoměrně </a:t>
            </a:r>
            <a:r>
              <a:rPr lang="cs-CZ" sz="1600" dirty="0"/>
              <a:t>zpomalený </a:t>
            </a:r>
            <a:r>
              <a:rPr lang="cs-CZ" sz="1600" dirty="0" smtClean="0"/>
              <a:t>pohyb.</a:t>
            </a:r>
            <a:endParaRPr lang="cs-CZ" sz="1600" dirty="0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0" y="49613"/>
            <a:ext cx="9144000" cy="1624192"/>
          </a:xfrm>
        </p:spPr>
        <p:txBody>
          <a:bodyPr/>
          <a:lstStyle/>
          <a:p>
            <a:r>
              <a:rPr lang="cs-CZ" b="1" dirty="0" smtClean="0"/>
              <a:t>Zrychlení a zpomalení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hmotného bodu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148398" y="1751762"/>
            <a:ext cx="3015335" cy="3385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cs-CZ" sz="1600" kern="0" dirty="0">
                <a:solidFill>
                  <a:schemeClr val="bg1"/>
                </a:solidFill>
                <a:latin typeface="Arial"/>
                <a:cs typeface="Arial"/>
              </a:rPr>
              <a:t>U nerovnoměrného </a:t>
            </a:r>
            <a:r>
              <a:rPr lang="cs-CZ" sz="1600" kern="0" dirty="0" smtClean="0">
                <a:solidFill>
                  <a:schemeClr val="bg1"/>
                </a:solidFill>
                <a:latin typeface="Arial"/>
                <a:cs typeface="Arial"/>
              </a:rPr>
              <a:t>pohybu:</a:t>
            </a:r>
            <a:endParaRPr lang="cs-CZ" sz="1600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46676" y="4035551"/>
            <a:ext cx="6260292" cy="338554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cs-CZ" sz="1600" kern="0" dirty="0">
                <a:solidFill>
                  <a:srgbClr val="000000"/>
                </a:solidFill>
                <a:latin typeface="Arial"/>
                <a:cs typeface="Arial"/>
              </a:rPr>
              <a:t>Fyzikální veličina, která popisuje tuto změnu, se nazývá </a:t>
            </a:r>
            <a:r>
              <a:rPr lang="cs-CZ" sz="1600" b="1" kern="0" dirty="0">
                <a:solidFill>
                  <a:srgbClr val="000000"/>
                </a:solidFill>
                <a:latin typeface="Arial"/>
                <a:cs typeface="Arial"/>
              </a:rPr>
              <a:t>zrychlení</a:t>
            </a:r>
            <a:r>
              <a:rPr lang="cs-CZ" sz="1600" kern="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053856" y="3180456"/>
            <a:ext cx="3204417" cy="33855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</a:pPr>
            <a:r>
              <a:rPr lang="cs-CZ" sz="1600" kern="0" dirty="0">
                <a:solidFill>
                  <a:schemeClr val="bg1"/>
                </a:solidFill>
                <a:latin typeface="Arial"/>
                <a:cs typeface="Arial"/>
              </a:rPr>
              <a:t>se během pohybu rychlost mění.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5826" y="2381832"/>
            <a:ext cx="130514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rozjíždění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745793" y="2381832"/>
            <a:ext cx="955029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brždění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6546" y="2962329"/>
            <a:ext cx="189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kladné zrychlení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679922" y="2943844"/>
            <a:ext cx="207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záporné zrychlení</a:t>
            </a:r>
            <a:endParaRPr lang="cs-CZ" dirty="0"/>
          </a:p>
        </p:txBody>
      </p:sp>
      <p:cxnSp>
        <p:nvCxnSpPr>
          <p:cNvPr id="13" name="Přímá spojnice se šipkou 12"/>
          <p:cNvCxnSpPr>
            <a:stCxn id="5" idx="1"/>
            <a:endCxn id="8" idx="0"/>
          </p:cNvCxnSpPr>
          <p:nvPr/>
        </p:nvCxnSpPr>
        <p:spPr>
          <a:xfrm flipH="1">
            <a:off x="1421651" y="2566498"/>
            <a:ext cx="1074175" cy="3958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endCxn id="14" idx="0"/>
          </p:cNvCxnSpPr>
          <p:nvPr/>
        </p:nvCxnSpPr>
        <p:spPr>
          <a:xfrm>
            <a:off x="6700822" y="2566498"/>
            <a:ext cx="1017872" cy="3773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816805" y="4509120"/>
            <a:ext cx="4165262" cy="33855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b="1" dirty="0" smtClean="0"/>
              <a:t>Zrychlení – míra změny rychlosti v čase.</a:t>
            </a:r>
            <a:endParaRPr lang="cs-CZ" sz="1600" b="1" dirty="0"/>
          </a:p>
        </p:txBody>
      </p:sp>
      <p:sp>
        <p:nvSpPr>
          <p:cNvPr id="20" name="Zaoblený obdélníkový popisek 19"/>
          <p:cNvSpPr/>
          <p:nvPr/>
        </p:nvSpPr>
        <p:spPr>
          <a:xfrm>
            <a:off x="5465016" y="5261703"/>
            <a:ext cx="2707384" cy="1452662"/>
          </a:xfrm>
          <a:prstGeom prst="wedgeRoundRectCallout">
            <a:avLst>
              <a:gd name="adj1" fmla="val -71588"/>
              <a:gd name="adj2" fmla="val 205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řipomeňme si: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směr pohybu se nemění, mění se pouze rychlost.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494391" y="2456636"/>
            <a:ext cx="810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nebo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zrychlení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1530" y="1628800"/>
            <a:ext cx="8053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Zrychlení je časová změna rychlosti nebo chcete-li, změna rychlosti v čase.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1530" y="2392913"/>
            <a:ext cx="286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dirty="0" smtClean="0"/>
              <a:t>ychlost v čase t</a:t>
            </a:r>
            <a:r>
              <a:rPr lang="cs-CZ" baseline="-25000" dirty="0" smtClean="0"/>
              <a:t>1</a:t>
            </a:r>
            <a:r>
              <a:rPr lang="cs-CZ" dirty="0" smtClean="0"/>
              <a:t> … </a:t>
            </a:r>
            <a:r>
              <a:rPr lang="cs-CZ" b="1" dirty="0" smtClean="0"/>
              <a:t>v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1530" y="2744633"/>
            <a:ext cx="286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dirty="0" smtClean="0"/>
              <a:t>ychlost v čase t</a:t>
            </a:r>
            <a:r>
              <a:rPr lang="cs-CZ" baseline="-25000" dirty="0" smtClean="0"/>
              <a:t>2</a:t>
            </a:r>
            <a:r>
              <a:rPr lang="cs-CZ" dirty="0" smtClean="0"/>
              <a:t> … </a:t>
            </a:r>
            <a:r>
              <a:rPr lang="cs-CZ" b="1" dirty="0" smtClean="0"/>
              <a:t>v</a:t>
            </a:r>
            <a:r>
              <a:rPr lang="cs-CZ" baseline="-25000" dirty="0" smtClean="0"/>
              <a:t>2</a:t>
            </a:r>
            <a:endParaRPr lang="cs-CZ" baseline="-25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1530" y="3474005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dobu, časový interval </a:t>
            </a:r>
            <a:r>
              <a:rPr lang="el-GR" dirty="0" smtClean="0"/>
              <a:t>Δ</a:t>
            </a:r>
            <a:r>
              <a:rPr lang="cs-CZ" dirty="0" smtClean="0"/>
              <a:t>t = t</a:t>
            </a:r>
            <a:r>
              <a:rPr lang="cs-CZ" baseline="-25000" dirty="0" smtClean="0"/>
              <a:t>2</a:t>
            </a:r>
            <a:r>
              <a:rPr lang="cs-CZ" dirty="0" smtClean="0"/>
              <a:t> – t</a:t>
            </a:r>
            <a:r>
              <a:rPr lang="cs-CZ" baseline="-25000" dirty="0" smtClean="0"/>
              <a:t>1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připadá změna rychlosti (přírůstek nebo úbytek) </a:t>
            </a:r>
            <a:r>
              <a:rPr lang="el-GR" dirty="0" smtClean="0"/>
              <a:t>Δ</a:t>
            </a:r>
            <a:r>
              <a:rPr lang="cs-CZ" b="1" dirty="0" smtClean="0"/>
              <a:t>v</a:t>
            </a:r>
            <a:r>
              <a:rPr lang="cs-CZ" dirty="0" smtClean="0"/>
              <a:t> = </a:t>
            </a:r>
            <a:r>
              <a:rPr lang="cs-CZ" b="1" dirty="0" smtClean="0"/>
              <a:t>v</a:t>
            </a:r>
            <a:r>
              <a:rPr lang="cs-CZ" baseline="-25000" dirty="0" smtClean="0"/>
              <a:t>2</a:t>
            </a:r>
            <a:r>
              <a:rPr lang="cs-CZ" dirty="0" smtClean="0"/>
              <a:t> – </a:t>
            </a:r>
            <a:r>
              <a:rPr lang="cs-CZ" b="1" dirty="0" smtClean="0"/>
              <a:t>v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241630" y="4622403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  <a:r>
              <a:rPr lang="cs-CZ" dirty="0" smtClean="0"/>
              <a:t>značme zrychlení písmenem </a:t>
            </a:r>
            <a:r>
              <a:rPr lang="cs-CZ" b="1" dirty="0" smtClean="0"/>
              <a:t>a</a:t>
            </a:r>
            <a:r>
              <a:rPr lang="cs-CZ" dirty="0" smtClean="0"/>
              <a:t>, potom </a:t>
            </a:r>
            <a:r>
              <a:rPr lang="cs-CZ" b="1" dirty="0" smtClean="0"/>
              <a:t>a</a:t>
            </a:r>
            <a:r>
              <a:rPr lang="cs-CZ" dirty="0" smtClean="0"/>
              <a:t> vypočteme jako podíl intervalu rychlosti a času, nebo-</a:t>
            </a:r>
            <a:r>
              <a:rPr lang="cs-CZ" dirty="0" err="1" smtClean="0"/>
              <a:t>li</a:t>
            </a:r>
            <a:r>
              <a:rPr lang="cs-CZ" dirty="0" smtClean="0"/>
              <a:t> jak velká změna rychlosti nastane během jedné sekundy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945297" y="4852306"/>
                <a:ext cx="1567673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𝒂</m:t>
                      </m:r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297" y="4852306"/>
                <a:ext cx="1567673" cy="10175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ový popisek 10"/>
          <p:cNvSpPr/>
          <p:nvPr/>
        </p:nvSpPr>
        <p:spPr>
          <a:xfrm>
            <a:off x="3671900" y="2033845"/>
            <a:ext cx="4410488" cy="1369465"/>
          </a:xfrm>
          <a:prstGeom prst="wedgeRoundRectCallout">
            <a:avLst>
              <a:gd name="adj1" fmla="val -8558"/>
              <a:gd name="adj2" fmla="val 762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 uvedené rovnice si snadno odvodíme pro zrychlený pohyb kladný výsledek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a pro zpomalený záporný.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Odtud kladné a záporné zrychlení.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Jednotka zrychlení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1530" y="1621036"/>
            <a:ext cx="846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Jednotku z rychlení získáme z </a:t>
            </a:r>
            <a:r>
              <a:rPr lang="cs-CZ" dirty="0" err="1" smtClean="0"/>
              <a:t>veličinové</a:t>
            </a:r>
            <a:r>
              <a:rPr lang="cs-CZ" dirty="0" smtClean="0"/>
              <a:t> rovnice dosazením základních jednotek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946465" y="2399345"/>
                <a:ext cx="1883849" cy="1119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[</m:t>
                      </m:r>
                      <m:r>
                        <a:rPr lang="cs-CZ" sz="3200" b="0" i="1" smtClean="0">
                          <a:latin typeface="Cambria Math"/>
                        </a:rPr>
                        <m:t>𝑎</m:t>
                      </m:r>
                      <m:r>
                        <a:rPr lang="cs-CZ" sz="32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</a:rPr>
                            <m:t>[</m:t>
                          </m:r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</a:rPr>
                            <m:t>[</m:t>
                          </m:r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6465" y="2399345"/>
                <a:ext cx="1883849" cy="1119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11835" y="3745882"/>
                <a:ext cx="1753108" cy="1258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[</m:t>
                      </m:r>
                      <m:r>
                        <a:rPr lang="cs-CZ" sz="3200" b="0" i="1" smtClean="0">
                          <a:latin typeface="Cambria Math"/>
                        </a:rPr>
                        <m:t>𝑎</m:t>
                      </m:r>
                      <m:r>
                        <a:rPr lang="cs-CZ" sz="32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3200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cs-CZ" sz="3200" b="0" i="1" smtClean="0"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cs-CZ" sz="32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835" y="3745882"/>
                <a:ext cx="1753108" cy="12582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461242" y="5381615"/>
                <a:ext cx="5051383" cy="1017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242" y="5381615"/>
                <a:ext cx="5051383" cy="101771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aoblený obdélníkový popisek 10"/>
          <p:cNvSpPr/>
          <p:nvPr/>
        </p:nvSpPr>
        <p:spPr>
          <a:xfrm>
            <a:off x="5545018" y="4464114"/>
            <a:ext cx="2087322" cy="901023"/>
          </a:xfrm>
          <a:prstGeom prst="wedgeRoundRectCallout">
            <a:avLst>
              <a:gd name="adj1" fmla="val -42434"/>
              <a:gd name="adj2" fmla="val 847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i="1" dirty="0">
                <a:solidFill>
                  <a:schemeClr val="tx1"/>
                </a:solidFill>
              </a:rPr>
              <a:t>metr za </a:t>
            </a:r>
            <a:r>
              <a:rPr lang="pl-PL" b="1" i="1" dirty="0" smtClean="0">
                <a:solidFill>
                  <a:schemeClr val="tx1"/>
                </a:solidFill>
              </a:rPr>
              <a:t>sekundu</a:t>
            </a:r>
            <a:br>
              <a:rPr lang="pl-PL" b="1" i="1" dirty="0" smtClean="0">
                <a:solidFill>
                  <a:schemeClr val="tx1"/>
                </a:solidFill>
              </a:rPr>
            </a:br>
            <a:r>
              <a:rPr lang="pl-PL" b="1" i="1" dirty="0" smtClean="0">
                <a:solidFill>
                  <a:schemeClr val="tx1"/>
                </a:solidFill>
              </a:rPr>
              <a:t>na </a:t>
            </a:r>
            <a:r>
              <a:rPr lang="pl-PL" b="1" i="1" dirty="0">
                <a:solidFill>
                  <a:schemeClr val="tx1"/>
                </a:solidFill>
              </a:rPr>
              <a:t>druhou </a:t>
            </a:r>
            <a:endParaRPr lang="cs-CZ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006747" y="2288776"/>
                <a:ext cx="1323696" cy="7250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[</m:t>
                      </m:r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747" y="2288776"/>
                <a:ext cx="1323696" cy="7250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087154" y="3282370"/>
                <a:ext cx="11628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[</m:t>
                      </m:r>
                      <m:r>
                        <a:rPr lang="cs-CZ" sz="2400" b="0" i="1" smtClean="0">
                          <a:latin typeface="Cambria Math"/>
                        </a:rPr>
                        <m:t>𝑡</m:t>
                      </m:r>
                      <m:r>
                        <a:rPr lang="cs-CZ" sz="2400" b="0" i="1" smtClean="0">
                          <a:latin typeface="Cambria Math"/>
                        </a:rPr>
                        <m:t>]=</m:t>
                      </m:r>
                      <m:r>
                        <a:rPr lang="cs-CZ" sz="2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154" y="3282370"/>
                <a:ext cx="1162882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526"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Přímá spojnice se šipkou 11"/>
          <p:cNvCxnSpPr>
            <a:endCxn id="3" idx="1"/>
          </p:cNvCxnSpPr>
          <p:nvPr/>
        </p:nvCxnSpPr>
        <p:spPr>
          <a:xfrm flipV="1">
            <a:off x="4830314" y="2651280"/>
            <a:ext cx="1176433" cy="1223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10" idx="1"/>
          </p:cNvCxnSpPr>
          <p:nvPr/>
        </p:nvCxnSpPr>
        <p:spPr>
          <a:xfrm>
            <a:off x="4830314" y="3282370"/>
            <a:ext cx="1256840" cy="2308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9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34" y="1"/>
            <a:ext cx="8144885" cy="1763814"/>
          </a:xfrm>
        </p:spPr>
        <p:txBody>
          <a:bodyPr/>
          <a:lstStyle/>
          <a:p>
            <a:r>
              <a:rPr lang="cs-CZ" dirty="0" smtClean="0"/>
              <a:t>Výpočet </a:t>
            </a:r>
            <a:r>
              <a:rPr lang="cs-CZ" dirty="0"/>
              <a:t>rychlosti </a:t>
            </a:r>
            <a:r>
              <a:rPr lang="cs-CZ" dirty="0" smtClean="0"/>
              <a:t>v závislosti na zrychlení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07759" y="4194085"/>
            <a:ext cx="7515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Těleso </a:t>
            </a:r>
            <a:r>
              <a:rPr lang="cs-CZ" dirty="0"/>
              <a:t>se již pohybuje a rovnoměrně </a:t>
            </a:r>
            <a:r>
              <a:rPr lang="cs-CZ" dirty="0" smtClean="0"/>
              <a:t>zpomaluje.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73889" y="1916132"/>
            <a:ext cx="8383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Výpočet </a:t>
            </a:r>
            <a:r>
              <a:rPr lang="cs-CZ" dirty="0"/>
              <a:t>rychlosti tělesa se zrychlením (zpomalením</a:t>
            </a:r>
            <a:r>
              <a:rPr lang="cs-CZ" dirty="0" smtClean="0"/>
              <a:t>) těleso </a:t>
            </a:r>
            <a:r>
              <a:rPr lang="cs-CZ" dirty="0"/>
              <a:t>se pohybuje z klidu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8903" y="2933945"/>
            <a:ext cx="8113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dirty="0" smtClean="0">
                <a:solidFill>
                  <a:srgbClr val="000000"/>
                </a:solidFill>
              </a:rPr>
              <a:t>Těleso </a:t>
            </a:r>
            <a:r>
              <a:rPr lang="cs-CZ" dirty="0">
                <a:solidFill>
                  <a:srgbClr val="000000"/>
                </a:solidFill>
              </a:rPr>
              <a:t>se již pohybuje a rovnoměrně zrychluje, počáteční rychlost může být nulová v = 0 m/s, nebo větší než </a:t>
            </a:r>
            <a:r>
              <a:rPr lang="cs-CZ" dirty="0" smtClean="0">
                <a:solidFill>
                  <a:srgbClr val="000000"/>
                </a:solidFill>
              </a:rPr>
              <a:t>nula.</a:t>
            </a:r>
            <a:endParaRPr lang="cs-CZ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783635" y="2258870"/>
                <a:ext cx="15640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/>
                        </a:rPr>
                        <m:t>𝑣</m:t>
                      </m:r>
                      <m:r>
                        <a:rPr lang="cs-CZ" sz="2800" i="1">
                          <a:latin typeface="Cambria Math"/>
                        </a:rPr>
                        <m:t>=</m:t>
                      </m:r>
                      <m:r>
                        <a:rPr lang="cs-CZ" sz="2800" i="1">
                          <a:latin typeface="Cambria Math"/>
                        </a:rPr>
                        <m:t>𝑎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635" y="2258870"/>
                <a:ext cx="1564083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3390419" y="3564015"/>
                <a:ext cx="23505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dirty="0" smtClean="0">
                          <a:latin typeface="Cambria Math"/>
                        </a:rPr>
                        <m:t>+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𝑎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419" y="3564015"/>
                <a:ext cx="235051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891511" y="4768173"/>
                <a:ext cx="29163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dirty="0" smtClean="0">
                          <a:latin typeface="Cambria Math"/>
                        </a:rPr>
                        <m:t>+(−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𝑎</m:t>
                      </m:r>
                      <m:r>
                        <a:rPr lang="cs-CZ" sz="2800" b="0" i="1" dirty="0" smtClean="0">
                          <a:latin typeface="Cambria Math"/>
                        </a:rPr>
                        <m:t>)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11" y="4768173"/>
                <a:ext cx="291637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6176795" y="4760839"/>
                <a:ext cx="23505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dirty="0" smtClean="0">
                          <a:latin typeface="Cambria Math"/>
                        </a:rPr>
                        <m:t>−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𝑎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795" y="4760839"/>
                <a:ext cx="2350515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4140493" y="4830449"/>
            <a:ext cx="850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nebo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81590" y="6098940"/>
            <a:ext cx="3205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 … výsledná, konečná rychlost [m/s]</a:t>
            </a:r>
          </a:p>
          <a:p>
            <a:r>
              <a:rPr lang="cs-CZ" sz="1400" dirty="0" smtClean="0"/>
              <a:t>v</a:t>
            </a:r>
            <a:r>
              <a:rPr lang="cs-CZ" sz="1400" baseline="-25000" dirty="0" smtClean="0"/>
              <a:t>0</a:t>
            </a:r>
            <a:r>
              <a:rPr lang="cs-CZ" sz="1400" dirty="0" smtClean="0"/>
              <a:t> … počáteční rychlost </a:t>
            </a:r>
            <a:r>
              <a:rPr lang="cs-CZ" sz="1400" dirty="0"/>
              <a:t>[m/s]</a:t>
            </a:r>
            <a:endParaRPr lang="cs-CZ" sz="1400" dirty="0" smtClean="0"/>
          </a:p>
        </p:txBody>
      </p:sp>
      <p:sp>
        <p:nvSpPr>
          <p:cNvPr id="11" name="Obdélník 10"/>
          <p:cNvSpPr/>
          <p:nvPr/>
        </p:nvSpPr>
        <p:spPr>
          <a:xfrm>
            <a:off x="4767431" y="6094883"/>
            <a:ext cx="3720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a … kladné nebo záporné </a:t>
            </a:r>
            <a:r>
              <a:rPr lang="cs-CZ" sz="1400" dirty="0" smtClean="0"/>
              <a:t>zrychlení </a:t>
            </a:r>
            <a:r>
              <a:rPr lang="cs-CZ" sz="1400" dirty="0"/>
              <a:t>[</a:t>
            </a:r>
            <a:r>
              <a:rPr lang="cs-CZ" sz="1400" dirty="0" smtClean="0"/>
              <a:t>m/s</a:t>
            </a:r>
            <a:r>
              <a:rPr lang="cs-CZ" sz="1400" baseline="30000" dirty="0" smtClean="0"/>
              <a:t>2</a:t>
            </a:r>
            <a:r>
              <a:rPr lang="cs-CZ" sz="1400" dirty="0" smtClean="0"/>
              <a:t>]</a:t>
            </a:r>
            <a:endParaRPr lang="cs-CZ" sz="1400" dirty="0"/>
          </a:p>
          <a:p>
            <a:r>
              <a:rPr lang="cs-CZ" sz="1400" dirty="0"/>
              <a:t>t … doba pohybu se </a:t>
            </a:r>
            <a:r>
              <a:rPr lang="cs-CZ" sz="1400" dirty="0" smtClean="0"/>
              <a:t>zrychlením [s</a:t>
            </a:r>
            <a:r>
              <a:rPr lang="cs-CZ" sz="1400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3390419" y="5364215"/>
                <a:ext cx="23505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dirty="0" smtClean="0">
                          <a:latin typeface="Cambria Math"/>
                        </a:rPr>
                        <m:t>𝑣</m:t>
                      </m:r>
                      <m:r>
                        <a:rPr lang="cs-CZ" sz="2800" i="1" dirty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dirty="0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dirty="0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cs-CZ" sz="2800" i="1" dirty="0" err="1" smtClean="0">
                          <a:latin typeface="Cambria Math"/>
                        </a:rPr>
                        <m:t>𝑎</m:t>
                      </m:r>
                      <m:r>
                        <a:rPr lang="cs-CZ" sz="2800" i="1" dirty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i="1" dirty="0" err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419" y="5364215"/>
                <a:ext cx="2350515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Jednoduchý výpočet zrychlení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476545" y="1207494"/>
                <a:ext cx="8199143" cy="669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Zápis vektoru zrychlení:</a:t>
                </a:r>
              </a:p>
              <a:p>
                <a:r>
                  <a:rPr lang="cs-CZ" dirty="0" smtClean="0"/>
                  <a:t>tučným písmem </a:t>
                </a:r>
                <a:r>
                  <a:rPr lang="cs-CZ" b="1" dirty="0" smtClean="0"/>
                  <a:t>a </a:t>
                </a:r>
                <a:r>
                  <a:rPr lang="cs-CZ" dirty="0" smtClean="0"/>
                  <a:t>nebo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000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2000" b="0" i="1" dirty="0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1207494"/>
                <a:ext cx="8199143" cy="669992"/>
              </a:xfrm>
              <a:prstGeom prst="rect">
                <a:avLst/>
              </a:prstGeom>
              <a:blipFill rotWithShape="1">
                <a:blip r:embed="rId2"/>
                <a:stretch>
                  <a:fillRect l="-595" t="-4545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/>
          <p:cNvSpPr/>
          <p:nvPr/>
        </p:nvSpPr>
        <p:spPr>
          <a:xfrm>
            <a:off x="476544" y="2302496"/>
            <a:ext cx="778586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Pro </a:t>
            </a:r>
            <a:r>
              <a:rPr lang="cs-CZ" dirty="0"/>
              <a:t>zrychlení </a:t>
            </a:r>
            <a:r>
              <a:rPr lang="cs-CZ" b="1" dirty="0"/>
              <a:t>a</a:t>
            </a:r>
            <a:r>
              <a:rPr lang="cs-CZ" dirty="0"/>
              <a:t> = 10 m/s a dobu pohybu t = 0,5 min </a:t>
            </a:r>
            <a:r>
              <a:rPr lang="cs-CZ" dirty="0" smtClean="0"/>
              <a:t>vypočítejte </a:t>
            </a:r>
            <a:r>
              <a:rPr lang="cs-CZ" dirty="0"/>
              <a:t>rychlost HB v m/s a km/h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/>
              <a:t>a</a:t>
            </a:r>
            <a:r>
              <a:rPr lang="cs-CZ" dirty="0"/>
              <a:t> = 10 m/s</a:t>
            </a:r>
          </a:p>
          <a:p>
            <a:pPr>
              <a:lnSpc>
                <a:spcPct val="150000"/>
              </a:lnSpc>
            </a:pPr>
            <a:r>
              <a:rPr lang="cs-CZ" dirty="0"/>
              <a:t>t = 0,5 min = 30 s</a:t>
            </a:r>
          </a:p>
          <a:p>
            <a:pPr>
              <a:lnSpc>
                <a:spcPct val="150000"/>
              </a:lnSpc>
            </a:pPr>
            <a:r>
              <a:rPr lang="cs-CZ" u="sng" dirty="0"/>
              <a:t>v = ? [m/s; km/h]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v = </a:t>
            </a:r>
            <a:r>
              <a:rPr lang="cs-CZ" b="1" dirty="0" smtClean="0"/>
              <a:t>a · </a:t>
            </a:r>
            <a:r>
              <a:rPr lang="cs-CZ" dirty="0" smtClean="0"/>
              <a:t>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v = 10 m/s</a:t>
            </a:r>
            <a:r>
              <a:rPr lang="cs-CZ" baseline="30000" dirty="0"/>
              <a:t>2</a:t>
            </a:r>
            <a:r>
              <a:rPr lang="cs-CZ" dirty="0"/>
              <a:t> </a:t>
            </a:r>
            <a:r>
              <a:rPr lang="cs-CZ" dirty="0" smtClean="0"/>
              <a:t>· </a:t>
            </a:r>
            <a:r>
              <a:rPr lang="cs-CZ" dirty="0"/>
              <a:t>30 s</a:t>
            </a:r>
            <a:br>
              <a:rPr lang="cs-CZ" dirty="0"/>
            </a:br>
            <a:r>
              <a:rPr lang="cs-CZ" u="sng" dirty="0"/>
              <a:t>v = 300 m/s </a:t>
            </a:r>
            <a:r>
              <a:rPr lang="cs-CZ" b="1" u="sng" dirty="0"/>
              <a:t>≐</a:t>
            </a:r>
            <a:r>
              <a:rPr lang="cs-CZ" u="sng" dirty="0"/>
              <a:t> 83 km/h (přibližně</a:t>
            </a:r>
            <a:r>
              <a:rPr lang="cs-CZ" u="sng" dirty="0" smtClean="0"/>
              <a:t>)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b="1" i="1" dirty="0"/>
              <a:t>HB se pohybuje rychlostí 300 m/s = 83 km/h</a:t>
            </a:r>
            <a:r>
              <a:rPr lang="cs-CZ" b="1" i="1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„Kladné“ zrychlení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1550" y="1178750"/>
            <a:ext cx="76058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Automobil jede rychlostí 36 km/h. V určitém okamžiku řidič sešlápne plyn a během doby 30 s se zvětší rychlost na 90 km/h. Určete zrychlení automobilu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/>
              <a:t>v</a:t>
            </a:r>
            <a:r>
              <a:rPr lang="cs-CZ" baseline="-25000" dirty="0"/>
              <a:t>0</a:t>
            </a:r>
            <a:r>
              <a:rPr lang="cs-CZ" dirty="0"/>
              <a:t> = 36 km/h = 10 m/s</a:t>
            </a:r>
          </a:p>
          <a:p>
            <a:r>
              <a:rPr lang="cs-CZ" b="1" dirty="0" smtClean="0"/>
              <a:t>v</a:t>
            </a:r>
            <a:r>
              <a:rPr lang="cs-CZ" dirty="0" smtClean="0"/>
              <a:t> </a:t>
            </a:r>
            <a:r>
              <a:rPr lang="cs-CZ" dirty="0"/>
              <a:t>= 90 km/h = 25 m/s</a:t>
            </a:r>
          </a:p>
          <a:p>
            <a:r>
              <a:rPr lang="cs-CZ" dirty="0"/>
              <a:t>t  = 30 s</a:t>
            </a:r>
          </a:p>
          <a:p>
            <a:r>
              <a:rPr lang="cs-CZ" b="1" u="sng" dirty="0"/>
              <a:t>a</a:t>
            </a:r>
            <a:r>
              <a:rPr lang="cs-CZ" u="sng" dirty="0"/>
              <a:t> = ? [m/s</a:t>
            </a:r>
            <a:r>
              <a:rPr lang="cs-CZ" u="sng" baseline="30000" dirty="0"/>
              <a:t>2</a:t>
            </a:r>
            <a:r>
              <a:rPr lang="cs-CZ" u="sng" dirty="0" smtClean="0"/>
              <a:t>]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98081" y="5898733"/>
            <a:ext cx="42322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Automobil jede se zrychlením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0,5 m/s</a:t>
            </a:r>
            <a:r>
              <a:rPr kumimoji="0" lang="cs-CZ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13596" y="3879050"/>
                <a:ext cx="2083006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𝑎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i="1" dirty="0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2000" b="0" i="1" dirty="0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sz="2000" b="0" i="1" dirty="0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0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dirty="0" smtClean="0">
                              <a:latin typeface="Cambria Math"/>
                            </a:rPr>
                            <m:t>𝑣</m:t>
                          </m:r>
                          <m:r>
                            <a:rPr lang="cs-CZ" sz="2000" b="0" i="1" dirty="0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000" b="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000" b="0" i="1" dirty="0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b="0" i="1" dirty="0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cs-CZ" sz="2000" b="0" i="1" dirty="0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96" y="3879050"/>
                <a:ext cx="2083006" cy="67050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91449" y="4779150"/>
                <a:ext cx="3676839" cy="689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𝑎</m:t>
                      </m:r>
                      <m:r>
                        <a:rPr lang="cs-CZ" sz="20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dirty="0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20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000" b="0" i="1" dirty="0" smtClean="0">
                                  <a:latin typeface="Cambria Math"/>
                                </a:rPr>
                                <m:t>25−10</m:t>
                              </m:r>
                            </m:e>
                          </m:d>
                          <m:r>
                            <a:rPr lang="cs-CZ" sz="2000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cs-CZ" sz="2000" b="0" i="1" dirty="0" smtClean="0">
                              <a:latin typeface="Cambria Math"/>
                            </a:rPr>
                            <m:t>𝑚</m:t>
                          </m:r>
                          <m:r>
                            <a:rPr lang="cs-CZ" sz="2000" b="0" i="1" dirty="0" smtClean="0">
                              <a:latin typeface="Cambria Math"/>
                            </a:rPr>
                            <m:t>/</m:t>
                          </m:r>
                          <m:r>
                            <a:rPr lang="cs-CZ" sz="2000" b="0" i="1" dirty="0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000" b="0" i="1" dirty="0" smtClean="0">
                              <a:latin typeface="Cambria Math"/>
                            </a:rPr>
                            <m:t>30</m:t>
                          </m:r>
                          <m:r>
                            <a:rPr lang="cs-CZ" sz="2000" b="0" i="1" dirty="0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000" b="0" i="1" dirty="0" smtClean="0">
                          <a:latin typeface="Cambria Math"/>
                        </a:rPr>
                        <m:t>=0,5 </m:t>
                      </m:r>
                      <m:r>
                        <a:rPr lang="cs-CZ" sz="2000" b="0" i="1" dirty="0" smtClean="0">
                          <a:latin typeface="Cambria Math"/>
                        </a:rPr>
                        <m:t>𝑚</m:t>
                      </m:r>
                      <m:r>
                        <a:rPr lang="cs-CZ" sz="2000" b="0" i="1" dirty="0" smtClean="0">
                          <a:latin typeface="Cambria Math"/>
                        </a:rPr>
                        <m:t>/</m:t>
                      </m:r>
                      <m:sSup>
                        <m:sSupPr>
                          <m:ctrlPr>
                            <a:rPr lang="cs-CZ" sz="20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000" b="0" i="1" dirty="0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000" b="0" i="1" dirty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49" y="4779150"/>
                <a:ext cx="3676839" cy="6898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3735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„Záporné“ zrychlení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1510" y="1088740"/>
            <a:ext cx="89824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Automobil jedoucí rychlostí 72 km/h začne prudce brzdit a za dobu 4 s zastaví. Určete záporné zrychlení automobilu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   v</a:t>
            </a:r>
            <a:r>
              <a:rPr lang="cs-CZ" baseline="-25000" dirty="0" smtClean="0"/>
              <a:t>0</a:t>
            </a:r>
            <a:r>
              <a:rPr lang="cs-CZ" dirty="0" smtClean="0"/>
              <a:t> </a:t>
            </a:r>
            <a:r>
              <a:rPr lang="cs-CZ" dirty="0"/>
              <a:t>= 72 km/h = 72 : 3,6 m/s = </a:t>
            </a:r>
            <a:r>
              <a:rPr lang="cs-CZ" dirty="0" smtClean="0"/>
              <a:t>20m/s … počáteční rychlost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  v </a:t>
            </a:r>
            <a:r>
              <a:rPr lang="cs-CZ" dirty="0"/>
              <a:t>= 0 </a:t>
            </a:r>
            <a:r>
              <a:rPr lang="cs-CZ" dirty="0" smtClean="0"/>
              <a:t>km/h … konečná rychlost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   t </a:t>
            </a:r>
            <a:r>
              <a:rPr lang="cs-CZ" dirty="0"/>
              <a:t>= 4 </a:t>
            </a:r>
            <a:r>
              <a:rPr lang="cs-CZ" dirty="0" smtClean="0"/>
              <a:t>s … doba od začátku brždění k zastavení</a:t>
            </a:r>
            <a:r>
              <a:rPr lang="cs-CZ" u="sng" dirty="0"/>
              <a:t/>
            </a:r>
            <a:br>
              <a:rPr lang="cs-CZ" u="sng" dirty="0"/>
            </a:br>
            <a:r>
              <a:rPr lang="cs-CZ" dirty="0" smtClean="0"/>
              <a:t>    </a:t>
            </a:r>
            <a:r>
              <a:rPr lang="cs-CZ" u="sng" dirty="0" smtClean="0"/>
              <a:t>a </a:t>
            </a:r>
            <a:r>
              <a:rPr lang="cs-CZ" u="sng" dirty="0"/>
              <a:t>= ? [m/s</a:t>
            </a:r>
            <a:r>
              <a:rPr lang="cs-CZ" u="sng" baseline="30000" dirty="0"/>
              <a:t>2</a:t>
            </a:r>
            <a:r>
              <a:rPr lang="cs-CZ" u="sng" dirty="0"/>
              <a:t>]</a:t>
            </a:r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  v </a:t>
            </a:r>
            <a:r>
              <a:rPr lang="cs-CZ" dirty="0"/>
              <a:t>= v</a:t>
            </a:r>
            <a:r>
              <a:rPr lang="cs-CZ" baseline="-25000" dirty="0"/>
              <a:t>0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a·t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protože </a:t>
            </a:r>
            <a:r>
              <a:rPr lang="cs-CZ" dirty="0"/>
              <a:t>výsledná rychlost má hodnotu v = 0 </a:t>
            </a:r>
            <a:r>
              <a:rPr lang="cs-CZ" dirty="0" smtClean="0"/>
              <a:t>m/s </a:t>
            </a:r>
            <a:r>
              <a:rPr lang="cs-CZ" i="1" dirty="0" smtClean="0"/>
              <a:t>můžeme </a:t>
            </a:r>
            <a:r>
              <a:rPr lang="cs-CZ" i="1" dirty="0"/>
              <a:t>zapsat </a:t>
            </a:r>
            <a:r>
              <a:rPr lang="cs-CZ" i="1" dirty="0" smtClean="0"/>
              <a:t>rovnici </a:t>
            </a:r>
            <a:r>
              <a:rPr lang="cs-CZ" i="1" dirty="0"/>
              <a:t>ve tvaru</a:t>
            </a:r>
            <a:r>
              <a:rPr lang="cs-CZ" i="1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    0 </a:t>
            </a:r>
            <a:r>
              <a:rPr lang="cs-CZ" dirty="0"/>
              <a:t>= v</a:t>
            </a:r>
            <a:r>
              <a:rPr lang="cs-CZ" baseline="-25000" dirty="0"/>
              <a:t>0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a·t</a:t>
            </a:r>
            <a:r>
              <a:rPr lang="cs-CZ" dirty="0"/>
              <a:t>	</a:t>
            </a:r>
            <a:r>
              <a:rPr lang="cs-CZ" dirty="0" smtClean="0"/>
              <a:t>/ +</a:t>
            </a:r>
            <a:r>
              <a:rPr lang="cs-CZ" dirty="0" err="1" smtClean="0"/>
              <a:t>a·t</a:t>
            </a:r>
            <a:endParaRPr lang="cs-CZ" dirty="0"/>
          </a:p>
          <a:p>
            <a:r>
              <a:rPr lang="cs-CZ" dirty="0" smtClean="0"/>
              <a:t>a · t </a:t>
            </a:r>
            <a:r>
              <a:rPr lang="cs-CZ" dirty="0"/>
              <a:t>= </a:t>
            </a:r>
            <a:r>
              <a:rPr lang="cs-CZ" dirty="0" smtClean="0"/>
              <a:t>v</a:t>
            </a:r>
            <a:r>
              <a:rPr lang="cs-CZ" baseline="-25000" dirty="0" smtClean="0"/>
              <a:t>0		</a:t>
            </a:r>
            <a:r>
              <a:rPr lang="cs-CZ" dirty="0" smtClean="0"/>
              <a:t>/ ∙ 1/t</a:t>
            </a:r>
            <a:endParaRPr lang="cs-CZ" dirty="0"/>
          </a:p>
          <a:p>
            <a:r>
              <a:rPr lang="cs-CZ" dirty="0" smtClean="0"/>
              <a:t>    a = v</a:t>
            </a:r>
            <a:r>
              <a:rPr lang="cs-CZ" baseline="-25000" dirty="0" smtClean="0"/>
              <a:t>0 </a:t>
            </a:r>
            <a:r>
              <a:rPr lang="cs-CZ" dirty="0" smtClean="0"/>
              <a:t>/ t</a:t>
            </a:r>
          </a:p>
          <a:p>
            <a:r>
              <a:rPr lang="cs-CZ" dirty="0" smtClean="0"/>
              <a:t>    a = 20 m / 4 s</a:t>
            </a:r>
            <a:r>
              <a:rPr lang="cs-CZ" baseline="30000" dirty="0" smtClean="0"/>
              <a:t>2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u="sng" dirty="0" smtClean="0"/>
              <a:t>a = 5 m/s</a:t>
            </a:r>
            <a:r>
              <a:rPr lang="cs-CZ" u="sng" baseline="30000" dirty="0" smtClean="0"/>
              <a:t>2</a:t>
            </a:r>
          </a:p>
          <a:p>
            <a:endParaRPr lang="cs-CZ" dirty="0"/>
          </a:p>
          <a:p>
            <a:r>
              <a:rPr lang="cs-CZ" dirty="0"/>
              <a:t>Automobil brzdí se zrychlením (zpomalením) 5 m/s</a:t>
            </a:r>
            <a:r>
              <a:rPr lang="cs-CZ" baseline="30000" dirty="0"/>
              <a:t>2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Zaoblený obdélníkový popisek 1"/>
          <p:cNvSpPr/>
          <p:nvPr/>
        </p:nvSpPr>
        <p:spPr>
          <a:xfrm>
            <a:off x="3041830" y="4329100"/>
            <a:ext cx="2340260" cy="495055"/>
          </a:xfrm>
          <a:prstGeom prst="wedgeRoundRectCallout">
            <a:avLst>
              <a:gd name="adj1" fmla="val -59446"/>
              <a:gd name="adj2" fmla="val 385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Úprava rovnice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8999</TotalTime>
  <Words>766</Words>
  <Application>Microsoft Office PowerPoint</Application>
  <PresentationFormat>Předvádění na obrazovce (4:3)</PresentationFormat>
  <Paragraphs>121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Prezentace aplikace PowerPoint</vt:lpstr>
      <vt:lpstr>Zrychlení, zpomalení, výpočty</vt:lpstr>
      <vt:lpstr>Zrychlení a zpomalení hmotného bodu</vt:lpstr>
      <vt:lpstr>Výpočet zrychlení</vt:lpstr>
      <vt:lpstr>Jednotka zrychlení</vt:lpstr>
      <vt:lpstr>Výpočet rychlosti v závislosti na zrychlení</vt:lpstr>
      <vt:lpstr>Jednoduchý výpočet zrychlení</vt:lpstr>
      <vt:lpstr>„Kladné“ zrychlení</vt:lpstr>
      <vt:lpstr>„Záporné“ zrychlení</vt:lpstr>
      <vt:lpstr>Výpočet dráhy rovnoměrně zrychleného a zpomaleného  pohybu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337</cp:revision>
  <dcterms:created xsi:type="dcterms:W3CDTF">2013-03-27T07:54:35Z</dcterms:created>
  <dcterms:modified xsi:type="dcterms:W3CDTF">2013-06-26T05:51:40Z</dcterms:modified>
</cp:coreProperties>
</file>