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8"/>
  </p:notesMasterIdLst>
  <p:sldIdLst>
    <p:sldId id="278" r:id="rId4"/>
    <p:sldId id="258" r:id="rId5"/>
    <p:sldId id="266" r:id="rId6"/>
    <p:sldId id="270" r:id="rId7"/>
    <p:sldId id="271" r:id="rId8"/>
    <p:sldId id="269" r:id="rId9"/>
    <p:sldId id="277" r:id="rId10"/>
    <p:sldId id="272" r:id="rId11"/>
    <p:sldId id="268" r:id="rId12"/>
    <p:sldId id="273" r:id="rId13"/>
    <p:sldId id="274" r:id="rId14"/>
    <p:sldId id="275" r:id="rId15"/>
    <p:sldId id="276" r:id="rId16"/>
    <p:sldId id="26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ED11"/>
    <a:srgbClr val="FABFAC"/>
    <a:srgbClr val="FFFFFF"/>
    <a:srgbClr val="F2F71D"/>
    <a:srgbClr val="DC0702"/>
    <a:srgbClr val="D2D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67E76-59A0-4C4D-8AD3-A68B4D4A8D13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1E1A8-389E-430A-986A-B886F43BC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46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92696" y="4283968"/>
            <a:ext cx="5479504" cy="4174232"/>
          </a:xfr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Poklepem na příslušnou položku přejde prezentace na příslušnou stránku.</a:t>
            </a:r>
            <a:r>
              <a:rPr lang="cs-CZ" baseline="0" dirty="0" smtClean="0"/>
              <a:t> Poklepem na šipku, vpravo nahoře, se vrací na str. – </a:t>
            </a:r>
            <a:r>
              <a:rPr lang="cs-CZ" baseline="0" smtClean="0"/>
              <a:t>přehled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1E1A8-389E-430A-986A-B886F43BCA3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793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1E1A8-389E-430A-986A-B886F43BCA3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304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1E1A8-389E-430A-986A-B886F43BCA3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22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1E1A8-389E-430A-986A-B886F43BCA3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017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1E1A8-389E-430A-986A-B886F43BCA3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217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1E1A8-389E-430A-986A-B886F43BCA3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188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1E1A8-389E-430A-986A-B886F43BCA3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81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Poklepem na příslušnou položku přejde prezentace na příslušnou stránku.</a:t>
            </a:r>
            <a:r>
              <a:rPr lang="cs-CZ" baseline="0" smtClean="0"/>
              <a:t> Poklepem na šipku, vpravo nahoře se vrací na str.1 – přehled názvosloví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1E1A8-389E-430A-986A-B886F43BCA3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4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0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2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50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96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83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5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4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67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63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72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859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3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9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99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9912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353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264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681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1463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877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36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608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7694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516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4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98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55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7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3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9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1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44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0981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32499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27.03.2013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VY_32_INOVACE_18_Ch_OB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Názvosloví - </a:t>
            </a:r>
            <a:r>
              <a:rPr lang="cs-CZ" sz="18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hydrogensoli</a:t>
            </a:r>
            <a:r>
              <a:rPr lang="cs-CZ" sz="1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hydráty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 a procvičení tématu „názvosloví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hydrogensolí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ahydrátů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 solí“,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popřípadě k zopakování. Cvičení mohou být využita k dílčímu zkoušení. Důraz kladen na křížové pravidlo, krácení a finální úprava vzorců. </a:t>
            </a:r>
            <a:endParaRPr lang="cs-CZ" sz="1800" dirty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Animace tvorby vzorců a názvů anorganických sloučenin slouží k názornějšímu pochopení mechanizmu jejich tvorby.</a:t>
            </a:r>
            <a:endParaRPr lang="cs-CZ" sz="1800" dirty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35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aoblený obdélník 27"/>
          <p:cNvSpPr/>
          <p:nvPr/>
        </p:nvSpPr>
        <p:spPr>
          <a:xfrm>
            <a:off x="89768" y="908720"/>
            <a:ext cx="8964465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83669" y="1042300"/>
            <a:ext cx="5976663" cy="1077218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Hydráty</a:t>
            </a:r>
            <a:r>
              <a:rPr lang="cs-CZ" sz="2400" dirty="0"/>
              <a:t> </a:t>
            </a:r>
            <a:r>
              <a:rPr lang="cs-CZ" dirty="0"/>
              <a:t>solí</a:t>
            </a:r>
          </a:p>
          <a:p>
            <a:r>
              <a:rPr lang="cs-CZ" sz="2400" dirty="0"/>
              <a:t>tvorba vzorce z názvu  - procvičování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79835" y="2261601"/>
            <a:ext cx="612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dihydrát</a:t>
            </a:r>
            <a:r>
              <a:rPr lang="cs-CZ" sz="2400" b="1" dirty="0" smtClean="0"/>
              <a:t> fluoridu stříbrného</a:t>
            </a:r>
            <a:endParaRPr lang="cs-CZ" sz="24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79834" y="3000257"/>
            <a:ext cx="612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hexahydrát</a:t>
            </a:r>
            <a:r>
              <a:rPr lang="cs-CZ" sz="2400" b="1" dirty="0" smtClean="0"/>
              <a:t> chloridu hlinitého</a:t>
            </a:r>
            <a:endParaRPr lang="cs-CZ" sz="24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79833" y="3790596"/>
            <a:ext cx="612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nonahydrát</a:t>
            </a:r>
            <a:r>
              <a:rPr lang="cs-CZ" sz="2400" b="1" dirty="0" smtClean="0"/>
              <a:t> dusičnanu hlinitého</a:t>
            </a:r>
            <a:endParaRPr lang="cs-CZ" sz="24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79832" y="4580935"/>
            <a:ext cx="612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oktadekahydrát</a:t>
            </a:r>
            <a:r>
              <a:rPr lang="cs-CZ" sz="2400" b="1" dirty="0" smtClean="0"/>
              <a:t> síranu hlinitého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79835" y="5371274"/>
            <a:ext cx="612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hemihydrát</a:t>
            </a:r>
            <a:r>
              <a:rPr lang="cs-CZ" sz="2400" b="1" dirty="0" smtClean="0"/>
              <a:t> síranu vápenatého</a:t>
            </a:r>
            <a:endParaRPr lang="cs-CZ" sz="24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79835" y="6104876"/>
            <a:ext cx="612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dodekahydrát</a:t>
            </a:r>
            <a:r>
              <a:rPr lang="cs-CZ" sz="2400" b="1" dirty="0" smtClean="0"/>
              <a:t> fosforečnanu sodného</a:t>
            </a:r>
            <a:endParaRPr lang="cs-CZ" sz="24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156496" y="2204864"/>
            <a:ext cx="288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AgF</a:t>
            </a:r>
            <a:r>
              <a:rPr lang="cs-CZ" sz="2400" b="1" dirty="0">
                <a:solidFill>
                  <a:srgbClr val="FF0000"/>
                </a:solidFill>
              </a:rPr>
              <a:t> . 2H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156496" y="2943520"/>
            <a:ext cx="288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AlCl</a:t>
            </a:r>
            <a:r>
              <a:rPr lang="cs-CZ" sz="2400" b="1" baseline="-25000" dirty="0">
                <a:solidFill>
                  <a:srgbClr val="FF0000"/>
                </a:solidFill>
              </a:rPr>
              <a:t>3 </a:t>
            </a:r>
            <a:r>
              <a:rPr lang="cs-CZ" sz="2400" b="1" dirty="0">
                <a:solidFill>
                  <a:srgbClr val="FF0000"/>
                </a:solidFill>
              </a:rPr>
              <a:t>. 6H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156496" y="3733858"/>
            <a:ext cx="288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Al(NO</a:t>
            </a:r>
            <a:r>
              <a:rPr lang="cs-CZ" sz="2400" b="1" baseline="-25000" dirty="0">
                <a:solidFill>
                  <a:srgbClr val="FF0000"/>
                </a:solidFill>
              </a:rPr>
              <a:t>3</a:t>
            </a:r>
            <a:r>
              <a:rPr lang="cs-CZ" sz="2400" b="1" dirty="0">
                <a:solidFill>
                  <a:srgbClr val="FF0000"/>
                </a:solidFill>
              </a:rPr>
              <a:t>)</a:t>
            </a:r>
            <a:r>
              <a:rPr lang="cs-CZ" sz="2400" b="1" baseline="-25000" dirty="0">
                <a:solidFill>
                  <a:srgbClr val="FF0000"/>
                </a:solidFill>
              </a:rPr>
              <a:t>3 </a:t>
            </a:r>
            <a:r>
              <a:rPr lang="cs-CZ" sz="2400" b="1" dirty="0">
                <a:solidFill>
                  <a:srgbClr val="FF0000"/>
                </a:solidFill>
              </a:rPr>
              <a:t>. 9H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156496" y="4524197"/>
            <a:ext cx="288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Al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(SO</a:t>
            </a:r>
            <a:r>
              <a:rPr lang="cs-CZ" sz="2400" b="1" baseline="-25000" dirty="0">
                <a:solidFill>
                  <a:srgbClr val="FF0000"/>
                </a:solidFill>
              </a:rPr>
              <a:t>4</a:t>
            </a:r>
            <a:r>
              <a:rPr lang="cs-CZ" sz="2400" b="1" dirty="0">
                <a:solidFill>
                  <a:srgbClr val="FF0000"/>
                </a:solidFill>
              </a:rPr>
              <a:t>)</a:t>
            </a:r>
            <a:r>
              <a:rPr lang="cs-CZ" sz="2400" b="1" baseline="-25000" dirty="0">
                <a:solidFill>
                  <a:srgbClr val="FF0000"/>
                </a:solidFill>
              </a:rPr>
              <a:t>3 </a:t>
            </a:r>
            <a:r>
              <a:rPr lang="cs-CZ" sz="2400" b="1" dirty="0">
                <a:solidFill>
                  <a:srgbClr val="FF0000"/>
                </a:solidFill>
              </a:rPr>
              <a:t>. 18H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156496" y="5314537"/>
            <a:ext cx="288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CaSO</a:t>
            </a:r>
            <a:r>
              <a:rPr lang="cs-CZ" sz="2400" b="1" baseline="-25000" dirty="0">
                <a:solidFill>
                  <a:srgbClr val="FF0000"/>
                </a:solidFill>
              </a:rPr>
              <a:t>4 </a:t>
            </a:r>
            <a:r>
              <a:rPr lang="cs-CZ" sz="2400" b="1" dirty="0">
                <a:solidFill>
                  <a:srgbClr val="FF0000"/>
                </a:solidFill>
              </a:rPr>
              <a:t>. 0,5H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156496" y="6093296"/>
            <a:ext cx="288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Na</a:t>
            </a:r>
            <a:r>
              <a:rPr lang="cs-CZ" sz="2400" b="1" baseline="-25000" dirty="0">
                <a:solidFill>
                  <a:srgbClr val="FF0000"/>
                </a:solidFill>
              </a:rPr>
              <a:t>3</a:t>
            </a:r>
            <a:r>
              <a:rPr lang="cs-CZ" sz="2400" b="1" dirty="0">
                <a:solidFill>
                  <a:srgbClr val="FF0000"/>
                </a:solidFill>
              </a:rPr>
              <a:t>PO</a:t>
            </a:r>
            <a:r>
              <a:rPr lang="cs-CZ" sz="2400" b="1" baseline="-25000" dirty="0">
                <a:solidFill>
                  <a:srgbClr val="FF0000"/>
                </a:solidFill>
              </a:rPr>
              <a:t>4 </a:t>
            </a:r>
            <a:r>
              <a:rPr lang="cs-CZ" sz="2400" b="1" dirty="0">
                <a:solidFill>
                  <a:srgbClr val="FF0000"/>
                </a:solidFill>
              </a:rPr>
              <a:t>. 12H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30" name="Šipka doprava se zářezem 29">
            <a:hlinkClick r:id="rId5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663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aoblený obdélník 27"/>
          <p:cNvSpPr/>
          <p:nvPr/>
        </p:nvSpPr>
        <p:spPr>
          <a:xfrm>
            <a:off x="179535" y="908720"/>
            <a:ext cx="8784931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83669" y="1042300"/>
            <a:ext cx="5976663" cy="1077218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Hydráty</a:t>
            </a:r>
            <a:r>
              <a:rPr lang="cs-CZ" sz="2400" dirty="0"/>
              <a:t> </a:t>
            </a:r>
            <a:r>
              <a:rPr lang="cs-CZ" dirty="0"/>
              <a:t>solí</a:t>
            </a:r>
          </a:p>
          <a:p>
            <a:r>
              <a:rPr lang="cs-CZ" sz="2400" dirty="0"/>
              <a:t>tvorba vzorce z názvu  - procvičování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16176" y="2204864"/>
            <a:ext cx="594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trihydrát</a:t>
            </a:r>
            <a:r>
              <a:rPr lang="cs-CZ" sz="2400" b="1" dirty="0" smtClean="0"/>
              <a:t> jodistanu sodného</a:t>
            </a:r>
            <a:endParaRPr lang="cs-CZ" sz="24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6175" y="2943520"/>
            <a:ext cx="594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heptahydrát</a:t>
            </a:r>
            <a:r>
              <a:rPr lang="cs-CZ" sz="2400" b="1" dirty="0" smtClean="0"/>
              <a:t> siřičitanu sodn</a:t>
            </a:r>
            <a:r>
              <a:rPr lang="cs-CZ" sz="2400" b="1" dirty="0"/>
              <a:t>ého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16174" y="3733859"/>
            <a:ext cx="594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tetrahydrát</a:t>
            </a:r>
            <a:r>
              <a:rPr lang="cs-CZ" sz="2400" b="1" dirty="0" smtClean="0"/>
              <a:t> chloridu manganat</a:t>
            </a:r>
            <a:r>
              <a:rPr lang="cs-CZ" sz="2400" b="1" dirty="0"/>
              <a:t>ého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16173" y="4524198"/>
            <a:ext cx="594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oktadekahydrát</a:t>
            </a:r>
            <a:r>
              <a:rPr lang="cs-CZ" sz="2400" b="1" dirty="0" smtClean="0"/>
              <a:t> uhličitanu sodn</a:t>
            </a:r>
            <a:r>
              <a:rPr lang="cs-CZ" sz="2400" b="1" dirty="0"/>
              <a:t>ého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16176" y="5314537"/>
            <a:ext cx="594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hemihydrát</a:t>
            </a:r>
            <a:r>
              <a:rPr lang="cs-CZ" sz="2400" b="1" dirty="0" smtClean="0"/>
              <a:t> dusičnanu zinečnat</a:t>
            </a:r>
            <a:r>
              <a:rPr lang="cs-CZ" sz="2400" b="1" dirty="0"/>
              <a:t>ého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16176" y="6104876"/>
            <a:ext cx="594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/>
              <a:t>dihydrát</a:t>
            </a:r>
            <a:r>
              <a:rPr lang="cs-CZ" sz="2400" b="1" dirty="0" smtClean="0"/>
              <a:t> oxidu molybdenov</a:t>
            </a:r>
            <a:r>
              <a:rPr lang="cs-CZ" sz="2400" b="1" dirty="0"/>
              <a:t>ého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940152" y="2204864"/>
            <a:ext cx="2736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NaIO</a:t>
            </a:r>
            <a:r>
              <a:rPr lang="cs-CZ" sz="2400" b="1" baseline="-25000" dirty="0">
                <a:solidFill>
                  <a:srgbClr val="FF0000"/>
                </a:solidFill>
              </a:rPr>
              <a:t>4 </a:t>
            </a:r>
            <a:r>
              <a:rPr lang="cs-CZ" sz="2400" b="1" dirty="0">
                <a:solidFill>
                  <a:srgbClr val="FF0000"/>
                </a:solidFill>
              </a:rPr>
              <a:t>. 3H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940152" y="2943520"/>
            <a:ext cx="2736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Na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SO</a:t>
            </a:r>
            <a:r>
              <a:rPr lang="cs-CZ" sz="2400" b="1" baseline="-25000" dirty="0">
                <a:solidFill>
                  <a:srgbClr val="FF0000"/>
                </a:solidFill>
              </a:rPr>
              <a:t>3 </a:t>
            </a:r>
            <a:r>
              <a:rPr lang="cs-CZ" sz="2400" b="1" dirty="0">
                <a:solidFill>
                  <a:srgbClr val="FF0000"/>
                </a:solidFill>
              </a:rPr>
              <a:t>. 7H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940152" y="3733858"/>
            <a:ext cx="2736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MnCl</a:t>
            </a:r>
            <a:r>
              <a:rPr lang="cs-CZ" sz="2400" b="1" baseline="-25000" dirty="0">
                <a:solidFill>
                  <a:srgbClr val="FF0000"/>
                </a:solidFill>
              </a:rPr>
              <a:t>2 </a:t>
            </a:r>
            <a:r>
              <a:rPr lang="cs-CZ" sz="2400" b="1" dirty="0">
                <a:solidFill>
                  <a:srgbClr val="FF0000"/>
                </a:solidFill>
              </a:rPr>
              <a:t>. 4H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940152" y="4524197"/>
            <a:ext cx="2736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Na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CO</a:t>
            </a:r>
            <a:r>
              <a:rPr lang="cs-CZ" sz="2400" b="1" baseline="-25000" dirty="0">
                <a:solidFill>
                  <a:srgbClr val="FF0000"/>
                </a:solidFill>
              </a:rPr>
              <a:t>3 </a:t>
            </a:r>
            <a:r>
              <a:rPr lang="cs-CZ" sz="2400" b="1" dirty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18H</a:t>
            </a:r>
            <a:r>
              <a:rPr lang="cs-CZ" sz="24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940152" y="5314537"/>
            <a:ext cx="324036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Zn</a:t>
            </a:r>
            <a:r>
              <a:rPr lang="cs-CZ" sz="2400" b="1" dirty="0">
                <a:solidFill>
                  <a:srgbClr val="FF0000"/>
                </a:solidFill>
              </a:rPr>
              <a:t>(NO</a:t>
            </a:r>
            <a:r>
              <a:rPr lang="cs-CZ" sz="2400" b="1" baseline="-25000" dirty="0">
                <a:solidFill>
                  <a:srgbClr val="FF0000"/>
                </a:solidFill>
              </a:rPr>
              <a:t>3</a:t>
            </a:r>
            <a:r>
              <a:rPr lang="cs-CZ" sz="2400" b="1" dirty="0">
                <a:solidFill>
                  <a:srgbClr val="FF0000"/>
                </a:solidFill>
              </a:rPr>
              <a:t>)</a:t>
            </a:r>
            <a:r>
              <a:rPr lang="cs-CZ" sz="2400" b="1" baseline="-25000" dirty="0">
                <a:solidFill>
                  <a:srgbClr val="FF0000"/>
                </a:solidFill>
              </a:rPr>
              <a:t>2 </a:t>
            </a:r>
            <a:r>
              <a:rPr lang="cs-CZ" sz="2400" b="1" dirty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0,5H</a:t>
            </a:r>
            <a:r>
              <a:rPr lang="cs-CZ" sz="24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940152" y="6093296"/>
            <a:ext cx="2736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MoO</a:t>
            </a:r>
            <a:r>
              <a:rPr lang="cs-CZ" sz="2400" b="1" baseline="-25000" dirty="0">
                <a:solidFill>
                  <a:srgbClr val="FF0000"/>
                </a:solidFill>
              </a:rPr>
              <a:t>3 </a:t>
            </a:r>
            <a:r>
              <a:rPr lang="cs-CZ" sz="2400" b="1" dirty="0">
                <a:solidFill>
                  <a:srgbClr val="FF0000"/>
                </a:solidFill>
              </a:rPr>
              <a:t>. 2H</a:t>
            </a:r>
            <a:r>
              <a:rPr lang="cs-CZ" sz="2400" b="1" baseline="-25000" dirty="0">
                <a:solidFill>
                  <a:srgbClr val="FF0000"/>
                </a:solidFill>
              </a:rPr>
              <a:t>2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30" name="Šipka doprava se zářezem 29">
            <a:hlinkClick r:id="rId5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89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aoblený obdélník 24"/>
          <p:cNvSpPr/>
          <p:nvPr/>
        </p:nvSpPr>
        <p:spPr>
          <a:xfrm>
            <a:off x="179535" y="908720"/>
            <a:ext cx="8784931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39652" y="1052736"/>
            <a:ext cx="6264696" cy="1077218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Hydráty</a:t>
            </a:r>
            <a:r>
              <a:rPr lang="cs-CZ" sz="2400" dirty="0"/>
              <a:t> </a:t>
            </a:r>
            <a:r>
              <a:rPr lang="cs-CZ" dirty="0"/>
              <a:t>solí</a:t>
            </a:r>
          </a:p>
          <a:p>
            <a:r>
              <a:rPr lang="cs-CZ" sz="2400" dirty="0"/>
              <a:t>tvorba názvu ze vzorce  - procvičování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915818" y="2235683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tetrahydrát</a:t>
            </a:r>
            <a:r>
              <a:rPr lang="cs-CZ" sz="2400" b="1" dirty="0" smtClean="0">
                <a:solidFill>
                  <a:srgbClr val="FF0000"/>
                </a:solidFill>
              </a:rPr>
              <a:t> chloridu železnatého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915821" y="3026022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pentahydrát</a:t>
            </a:r>
            <a:r>
              <a:rPr lang="cs-CZ" sz="2400" b="1" dirty="0" smtClean="0">
                <a:solidFill>
                  <a:srgbClr val="FF0000"/>
                </a:solidFill>
              </a:rPr>
              <a:t> síranu měďnatého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915821" y="3816361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heptahydrát</a:t>
            </a:r>
            <a:r>
              <a:rPr lang="cs-CZ" sz="2400" b="1" dirty="0" smtClean="0">
                <a:solidFill>
                  <a:srgbClr val="FF0000"/>
                </a:solidFill>
              </a:rPr>
              <a:t> síranu kobaltnatého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915817" y="4606700"/>
            <a:ext cx="60114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hexahydrát</a:t>
            </a:r>
            <a:r>
              <a:rPr lang="cs-CZ" sz="2400" b="1" dirty="0" smtClean="0">
                <a:solidFill>
                  <a:srgbClr val="FF0000"/>
                </a:solidFill>
              </a:rPr>
              <a:t> chloristanu kobaltnatého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915816" y="5397039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oktahydrát</a:t>
            </a:r>
            <a:r>
              <a:rPr lang="cs-CZ" sz="2400" b="1" dirty="0" smtClean="0">
                <a:solidFill>
                  <a:srgbClr val="FF0000"/>
                </a:solidFill>
              </a:rPr>
              <a:t> hydroxidu barnatého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915821" y="6187378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dekahydrát</a:t>
            </a:r>
            <a:r>
              <a:rPr lang="cs-CZ" sz="2400" b="1" dirty="0" smtClean="0">
                <a:solidFill>
                  <a:srgbClr val="FF0000"/>
                </a:solidFill>
              </a:rPr>
              <a:t> síranu sodného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50766" y="2235682"/>
            <a:ext cx="27363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FeCl</a:t>
            </a:r>
            <a:r>
              <a:rPr lang="cs-CZ" sz="2400" b="1" baseline="-25000" dirty="0"/>
              <a:t>2 </a:t>
            </a:r>
            <a:r>
              <a:rPr lang="cs-CZ" sz="2400" b="1" dirty="0"/>
              <a:t>. 4H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50766" y="3026022"/>
            <a:ext cx="27363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CuSO</a:t>
            </a:r>
            <a:r>
              <a:rPr lang="cs-CZ" sz="2400" b="1" baseline="-25000" dirty="0"/>
              <a:t>4 </a:t>
            </a:r>
            <a:r>
              <a:rPr lang="cs-CZ" sz="2400" b="1" dirty="0"/>
              <a:t>. 5H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50766" y="3816361"/>
            <a:ext cx="27363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CoSO</a:t>
            </a:r>
            <a:r>
              <a:rPr lang="cs-CZ" sz="2400" b="1" baseline="-25000" dirty="0"/>
              <a:t>4 </a:t>
            </a:r>
            <a:r>
              <a:rPr lang="cs-CZ" sz="2400" b="1" dirty="0"/>
              <a:t>. 7H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50766" y="4606700"/>
            <a:ext cx="288032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Co(ClO</a:t>
            </a:r>
            <a:r>
              <a:rPr lang="cs-CZ" sz="2400" b="1" baseline="-25000" dirty="0"/>
              <a:t>4</a:t>
            </a:r>
            <a:r>
              <a:rPr lang="cs-CZ" sz="2400" b="1" dirty="0"/>
              <a:t>)</a:t>
            </a:r>
            <a:r>
              <a:rPr lang="cs-CZ" sz="2400" b="1" baseline="-25000" dirty="0"/>
              <a:t>2 </a:t>
            </a:r>
            <a:r>
              <a:rPr lang="cs-CZ" sz="2400" b="1" dirty="0"/>
              <a:t>. 6H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50765" y="5397039"/>
            <a:ext cx="3025091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Ba(OH)</a:t>
            </a:r>
            <a:r>
              <a:rPr lang="cs-CZ" sz="2400" b="1" baseline="-25000" dirty="0"/>
              <a:t>2 </a:t>
            </a:r>
            <a:r>
              <a:rPr lang="cs-CZ" sz="2400" b="1" dirty="0"/>
              <a:t>. 8H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50766" y="6187377"/>
            <a:ext cx="27363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Na</a:t>
            </a:r>
            <a:r>
              <a:rPr lang="cs-CZ" sz="2400" b="1" baseline="-25000" dirty="0"/>
              <a:t>2</a:t>
            </a:r>
            <a:r>
              <a:rPr lang="cs-CZ" sz="2400" b="1" dirty="0"/>
              <a:t>SO</a:t>
            </a:r>
            <a:r>
              <a:rPr lang="cs-CZ" sz="2400" b="1" baseline="-25000" dirty="0"/>
              <a:t>4 </a:t>
            </a:r>
            <a:r>
              <a:rPr lang="cs-CZ" sz="2400" b="1" dirty="0"/>
              <a:t>. 10H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6" name="Šipka doprava se zářezem 25">
            <a:hlinkClick r:id="rId5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913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aoblený obdélník 24"/>
          <p:cNvSpPr/>
          <p:nvPr/>
        </p:nvSpPr>
        <p:spPr>
          <a:xfrm>
            <a:off x="179535" y="908720"/>
            <a:ext cx="8784931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39652" y="1052736"/>
            <a:ext cx="6264696" cy="1077218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Hydráty</a:t>
            </a:r>
            <a:r>
              <a:rPr lang="cs-CZ" sz="2400" dirty="0"/>
              <a:t> </a:t>
            </a:r>
            <a:r>
              <a:rPr lang="cs-CZ" dirty="0"/>
              <a:t>solí</a:t>
            </a:r>
          </a:p>
          <a:p>
            <a:r>
              <a:rPr lang="cs-CZ" sz="2400" dirty="0"/>
              <a:t>tvorba názvu ze vzorce  - procvičování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059834" y="2235683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nonahydrát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sulfidu sodného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059837" y="3026022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monohydrát</a:t>
            </a:r>
            <a:r>
              <a:rPr lang="cs-CZ" sz="2400" b="1" dirty="0" smtClean="0">
                <a:solidFill>
                  <a:srgbClr val="FF0000"/>
                </a:solidFill>
              </a:rPr>
              <a:t> chloristanu sodného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059837" y="3816361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dihydrát</a:t>
            </a:r>
            <a:r>
              <a:rPr lang="cs-CZ" sz="2400" b="1" dirty="0" smtClean="0">
                <a:solidFill>
                  <a:srgbClr val="FF0000"/>
                </a:solidFill>
              </a:rPr>
              <a:t> bromidu sodného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059833" y="4606700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trihydrát</a:t>
            </a:r>
            <a:r>
              <a:rPr lang="cs-CZ" sz="2400" b="1" dirty="0" smtClean="0">
                <a:solidFill>
                  <a:srgbClr val="FF0000"/>
                </a:solidFill>
              </a:rPr>
              <a:t> dusičnanu lithného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059832" y="5397039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hexahydrát</a:t>
            </a:r>
            <a:r>
              <a:rPr lang="cs-CZ" sz="2400" b="1" dirty="0" smtClean="0">
                <a:solidFill>
                  <a:srgbClr val="FF0000"/>
                </a:solidFill>
              </a:rPr>
              <a:t> dusičnanu hořečnatého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059837" y="6187378"/>
            <a:ext cx="5760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heptahydrát</a:t>
            </a:r>
            <a:r>
              <a:rPr lang="cs-CZ" sz="2400" b="1" dirty="0" smtClean="0">
                <a:solidFill>
                  <a:srgbClr val="FF0000"/>
                </a:solidFill>
              </a:rPr>
              <a:t> síranu hořečnatého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2774" y="2235682"/>
            <a:ext cx="27363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Na</a:t>
            </a:r>
            <a:r>
              <a:rPr lang="cs-CZ" sz="2400" b="1" baseline="-25000" dirty="0"/>
              <a:t>2</a:t>
            </a:r>
            <a:r>
              <a:rPr lang="cs-CZ" sz="2400" b="1" dirty="0"/>
              <a:t>S . 9H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22774" y="3026022"/>
            <a:ext cx="27363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NaClO</a:t>
            </a:r>
            <a:r>
              <a:rPr lang="cs-CZ" sz="2400" b="1" baseline="-25000" dirty="0"/>
              <a:t>4 </a:t>
            </a:r>
            <a:r>
              <a:rPr lang="cs-CZ" sz="2400" b="1" dirty="0"/>
              <a:t>. 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2774" y="3816361"/>
            <a:ext cx="27363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 err="1"/>
              <a:t>NaBr</a:t>
            </a:r>
            <a:r>
              <a:rPr lang="cs-CZ" sz="2400" b="1" dirty="0"/>
              <a:t> . 2H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2774" y="4606700"/>
            <a:ext cx="27363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LiNO</a:t>
            </a:r>
            <a:r>
              <a:rPr lang="cs-CZ" sz="2400" b="1" baseline="-25000" dirty="0"/>
              <a:t>3 </a:t>
            </a:r>
            <a:r>
              <a:rPr lang="cs-CZ" sz="2400" b="1" dirty="0"/>
              <a:t>. 3H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22773" y="5397039"/>
            <a:ext cx="3025091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Mg(NO</a:t>
            </a:r>
            <a:r>
              <a:rPr lang="cs-CZ" sz="2400" b="1" baseline="-25000" dirty="0"/>
              <a:t>3</a:t>
            </a:r>
            <a:r>
              <a:rPr lang="cs-CZ" sz="2400" b="1" dirty="0"/>
              <a:t>)</a:t>
            </a:r>
            <a:r>
              <a:rPr lang="cs-CZ" sz="2400" b="1" baseline="-25000" dirty="0"/>
              <a:t>2 </a:t>
            </a:r>
            <a:r>
              <a:rPr lang="cs-CZ" sz="2400" b="1" dirty="0"/>
              <a:t>. 6H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22774" y="6187377"/>
            <a:ext cx="2736304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2400" b="1" dirty="0"/>
              <a:t>MgSO</a:t>
            </a:r>
            <a:r>
              <a:rPr lang="cs-CZ" sz="2400" b="1" baseline="-25000" dirty="0"/>
              <a:t>4 </a:t>
            </a:r>
            <a:r>
              <a:rPr lang="cs-CZ" sz="2400" b="1" dirty="0"/>
              <a:t>. 7H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  <a:endParaRPr lang="cs-CZ" sz="2400" b="1" baseline="-25000" dirty="0"/>
          </a:p>
        </p:txBody>
      </p:sp>
      <p:sp>
        <p:nvSpPr>
          <p:cNvPr id="26" name="Šipka doprava se zářezem 25">
            <a:hlinkClick r:id="rId6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988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36725" y="1412776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680332" y="908720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36725" y="1724908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5" name="Obdélník 4"/>
          <p:cNvSpPr/>
          <p:nvPr/>
        </p:nvSpPr>
        <p:spPr>
          <a:xfrm>
            <a:off x="636725" y="2059547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631527" y="2347547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/>
              <a:t>Blažek, J</a:t>
            </a:r>
            <a:r>
              <a:rPr lang="cs-CZ" sz="1200" dirty="0" smtClean="0"/>
              <a:t>., Melichar</a:t>
            </a:r>
            <a:r>
              <a:rPr lang="cs-CZ" sz="1200" dirty="0"/>
              <a:t>, </a:t>
            </a:r>
            <a:r>
              <a:rPr lang="cs-CZ" sz="1200" dirty="0" smtClean="0"/>
              <a:t>M.   Přehled </a:t>
            </a:r>
            <a:r>
              <a:rPr lang="cs-CZ" sz="1200" dirty="0"/>
              <a:t>chemického názvosloví. Praha: SPN, </a:t>
            </a:r>
            <a:r>
              <a:rPr lang="cs-CZ" sz="1200" dirty="0" smtClean="0"/>
              <a:t>1986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682288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hlinkClick r:id="rId3" action="ppaction://hlinksldjump"/>
          </p:cNvPr>
          <p:cNvSpPr txBox="1">
            <a:spLocks/>
          </p:cNvSpPr>
          <p:nvPr/>
        </p:nvSpPr>
        <p:spPr>
          <a:xfrm>
            <a:off x="899592" y="3501008"/>
            <a:ext cx="7344816" cy="122413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hydrogenSoli 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215516" y="1484784"/>
            <a:ext cx="8496944" cy="1368152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Chemické názvosloví</a:t>
            </a:r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   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  <p:sp>
        <p:nvSpPr>
          <p:cNvPr id="6" name="Nadpis 1">
            <a:hlinkClick r:id="rId4" action="ppaction://hlinksldjump"/>
          </p:cNvPr>
          <p:cNvSpPr txBox="1">
            <a:spLocks/>
          </p:cNvSpPr>
          <p:nvPr/>
        </p:nvSpPr>
        <p:spPr>
          <a:xfrm>
            <a:off x="911796" y="5229200"/>
            <a:ext cx="7332612" cy="122413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hydráty 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71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71754" y="908720"/>
            <a:ext cx="9000492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375757" y="1230449"/>
            <a:ext cx="4392487" cy="707886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 err="1"/>
              <a:t>Hydrogensoli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2321003"/>
            <a:ext cx="6372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Odvozují se </a:t>
            </a:r>
            <a:r>
              <a:rPr lang="cs-CZ" sz="2400" b="1" dirty="0"/>
              <a:t>od </a:t>
            </a:r>
            <a:r>
              <a:rPr lang="cs-CZ" sz="2400" b="1" dirty="0" err="1" smtClean="0">
                <a:solidFill>
                  <a:srgbClr val="FF0000"/>
                </a:solidFill>
              </a:rPr>
              <a:t>vícesytnych</a:t>
            </a:r>
            <a:r>
              <a:rPr lang="cs-CZ" sz="2400" b="1" dirty="0" smtClean="0"/>
              <a:t> kyselin.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2965240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V </a:t>
            </a:r>
            <a:r>
              <a:rPr lang="cs-CZ" sz="2400" b="1" dirty="0">
                <a:solidFill>
                  <a:srgbClr val="FF0000"/>
                </a:solidFill>
              </a:rPr>
              <a:t>aniontu </a:t>
            </a:r>
            <a:r>
              <a:rPr lang="cs-CZ" sz="2400" b="1" dirty="0"/>
              <a:t>je </a:t>
            </a:r>
            <a:r>
              <a:rPr lang="cs-CZ" sz="2400" b="1" dirty="0" smtClean="0"/>
              <a:t>navíc </a:t>
            </a:r>
            <a:r>
              <a:rPr lang="cs-CZ" sz="2400" b="1" dirty="0"/>
              <a:t>1 nebo </a:t>
            </a:r>
            <a:r>
              <a:rPr lang="cs-CZ" sz="2400" b="1" dirty="0" smtClean="0"/>
              <a:t>více vodíků.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361714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J</a:t>
            </a:r>
            <a:r>
              <a:rPr lang="it-IT" sz="2400" b="1" dirty="0" smtClean="0"/>
              <a:t>e-li v</a:t>
            </a:r>
            <a:r>
              <a:rPr lang="cs-CZ" sz="2400" b="1" dirty="0" smtClean="0"/>
              <a:t>í</a:t>
            </a:r>
            <a:r>
              <a:rPr lang="it-IT" sz="2400" b="1" dirty="0" smtClean="0"/>
              <a:t>ce vod</a:t>
            </a:r>
            <a:r>
              <a:rPr lang="cs-CZ" sz="2400" b="1" dirty="0" smtClean="0"/>
              <a:t>í</a:t>
            </a:r>
            <a:r>
              <a:rPr lang="it-IT" sz="2400" b="1" dirty="0" smtClean="0"/>
              <a:t>ků </a:t>
            </a:r>
            <a:r>
              <a:rPr lang="it-IT" sz="2400" b="1" dirty="0"/>
              <a:t>než </a:t>
            </a:r>
            <a:r>
              <a:rPr lang="it-IT" sz="2400" b="1" dirty="0" smtClean="0"/>
              <a:t>1</a:t>
            </a:r>
            <a:r>
              <a:rPr lang="cs-CZ" sz="2400" b="1" dirty="0" smtClean="0"/>
              <a:t> vyjádří se jejich počet číslovkou za číslovku se přidá slovo </a:t>
            </a:r>
            <a:r>
              <a:rPr lang="cs-CZ" sz="2400" b="1" dirty="0" smtClean="0">
                <a:solidFill>
                  <a:srgbClr val="FF0000"/>
                </a:solidFill>
              </a:rPr>
              <a:t>hydrogen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4769276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</a:t>
            </a:r>
            <a:r>
              <a:rPr lang="cs-CZ" sz="2400" b="1" dirty="0">
                <a:solidFill>
                  <a:srgbClr val="FF0000"/>
                </a:solidFill>
              </a:rPr>
              <a:t>H</a:t>
            </a:r>
            <a:r>
              <a:rPr lang="cs-CZ" sz="2400" b="1" dirty="0"/>
              <a:t>CO</a:t>
            </a:r>
            <a:r>
              <a:rPr lang="cs-CZ" sz="2400" b="1" baseline="-25000" dirty="0"/>
              <a:t>3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7479" y="5415607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Na</a:t>
            </a:r>
            <a:r>
              <a:rPr lang="cs-CZ" sz="2400" b="1" dirty="0" smtClean="0">
                <a:solidFill>
                  <a:srgbClr val="FF0000"/>
                </a:solidFill>
              </a:rPr>
              <a:t>H</a:t>
            </a:r>
            <a:r>
              <a:rPr lang="cs-CZ" sz="2400" b="1" baseline="-25000" dirty="0" smtClean="0">
                <a:solidFill>
                  <a:srgbClr val="7030A0"/>
                </a:solidFill>
              </a:rPr>
              <a:t>2</a:t>
            </a:r>
            <a:r>
              <a:rPr lang="cs-CZ" sz="2400" b="1" dirty="0" smtClean="0"/>
              <a:t>PO</a:t>
            </a:r>
            <a:r>
              <a:rPr lang="cs-CZ" sz="2400" b="1" baseline="-25000" dirty="0" smtClean="0"/>
              <a:t>4</a:t>
            </a:r>
            <a:r>
              <a:rPr lang="cs-CZ" sz="2400" b="1" dirty="0" smtClean="0"/>
              <a:t> 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131840" y="4769275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hydrogen</a:t>
            </a:r>
            <a:r>
              <a:rPr lang="cs-CZ" sz="2400" b="1" dirty="0"/>
              <a:t>uhličitan </a:t>
            </a:r>
            <a:r>
              <a:rPr lang="cs-CZ" sz="2400" b="1" dirty="0" smtClean="0"/>
              <a:t>draselný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131840" y="5415606"/>
            <a:ext cx="5868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7030A0"/>
                </a:solidFill>
              </a:rPr>
              <a:t>di</a:t>
            </a:r>
            <a:r>
              <a:rPr lang="cs-CZ" sz="2400" b="1" dirty="0" err="1">
                <a:solidFill>
                  <a:srgbClr val="FF0000"/>
                </a:solidFill>
              </a:rPr>
              <a:t>hydrogen</a:t>
            </a:r>
            <a:r>
              <a:rPr lang="cs-CZ" sz="2400" b="1" dirty="0" err="1"/>
              <a:t>fosforečnan</a:t>
            </a:r>
            <a:r>
              <a:rPr lang="cs-CZ" sz="2400" b="1" dirty="0"/>
              <a:t> </a:t>
            </a:r>
            <a:r>
              <a:rPr lang="cs-CZ" sz="2400" b="1" dirty="0" smtClean="0"/>
              <a:t>sodný</a:t>
            </a:r>
            <a:endParaRPr lang="cs-CZ" sz="2400" b="1" dirty="0"/>
          </a:p>
        </p:txBody>
      </p:sp>
      <p:sp>
        <p:nvSpPr>
          <p:cNvPr id="13" name="Šipka doprava se zářezem 12">
            <a:hlinkClick r:id="rId6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160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aoblený obdélník 28"/>
          <p:cNvSpPr/>
          <p:nvPr/>
        </p:nvSpPr>
        <p:spPr>
          <a:xfrm>
            <a:off x="-36512" y="908720"/>
            <a:ext cx="9180512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83669" y="1042300"/>
            <a:ext cx="5976663" cy="1077218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 err="1"/>
              <a:t>Hydrogensoli</a:t>
            </a:r>
            <a:endParaRPr lang="cs-CZ" dirty="0"/>
          </a:p>
          <a:p>
            <a:r>
              <a:rPr lang="cs-CZ" sz="2400" dirty="0"/>
              <a:t>tvorba vzorce z názvu  - procvičování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-36509" y="2204864"/>
            <a:ext cx="7215239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/>
              <a:t>hydrogenchloričitan</a:t>
            </a:r>
            <a:r>
              <a:rPr lang="cs-CZ" sz="3000" b="1" dirty="0" smtClean="0"/>
              <a:t> </a:t>
            </a:r>
            <a:r>
              <a:rPr lang="cs-CZ" sz="3000" b="1" dirty="0"/>
              <a:t>sodný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-36510" y="2943520"/>
            <a:ext cx="7215239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/>
              <a:t>hydrogensiřičitan</a:t>
            </a:r>
            <a:r>
              <a:rPr lang="cs-CZ" sz="3000" b="1" dirty="0" smtClean="0"/>
              <a:t> </a:t>
            </a:r>
            <a:r>
              <a:rPr lang="cs-CZ" sz="3000" b="1" dirty="0"/>
              <a:t>vápenatý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-36511" y="3733859"/>
            <a:ext cx="7215239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/>
              <a:t>hydrogenuhličitan </a:t>
            </a:r>
            <a:r>
              <a:rPr lang="cs-CZ" sz="3000" b="1" dirty="0"/>
              <a:t>draselný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-36512" y="4524198"/>
            <a:ext cx="7215239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/>
              <a:t>dihydrogenfosforečnan</a:t>
            </a:r>
            <a:r>
              <a:rPr lang="cs-CZ" sz="3000" b="1" dirty="0" smtClean="0"/>
              <a:t> </a:t>
            </a:r>
            <a:r>
              <a:rPr lang="cs-CZ" sz="3000" b="1" dirty="0"/>
              <a:t>draselný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-36509" y="6043362"/>
            <a:ext cx="7215239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/>
              <a:t>hydrogensíran </a:t>
            </a:r>
            <a:r>
              <a:rPr lang="cs-CZ" sz="3000" b="1" dirty="0"/>
              <a:t>draselný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-36509" y="5323282"/>
            <a:ext cx="7215239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/>
              <a:t>dihydrogenfosforečnan</a:t>
            </a:r>
            <a:r>
              <a:rPr lang="cs-CZ" sz="3000" b="1" dirty="0" smtClean="0"/>
              <a:t> </a:t>
            </a:r>
            <a:r>
              <a:rPr lang="cs-CZ" sz="3000" b="1" dirty="0"/>
              <a:t>vápenatý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660232" y="2204864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NaHClO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3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660232" y="2943520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Ca(HSO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3</a:t>
            </a:r>
            <a:r>
              <a:rPr lang="cs-CZ" sz="3000" b="1" dirty="0" smtClean="0">
                <a:solidFill>
                  <a:srgbClr val="FF0000"/>
                </a:solidFill>
              </a:rPr>
              <a:t>)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2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660232" y="3733858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>
                <a:solidFill>
                  <a:srgbClr val="FF0000"/>
                </a:solidFill>
              </a:rPr>
              <a:t>K</a:t>
            </a:r>
            <a:r>
              <a:rPr lang="cs-CZ" sz="3000" b="1" dirty="0" smtClean="0">
                <a:solidFill>
                  <a:srgbClr val="FF0000"/>
                </a:solidFill>
              </a:rPr>
              <a:t>HCO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3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660232" y="4524197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KH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000" b="1" dirty="0" smtClean="0">
                <a:solidFill>
                  <a:srgbClr val="FF0000"/>
                </a:solidFill>
              </a:rPr>
              <a:t>PO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4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660232" y="6043362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>
                <a:solidFill>
                  <a:srgbClr val="FF0000"/>
                </a:solidFill>
              </a:rPr>
              <a:t>K</a:t>
            </a:r>
            <a:r>
              <a:rPr lang="cs-CZ" sz="3000" b="1" dirty="0" smtClean="0">
                <a:solidFill>
                  <a:srgbClr val="FF0000"/>
                </a:solidFill>
              </a:rPr>
              <a:t>HSO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4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660232" y="5311702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>
                <a:solidFill>
                  <a:srgbClr val="FF0000"/>
                </a:solidFill>
              </a:rPr>
              <a:t>C</a:t>
            </a:r>
            <a:r>
              <a:rPr lang="cs-CZ" sz="3000" b="1" dirty="0" smtClean="0">
                <a:solidFill>
                  <a:srgbClr val="FF0000"/>
                </a:solidFill>
              </a:rPr>
              <a:t>a(H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000" b="1" dirty="0" smtClean="0">
                <a:solidFill>
                  <a:srgbClr val="FF0000"/>
                </a:solidFill>
              </a:rPr>
              <a:t>PO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4</a:t>
            </a:r>
            <a:r>
              <a:rPr lang="cs-CZ" sz="3000" b="1" dirty="0" smtClean="0">
                <a:solidFill>
                  <a:srgbClr val="FF0000"/>
                </a:solidFill>
              </a:rPr>
              <a:t>)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2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28" name="Šipka doprava se zářezem 27">
            <a:hlinkClick r:id="rId6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321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0" y="908720"/>
            <a:ext cx="9144000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583669" y="1042300"/>
            <a:ext cx="5976663" cy="1077218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 err="1"/>
              <a:t>Hydrogensoli</a:t>
            </a:r>
            <a:endParaRPr lang="cs-CZ" dirty="0"/>
          </a:p>
          <a:p>
            <a:r>
              <a:rPr lang="cs-CZ" sz="2400" dirty="0"/>
              <a:t>tvorba vzorce z názvu  - procvičování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" y="2276872"/>
            <a:ext cx="8172395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/>
              <a:t>dihydrogenfosforečnan</a:t>
            </a:r>
            <a:r>
              <a:rPr lang="cs-CZ" sz="3000" b="1" dirty="0" smtClean="0"/>
              <a:t> </a:t>
            </a:r>
            <a:r>
              <a:rPr lang="cs-CZ" sz="3000" b="1" dirty="0"/>
              <a:t>lithný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-36512" y="3046622"/>
            <a:ext cx="8172395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/>
              <a:t>dihydrogenfosforečnan</a:t>
            </a:r>
            <a:r>
              <a:rPr lang="cs-CZ" sz="3000" b="1" dirty="0" smtClean="0"/>
              <a:t> </a:t>
            </a:r>
            <a:r>
              <a:rPr lang="cs-CZ" sz="3000" b="1" dirty="0"/>
              <a:t>amonný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5" y="3836961"/>
            <a:ext cx="8172395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/>
              <a:t>hydrogenfosforečnan</a:t>
            </a:r>
            <a:r>
              <a:rPr lang="cs-CZ" sz="3000" b="1" dirty="0" smtClean="0"/>
              <a:t> </a:t>
            </a:r>
            <a:r>
              <a:rPr lang="cs-CZ" sz="3000" b="1" dirty="0"/>
              <a:t>vápenatý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6573564" y="2289028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LiH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000" b="1" dirty="0" smtClean="0">
                <a:solidFill>
                  <a:srgbClr val="FF0000"/>
                </a:solidFill>
              </a:rPr>
              <a:t>PO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4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516216" y="3056260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NH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4</a:t>
            </a:r>
            <a:r>
              <a:rPr lang="cs-CZ" sz="3000" b="1" dirty="0" smtClean="0">
                <a:solidFill>
                  <a:srgbClr val="FF0000"/>
                </a:solidFill>
              </a:rPr>
              <a:t>H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000" b="1" dirty="0" smtClean="0">
                <a:solidFill>
                  <a:srgbClr val="FF0000"/>
                </a:solidFill>
              </a:rPr>
              <a:t>PO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4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573564" y="3848348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CaHPO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4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1057" y="4534692"/>
            <a:ext cx="7215239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/>
              <a:t>hydrogenuhličitan </a:t>
            </a:r>
            <a:r>
              <a:rPr lang="cs-CZ" sz="3000" b="1" dirty="0"/>
              <a:t>sodný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1056" y="5325031"/>
            <a:ext cx="7215239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/>
              <a:t>hydrogensiřičitan</a:t>
            </a:r>
            <a:r>
              <a:rPr lang="cs-CZ" sz="3000" b="1" dirty="0" smtClean="0"/>
              <a:t> </a:t>
            </a:r>
            <a:r>
              <a:rPr lang="cs-CZ" sz="3000" b="1" dirty="0"/>
              <a:t>vápenatý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21055" y="6115370"/>
            <a:ext cx="7215239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200" b="1" dirty="0" smtClean="0"/>
              <a:t>hydrogenuhličitan </a:t>
            </a:r>
            <a:r>
              <a:rPr lang="cs-CZ" sz="3200" b="1" dirty="0"/>
              <a:t>železný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573564" y="4534692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NaHCO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3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573564" y="5325031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Ca(HSO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3</a:t>
            </a:r>
            <a:r>
              <a:rPr lang="cs-CZ" sz="3000" b="1" dirty="0" smtClean="0">
                <a:solidFill>
                  <a:srgbClr val="FF0000"/>
                </a:solidFill>
              </a:rPr>
              <a:t>)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2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573564" y="6115369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FeHCO</a:t>
            </a:r>
            <a:r>
              <a:rPr lang="cs-CZ" sz="3200" b="1" baseline="-25000" dirty="0">
                <a:solidFill>
                  <a:srgbClr val="FF0000"/>
                </a:solidFill>
              </a:rPr>
              <a:t>3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7" name="Šipka doprava se zářezem 16">
            <a:hlinkClick r:id="rId6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129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  <p:bldP spid="15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aoblený obdélník 24"/>
          <p:cNvSpPr/>
          <p:nvPr/>
        </p:nvSpPr>
        <p:spPr>
          <a:xfrm>
            <a:off x="0" y="908720"/>
            <a:ext cx="9144000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39652" y="1055638"/>
            <a:ext cx="6264696" cy="1077218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 err="1"/>
              <a:t>Hydrogensoli</a:t>
            </a:r>
            <a:endParaRPr lang="cs-CZ" dirty="0"/>
          </a:p>
          <a:p>
            <a:r>
              <a:rPr lang="cs-CZ" sz="2400" dirty="0"/>
              <a:t>tvorba názvu ze vzorce  - procvičování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455471" y="2235683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>
                <a:solidFill>
                  <a:srgbClr val="FF0000"/>
                </a:solidFill>
              </a:rPr>
              <a:t>d</a:t>
            </a:r>
            <a:r>
              <a:rPr lang="cs-CZ" sz="3000" b="1" dirty="0" err="1" smtClean="0">
                <a:solidFill>
                  <a:srgbClr val="FF0000"/>
                </a:solidFill>
              </a:rPr>
              <a:t>ihydrogenfosforečnan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dirty="0">
                <a:solidFill>
                  <a:srgbClr val="FF0000"/>
                </a:solidFill>
              </a:rPr>
              <a:t>draselný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455474" y="6115370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hydrogensulfid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dirty="0">
                <a:solidFill>
                  <a:srgbClr val="FF0000"/>
                </a:solidFill>
              </a:rPr>
              <a:t>sodný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455474" y="3861048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>
                <a:solidFill>
                  <a:srgbClr val="FF0000"/>
                </a:solidFill>
              </a:rPr>
              <a:t>d</a:t>
            </a:r>
            <a:r>
              <a:rPr lang="cs-CZ" sz="3000" b="1" dirty="0" err="1" smtClean="0">
                <a:solidFill>
                  <a:srgbClr val="FF0000"/>
                </a:solidFill>
              </a:rPr>
              <a:t>ihydrogenfosforečnan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dirty="0">
                <a:solidFill>
                  <a:srgbClr val="FF0000"/>
                </a:solidFill>
              </a:rPr>
              <a:t>vápenatý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455470" y="4606700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hydrogenfosforečnan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dirty="0">
                <a:solidFill>
                  <a:srgbClr val="FF0000"/>
                </a:solidFill>
              </a:rPr>
              <a:t>hořečnatý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455469" y="5397039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hydrogenfosforečnan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dirty="0">
                <a:solidFill>
                  <a:srgbClr val="FF0000"/>
                </a:solidFill>
              </a:rPr>
              <a:t>amonný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455474" y="3068961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hydrogensiřičitan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dirty="0">
                <a:solidFill>
                  <a:srgbClr val="FF0000"/>
                </a:solidFill>
              </a:rPr>
              <a:t>horečnatý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1641" y="2235682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/>
              <a:t>KH</a:t>
            </a:r>
            <a:r>
              <a:rPr lang="cs-CZ" sz="3000" b="1" baseline="-25000" dirty="0" smtClean="0"/>
              <a:t>2</a:t>
            </a:r>
            <a:r>
              <a:rPr lang="cs-CZ" sz="3000" b="1" dirty="0" smtClean="0"/>
              <a:t>PO</a:t>
            </a:r>
            <a:r>
              <a:rPr lang="cs-CZ" sz="3000" b="1" baseline="-25000" dirty="0" smtClean="0"/>
              <a:t>4</a:t>
            </a:r>
            <a:endParaRPr lang="cs-CZ" sz="3000" b="1" baseline="-25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1641" y="6115370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/>
              <a:t>NaSH</a:t>
            </a:r>
            <a:endParaRPr lang="cs-CZ" sz="3000" b="1" baseline="-25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1641" y="3861048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/>
              <a:t>Ca(H</a:t>
            </a:r>
            <a:r>
              <a:rPr lang="cs-CZ" sz="3000" b="1" baseline="-25000" dirty="0" smtClean="0"/>
              <a:t>2</a:t>
            </a:r>
            <a:r>
              <a:rPr lang="cs-CZ" sz="3000" b="1" dirty="0" smtClean="0"/>
              <a:t>PO</a:t>
            </a:r>
            <a:r>
              <a:rPr lang="cs-CZ" sz="3000" b="1" baseline="-25000" dirty="0" smtClean="0"/>
              <a:t>4</a:t>
            </a:r>
            <a:r>
              <a:rPr lang="cs-CZ" sz="3000" b="1" dirty="0" smtClean="0"/>
              <a:t>)</a:t>
            </a:r>
            <a:r>
              <a:rPr lang="cs-CZ" sz="3000" b="1" baseline="-25000" dirty="0" smtClean="0"/>
              <a:t>2</a:t>
            </a:r>
            <a:endParaRPr lang="cs-CZ" sz="3000" b="1" baseline="-25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1641" y="4606700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/>
              <a:t>MgHPO</a:t>
            </a:r>
            <a:r>
              <a:rPr lang="cs-CZ" sz="3000" b="1" baseline="-25000" dirty="0"/>
              <a:t>4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1641" y="5397039"/>
            <a:ext cx="2808312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/>
              <a:t>(</a:t>
            </a:r>
            <a:r>
              <a:rPr lang="cs-CZ" sz="3000" b="1" dirty="0" smtClean="0"/>
              <a:t>NH</a:t>
            </a:r>
            <a:r>
              <a:rPr lang="cs-CZ" sz="3000" b="1" baseline="-25000" dirty="0" smtClean="0"/>
              <a:t>4</a:t>
            </a:r>
            <a:r>
              <a:rPr lang="cs-CZ" sz="3000" b="1" dirty="0" smtClean="0"/>
              <a:t>)</a:t>
            </a:r>
            <a:r>
              <a:rPr lang="cs-CZ" sz="3000" b="1" baseline="-25000" dirty="0" smtClean="0"/>
              <a:t>2</a:t>
            </a:r>
            <a:r>
              <a:rPr lang="cs-CZ" sz="3000" b="1" dirty="0" smtClean="0"/>
              <a:t>HPO</a:t>
            </a:r>
            <a:r>
              <a:rPr lang="cs-CZ" sz="3000" b="1" baseline="-25000" dirty="0" smtClean="0"/>
              <a:t>4</a:t>
            </a:r>
            <a:endParaRPr lang="cs-CZ" sz="3000" b="1" baseline="-25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1641" y="3068960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/>
              <a:t>Mg(HSO</a:t>
            </a:r>
            <a:r>
              <a:rPr lang="cs-CZ" sz="3000" b="1" baseline="-25000" dirty="0"/>
              <a:t>3</a:t>
            </a:r>
            <a:r>
              <a:rPr lang="cs-CZ" sz="3000" b="1" dirty="0"/>
              <a:t>)</a:t>
            </a:r>
            <a:r>
              <a:rPr lang="cs-CZ" sz="3000" b="1" baseline="-25000" dirty="0"/>
              <a:t>2</a:t>
            </a:r>
          </a:p>
        </p:txBody>
      </p:sp>
      <p:sp>
        <p:nvSpPr>
          <p:cNvPr id="26" name="Šipka doprava se zářezem 25">
            <a:hlinkClick r:id="rId6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56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aoblený obdélník 24"/>
          <p:cNvSpPr/>
          <p:nvPr/>
        </p:nvSpPr>
        <p:spPr>
          <a:xfrm>
            <a:off x="0" y="908720"/>
            <a:ext cx="9144000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39652" y="1055638"/>
            <a:ext cx="6264696" cy="1077218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 err="1"/>
              <a:t>Hydrogensoli</a:t>
            </a:r>
            <a:endParaRPr lang="cs-CZ" dirty="0"/>
          </a:p>
          <a:p>
            <a:r>
              <a:rPr lang="cs-CZ" sz="2400" dirty="0"/>
              <a:t>tvorba názvu ze vzorce  - procvičování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411762" y="2235683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hydrogensíran </a:t>
            </a:r>
            <a:r>
              <a:rPr lang="cs-CZ" sz="3000" b="1" dirty="0">
                <a:solidFill>
                  <a:srgbClr val="FF0000"/>
                </a:solidFill>
              </a:rPr>
              <a:t>barnatý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411765" y="6115370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hydrogensulfid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dirty="0">
                <a:solidFill>
                  <a:srgbClr val="FF0000"/>
                </a:solidFill>
              </a:rPr>
              <a:t>amonný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411765" y="3861048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hydrogenuhličitan </a:t>
            </a:r>
            <a:r>
              <a:rPr lang="cs-CZ" sz="3000" b="1" dirty="0">
                <a:solidFill>
                  <a:srgbClr val="FF0000"/>
                </a:solidFill>
              </a:rPr>
              <a:t>vápenatý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411761" y="4606700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hydrogenuhličitan </a:t>
            </a:r>
            <a:r>
              <a:rPr lang="cs-CZ" sz="3000" b="1" dirty="0">
                <a:solidFill>
                  <a:srgbClr val="FF0000"/>
                </a:solidFill>
              </a:rPr>
              <a:t>amonný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411760" y="5397039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hydrogenfosforečnan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dirty="0">
                <a:solidFill>
                  <a:srgbClr val="FF0000"/>
                </a:solidFill>
              </a:rPr>
              <a:t>sodný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411765" y="3068961"/>
            <a:ext cx="6840000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err="1" smtClean="0">
                <a:solidFill>
                  <a:srgbClr val="FF0000"/>
                </a:solidFill>
              </a:rPr>
              <a:t>dihydrogenfosforečnan</a:t>
            </a:r>
            <a:r>
              <a:rPr lang="cs-CZ" sz="3000" b="1" dirty="0" smtClean="0">
                <a:solidFill>
                  <a:srgbClr val="FF0000"/>
                </a:solidFill>
              </a:rPr>
              <a:t> </a:t>
            </a:r>
            <a:r>
              <a:rPr lang="cs-CZ" sz="3000" b="1" dirty="0">
                <a:solidFill>
                  <a:srgbClr val="FF0000"/>
                </a:solidFill>
              </a:rPr>
              <a:t>vápenatý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5496" y="2235682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/>
              <a:t>Ba(HSO</a:t>
            </a:r>
            <a:r>
              <a:rPr lang="cs-CZ" sz="3000" b="1" baseline="-25000" dirty="0"/>
              <a:t>4</a:t>
            </a:r>
            <a:r>
              <a:rPr lang="cs-CZ" sz="3000" b="1" dirty="0"/>
              <a:t>)</a:t>
            </a:r>
            <a:r>
              <a:rPr lang="cs-CZ" sz="3000" b="1" baseline="-25000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5496" y="6115370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/>
              <a:t>NH</a:t>
            </a:r>
            <a:r>
              <a:rPr lang="cs-CZ" sz="3000" b="1" baseline="-25000" dirty="0"/>
              <a:t>4</a:t>
            </a:r>
            <a:r>
              <a:rPr lang="cs-CZ" sz="3000" b="1" dirty="0"/>
              <a:t>SH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5496" y="3861048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/>
              <a:t>Ca</a:t>
            </a:r>
            <a:r>
              <a:rPr lang="cs-CZ" sz="3000" b="1" baseline="-25000" dirty="0"/>
              <a:t> </a:t>
            </a:r>
            <a:r>
              <a:rPr lang="cs-CZ" sz="3000" b="1" dirty="0"/>
              <a:t>(HCO</a:t>
            </a:r>
            <a:r>
              <a:rPr lang="cs-CZ" sz="3000" b="1" baseline="-25000" dirty="0"/>
              <a:t>3</a:t>
            </a:r>
            <a:r>
              <a:rPr lang="cs-CZ" sz="3000" b="1" dirty="0"/>
              <a:t>)</a:t>
            </a:r>
            <a:r>
              <a:rPr lang="cs-CZ" sz="3000" b="1" baseline="-25000" dirty="0"/>
              <a:t> 2</a:t>
            </a:r>
            <a:endParaRPr lang="cs-CZ" sz="30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5496" y="4606700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/>
              <a:t>NH</a:t>
            </a:r>
            <a:r>
              <a:rPr lang="cs-CZ" sz="3000" b="1" baseline="-25000" dirty="0"/>
              <a:t>4</a:t>
            </a:r>
            <a:r>
              <a:rPr lang="cs-CZ" sz="3000" b="1" dirty="0"/>
              <a:t>HCO</a:t>
            </a:r>
            <a:r>
              <a:rPr lang="cs-CZ" sz="3000" b="1" baseline="-25000" dirty="0"/>
              <a:t>3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5496" y="5397039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/>
              <a:t>Na</a:t>
            </a:r>
            <a:r>
              <a:rPr lang="cs-CZ" sz="3000" b="1" baseline="-25000" dirty="0"/>
              <a:t>2</a:t>
            </a:r>
            <a:r>
              <a:rPr lang="cs-CZ" sz="3000" b="1" dirty="0"/>
              <a:t>HPO</a:t>
            </a:r>
            <a:r>
              <a:rPr lang="cs-CZ" sz="3000" b="1" baseline="-25000" dirty="0"/>
              <a:t>4</a:t>
            </a:r>
            <a:endParaRPr lang="cs-CZ" sz="30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5496" y="3068960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/>
              <a:t>Ca(H</a:t>
            </a:r>
            <a:r>
              <a:rPr lang="cs-CZ" sz="3000" b="1" baseline="-25000" dirty="0" smtClean="0"/>
              <a:t>2</a:t>
            </a:r>
            <a:r>
              <a:rPr lang="cs-CZ" sz="3000" b="1" dirty="0" smtClean="0"/>
              <a:t>PO</a:t>
            </a:r>
            <a:r>
              <a:rPr lang="cs-CZ" sz="3000" b="1" baseline="-25000" dirty="0" smtClean="0"/>
              <a:t>4</a:t>
            </a:r>
            <a:r>
              <a:rPr lang="cs-CZ" sz="3000" b="1" dirty="0" smtClean="0"/>
              <a:t>)</a:t>
            </a:r>
            <a:r>
              <a:rPr lang="cs-CZ" sz="3000" b="1" baseline="-25000" dirty="0" smtClean="0"/>
              <a:t>2</a:t>
            </a:r>
            <a:endParaRPr lang="cs-CZ" sz="3000" b="1" baseline="-25000" dirty="0"/>
          </a:p>
        </p:txBody>
      </p:sp>
      <p:sp>
        <p:nvSpPr>
          <p:cNvPr id="26" name="Šipka doprava se zářezem 25">
            <a:hlinkClick r:id="rId6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342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179535" y="908720"/>
            <a:ext cx="8784931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55776" y="1208946"/>
            <a:ext cx="4032448" cy="707886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Hydráty   solí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33016" y="2132856"/>
            <a:ext cx="7811392" cy="461665"/>
          </a:xfrm>
          <a:prstGeom prst="rect">
            <a:avLst/>
          </a:prstGeom>
          <a:solidFill>
            <a:srgbClr val="FABFAC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Sůl</a:t>
            </a:r>
            <a:r>
              <a:rPr lang="cs-CZ" sz="2400" b="1" dirty="0" smtClean="0"/>
              <a:t> </a:t>
            </a:r>
            <a:r>
              <a:rPr lang="cs-CZ" sz="2400" b="1" dirty="0"/>
              <a:t>obsahuje </a:t>
            </a:r>
            <a:r>
              <a:rPr lang="cs-CZ" sz="2400" b="1" dirty="0" smtClean="0"/>
              <a:t>určité množství </a:t>
            </a:r>
            <a:r>
              <a:rPr lang="cs-CZ" sz="2400" b="1" dirty="0" smtClean="0">
                <a:solidFill>
                  <a:srgbClr val="0070C0"/>
                </a:solidFill>
              </a:rPr>
              <a:t>krystalické vody</a:t>
            </a:r>
            <a:r>
              <a:rPr lang="cs-CZ" sz="2400" b="1" dirty="0" smtClean="0"/>
              <a:t>.</a:t>
            </a:r>
            <a:r>
              <a:rPr lang="cs-CZ" sz="2400" b="1" dirty="0" smtClean="0">
                <a:solidFill>
                  <a:srgbClr val="0070C0"/>
                </a:solidFill>
              </a:rPr>
              <a:t> 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33016" y="3645024"/>
            <a:ext cx="7451352" cy="461665"/>
          </a:xfrm>
          <a:prstGeom prst="rect">
            <a:avLst/>
          </a:prstGeom>
          <a:solidFill>
            <a:srgbClr val="B9ED1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(číslovka) </a:t>
            </a:r>
            <a:r>
              <a:rPr lang="cs-CZ" sz="2400" b="1" dirty="0" smtClean="0">
                <a:solidFill>
                  <a:srgbClr val="0070C0"/>
                </a:solidFill>
              </a:rPr>
              <a:t>hydrát</a:t>
            </a:r>
            <a:r>
              <a:rPr lang="cs-CZ" sz="2400" b="1" dirty="0" smtClean="0"/>
              <a:t>  +  </a:t>
            </a:r>
            <a:r>
              <a:rPr lang="cs-CZ" sz="2400" b="1" dirty="0" smtClean="0">
                <a:solidFill>
                  <a:srgbClr val="0070C0"/>
                </a:solidFill>
              </a:rPr>
              <a:t>název soli ve 2. pádě 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051720" y="4298057"/>
            <a:ext cx="5760640" cy="461665"/>
          </a:xfrm>
          <a:prstGeom prst="rect">
            <a:avLst/>
          </a:prstGeom>
          <a:solidFill>
            <a:srgbClr val="B9ED11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. (tečka ve vzorci) se nečte „krát“!!!   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30412" y="5034384"/>
            <a:ext cx="7369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CuSO</a:t>
            </a:r>
            <a:r>
              <a:rPr lang="cs-CZ" sz="2400" b="1" baseline="-25000" dirty="0" smtClean="0"/>
              <a:t>4</a:t>
            </a:r>
            <a:r>
              <a:rPr lang="cs-CZ" sz="2400" b="1" dirty="0" smtClean="0"/>
              <a:t>  </a:t>
            </a:r>
            <a:r>
              <a:rPr lang="cs-CZ" sz="2400" b="1" dirty="0" smtClean="0">
                <a:solidFill>
                  <a:srgbClr val="FF0000"/>
                </a:solidFill>
              </a:rPr>
              <a:t>plus</a:t>
            </a:r>
            <a:r>
              <a:rPr lang="cs-CZ" sz="2400" b="1" dirty="0" smtClean="0"/>
              <a:t> 5H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O</a:t>
            </a:r>
          </a:p>
          <a:p>
            <a:r>
              <a:rPr lang="cs-CZ" sz="2400" b="1" dirty="0"/>
              <a:t>CuSO</a:t>
            </a:r>
            <a:r>
              <a:rPr lang="cs-CZ" sz="2400" b="1" baseline="-25000" dirty="0"/>
              <a:t>4</a:t>
            </a:r>
            <a:r>
              <a:rPr lang="cs-CZ" sz="2400" b="1" dirty="0"/>
              <a:t>  </a:t>
            </a:r>
            <a:r>
              <a:rPr lang="cs-CZ" sz="2400" b="1" dirty="0">
                <a:solidFill>
                  <a:srgbClr val="FF0000"/>
                </a:solidFill>
              </a:rPr>
              <a:t>tečka</a:t>
            </a:r>
            <a:r>
              <a:rPr lang="cs-CZ" sz="2400" b="1" dirty="0"/>
              <a:t> 5H</a:t>
            </a:r>
            <a:r>
              <a:rPr lang="cs-CZ" sz="2400" b="1" baseline="-25000" dirty="0"/>
              <a:t>2</a:t>
            </a:r>
            <a:r>
              <a:rPr lang="cs-CZ" sz="2400" b="1" dirty="0"/>
              <a:t>O</a:t>
            </a:r>
          </a:p>
          <a:p>
            <a:r>
              <a:rPr lang="cs-CZ" sz="2400" b="1" dirty="0"/>
              <a:t>CuSO</a:t>
            </a:r>
            <a:r>
              <a:rPr lang="cs-CZ" sz="2400" b="1" baseline="-25000" dirty="0"/>
              <a:t>4</a:t>
            </a:r>
            <a:r>
              <a:rPr lang="cs-CZ" sz="2400" b="1" dirty="0"/>
              <a:t>  </a:t>
            </a:r>
            <a:r>
              <a:rPr lang="cs-CZ" sz="2400" b="1" dirty="0">
                <a:solidFill>
                  <a:srgbClr val="FF0000"/>
                </a:solidFill>
              </a:rPr>
              <a:t>se váže s pěti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molekulami</a:t>
            </a:r>
            <a:r>
              <a:rPr lang="cs-CZ" sz="2400" b="1" dirty="0"/>
              <a:t>  H</a:t>
            </a:r>
            <a:r>
              <a:rPr lang="cs-CZ" sz="2400" b="1" baseline="-25000" dirty="0"/>
              <a:t>2</a:t>
            </a:r>
            <a:r>
              <a:rPr lang="cs-CZ" sz="2400" b="1" dirty="0"/>
              <a:t>O (vody)</a:t>
            </a:r>
          </a:p>
          <a:p>
            <a:endParaRPr lang="cs-CZ" sz="2400" b="1" dirty="0"/>
          </a:p>
        </p:txBody>
      </p:sp>
      <p:sp>
        <p:nvSpPr>
          <p:cNvPr id="10" name="Šipka doprava se zářezem 9">
            <a:hlinkClick r:id="rId6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433016" y="3111351"/>
            <a:ext cx="2050752" cy="461665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sz="2400" dirty="0"/>
              <a:t>Názvosloví</a:t>
            </a:r>
          </a:p>
        </p:txBody>
      </p:sp>
    </p:spTree>
    <p:extLst>
      <p:ext uri="{BB962C8B-B14F-4D97-AF65-F5344CB8AC3E}">
        <p14:creationId xmlns:p14="http://schemas.microsoft.com/office/powerpoint/2010/main" val="262238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ECFC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7" grpId="0" animBg="1"/>
      <p:bldP spid="19" grpId="0" animBg="1"/>
      <p:bldP spid="20" grpId="0" animBg="1"/>
      <p:bldP spid="20" grpId="1" animBg="1"/>
      <p:bldP spid="21" grpId="0" uiExpand="1" build="p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143531" y="908720"/>
            <a:ext cx="8856939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609387"/>
              </p:ext>
            </p:extLst>
          </p:nvPr>
        </p:nvGraphicFramePr>
        <p:xfrm>
          <a:off x="1403648" y="1986488"/>
          <a:ext cx="2543944" cy="47548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47800"/>
                <a:gridCol w="129614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hemi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mono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1½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seskvi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tetra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hexa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hepta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okta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9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deka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406725"/>
              </p:ext>
            </p:extLst>
          </p:nvPr>
        </p:nvGraphicFramePr>
        <p:xfrm>
          <a:off x="4860032" y="1986488"/>
          <a:ext cx="2952328" cy="3962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346311"/>
                <a:gridCol w="160601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undeka</a:t>
                      </a:r>
                      <a:endParaRPr kumimoji="0" lang="cs-CZ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12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solidFill>
                            <a:srgbClr val="002060"/>
                          </a:solidFill>
                        </a:rPr>
                        <a:t>dodeka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13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solidFill>
                            <a:srgbClr val="002060"/>
                          </a:solidFill>
                        </a:rPr>
                        <a:t>trideka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14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err="1" smtClean="0">
                          <a:solidFill>
                            <a:srgbClr val="002060"/>
                          </a:solidFill>
                        </a:rPr>
                        <a:t>tetradeka</a:t>
                      </a:r>
                      <a:endParaRPr lang="cs-CZ" sz="20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15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pentadeka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16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hexadeka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17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heptadeka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18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oktadeka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19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nonadeka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cs-CZ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eikosa</a:t>
                      </a:r>
                      <a:endParaRPr kumimoji="0" lang="cs-CZ" sz="20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37844" y="1013827"/>
            <a:ext cx="8640960" cy="830997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pl-PL" sz="2400" dirty="0"/>
              <a:t>Podle počtu molekul krystalické vody použijeme </a:t>
            </a:r>
            <a:r>
              <a:rPr lang="pl-PL" sz="2400" dirty="0" smtClean="0"/>
              <a:t>předponu:</a:t>
            </a:r>
            <a:endParaRPr lang="cs-CZ" sz="2400" dirty="0"/>
          </a:p>
        </p:txBody>
      </p:sp>
      <p:sp>
        <p:nvSpPr>
          <p:cNvPr id="8" name="Šipka doprava se zářezem 7">
            <a:hlinkClick r:id="rId6" action="ppaction://hlinksldjump"/>
          </p:cNvPr>
          <p:cNvSpPr/>
          <p:nvPr/>
        </p:nvSpPr>
        <p:spPr>
          <a:xfrm rot="16200000">
            <a:off x="8532443" y="332704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244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4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4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565</Words>
  <Application>Microsoft Office PowerPoint</Application>
  <PresentationFormat>Předvádění na obrazovce (4:3)</PresentationFormat>
  <Paragraphs>203</Paragraphs>
  <Slides>14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Tok</vt:lpstr>
      <vt:lpstr>1_Tok</vt:lpstr>
      <vt:lpstr>2_Tok</vt:lpstr>
      <vt:lpstr>Prezentace aplikace PowerPoint</vt:lpstr>
      <vt:lpstr>Chemické názvosloví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Názvosloví hydrogen soli, hydráty</dc:title>
  <dc:creator>Lenovo</dc:creator>
  <cp:lastModifiedBy>Lenovo</cp:lastModifiedBy>
  <cp:revision>124</cp:revision>
  <dcterms:created xsi:type="dcterms:W3CDTF">2013-01-17T10:37:52Z</dcterms:created>
  <dcterms:modified xsi:type="dcterms:W3CDTF">2013-05-24T06:04:32Z</dcterms:modified>
</cp:coreProperties>
</file>