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4" r:id="rId7"/>
    <p:sldId id="261"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25C759B4-376C-4333-A113-F3CDD4F57A7C}"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18729C1C-BFDE-4F4F-AF78-5BFE499FA9CE}" type="slidenum">
              <a:rPr lang="en-US" smtClean="0"/>
              <a:t>‹#›</a:t>
            </a:fld>
            <a:endParaRPr lang="en-US" dirty="0"/>
          </a:p>
        </p:txBody>
      </p:sp>
    </p:spTree>
    <p:extLst>
      <p:ext uri="{BB962C8B-B14F-4D97-AF65-F5344CB8AC3E}">
        <p14:creationId xmlns:p14="http://schemas.microsoft.com/office/powerpoint/2010/main" val="4188339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25C759B4-376C-4333-A113-F3CDD4F57A7C}"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18729C1C-BFDE-4F4F-AF78-5BFE499FA9CE}" type="slidenum">
              <a:rPr lang="en-US" smtClean="0"/>
              <a:t>‹#›</a:t>
            </a:fld>
            <a:endParaRPr lang="en-US" dirty="0"/>
          </a:p>
        </p:txBody>
      </p:sp>
    </p:spTree>
    <p:extLst>
      <p:ext uri="{BB962C8B-B14F-4D97-AF65-F5344CB8AC3E}">
        <p14:creationId xmlns:p14="http://schemas.microsoft.com/office/powerpoint/2010/main" val="149946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25C759B4-376C-4333-A113-F3CDD4F57A7C}"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18729C1C-BFDE-4F4F-AF78-5BFE499FA9CE}" type="slidenum">
              <a:rPr lang="en-US" smtClean="0"/>
              <a:t>‹#›</a:t>
            </a:fld>
            <a:endParaRPr lang="en-US" dirty="0"/>
          </a:p>
        </p:txBody>
      </p:sp>
    </p:spTree>
    <p:extLst>
      <p:ext uri="{BB962C8B-B14F-4D97-AF65-F5344CB8AC3E}">
        <p14:creationId xmlns:p14="http://schemas.microsoft.com/office/powerpoint/2010/main" val="2880758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25C759B4-376C-4333-A113-F3CDD4F57A7C}"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18729C1C-BFDE-4F4F-AF78-5BFE499FA9CE}" type="slidenum">
              <a:rPr lang="en-US" smtClean="0"/>
              <a:t>‹#›</a:t>
            </a:fld>
            <a:endParaRPr lang="en-US" dirty="0"/>
          </a:p>
        </p:txBody>
      </p:sp>
    </p:spTree>
    <p:extLst>
      <p:ext uri="{BB962C8B-B14F-4D97-AF65-F5344CB8AC3E}">
        <p14:creationId xmlns:p14="http://schemas.microsoft.com/office/powerpoint/2010/main" val="2780706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25C759B4-376C-4333-A113-F3CDD4F57A7C}"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18729C1C-BFDE-4F4F-AF78-5BFE499FA9CE}" type="slidenum">
              <a:rPr lang="en-US" smtClean="0"/>
              <a:t>‹#›</a:t>
            </a:fld>
            <a:endParaRPr lang="en-US" dirty="0"/>
          </a:p>
        </p:txBody>
      </p:sp>
    </p:spTree>
    <p:extLst>
      <p:ext uri="{BB962C8B-B14F-4D97-AF65-F5344CB8AC3E}">
        <p14:creationId xmlns:p14="http://schemas.microsoft.com/office/powerpoint/2010/main" val="431237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25C759B4-376C-4333-A113-F3CDD4F57A7C}"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18729C1C-BFDE-4F4F-AF78-5BFE499FA9CE}" type="slidenum">
              <a:rPr lang="en-US" smtClean="0"/>
              <a:t>‹#›</a:t>
            </a:fld>
            <a:endParaRPr lang="en-US" dirty="0"/>
          </a:p>
        </p:txBody>
      </p:sp>
    </p:spTree>
    <p:extLst>
      <p:ext uri="{BB962C8B-B14F-4D97-AF65-F5344CB8AC3E}">
        <p14:creationId xmlns:p14="http://schemas.microsoft.com/office/powerpoint/2010/main" val="2264668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25C759B4-376C-4333-A113-F3CDD4F57A7C}" type="datetimeFigureOut">
              <a:rPr lang="en-US" smtClean="0"/>
              <a:t>11/14/2013</a:t>
            </a:fld>
            <a:endParaRPr lang="en-US" dirty="0"/>
          </a:p>
        </p:txBody>
      </p:sp>
      <p:sp>
        <p:nvSpPr>
          <p:cNvPr id="8" name="Zástupný symbol pro zápatí 7"/>
          <p:cNvSpPr>
            <a:spLocks noGrp="1"/>
          </p:cNvSpPr>
          <p:nvPr>
            <p:ph type="ftr" sz="quarter" idx="11"/>
          </p:nvPr>
        </p:nvSpPr>
        <p:spPr/>
        <p:txBody>
          <a:bodyPr/>
          <a:lstStyle/>
          <a:p>
            <a:endParaRPr lang="en-US" dirty="0"/>
          </a:p>
        </p:txBody>
      </p:sp>
      <p:sp>
        <p:nvSpPr>
          <p:cNvPr id="9" name="Zástupný symbol pro číslo snímku 8"/>
          <p:cNvSpPr>
            <a:spLocks noGrp="1"/>
          </p:cNvSpPr>
          <p:nvPr>
            <p:ph type="sldNum" sz="quarter" idx="12"/>
          </p:nvPr>
        </p:nvSpPr>
        <p:spPr/>
        <p:txBody>
          <a:bodyPr/>
          <a:lstStyle/>
          <a:p>
            <a:fld id="{18729C1C-BFDE-4F4F-AF78-5BFE499FA9CE}" type="slidenum">
              <a:rPr lang="en-US" smtClean="0"/>
              <a:t>‹#›</a:t>
            </a:fld>
            <a:endParaRPr lang="en-US" dirty="0"/>
          </a:p>
        </p:txBody>
      </p:sp>
    </p:spTree>
    <p:extLst>
      <p:ext uri="{BB962C8B-B14F-4D97-AF65-F5344CB8AC3E}">
        <p14:creationId xmlns:p14="http://schemas.microsoft.com/office/powerpoint/2010/main" val="2132835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25C759B4-376C-4333-A113-F3CDD4F57A7C}" type="datetimeFigureOut">
              <a:rPr lang="en-US" smtClean="0"/>
              <a:t>11/14/2013</a:t>
            </a:fld>
            <a:endParaRPr lang="en-US" dirty="0"/>
          </a:p>
        </p:txBody>
      </p:sp>
      <p:sp>
        <p:nvSpPr>
          <p:cNvPr id="4" name="Zástupný symbol pro zápatí 3"/>
          <p:cNvSpPr>
            <a:spLocks noGrp="1"/>
          </p:cNvSpPr>
          <p:nvPr>
            <p:ph type="ftr" sz="quarter" idx="11"/>
          </p:nvPr>
        </p:nvSpPr>
        <p:spPr/>
        <p:txBody>
          <a:bodyPr/>
          <a:lstStyle/>
          <a:p>
            <a:endParaRPr lang="en-US" dirty="0"/>
          </a:p>
        </p:txBody>
      </p:sp>
      <p:sp>
        <p:nvSpPr>
          <p:cNvPr id="5" name="Zástupný symbol pro číslo snímku 4"/>
          <p:cNvSpPr>
            <a:spLocks noGrp="1"/>
          </p:cNvSpPr>
          <p:nvPr>
            <p:ph type="sldNum" sz="quarter" idx="12"/>
          </p:nvPr>
        </p:nvSpPr>
        <p:spPr/>
        <p:txBody>
          <a:bodyPr/>
          <a:lstStyle/>
          <a:p>
            <a:fld id="{18729C1C-BFDE-4F4F-AF78-5BFE499FA9CE}" type="slidenum">
              <a:rPr lang="en-US" smtClean="0"/>
              <a:t>‹#›</a:t>
            </a:fld>
            <a:endParaRPr lang="en-US" dirty="0"/>
          </a:p>
        </p:txBody>
      </p:sp>
    </p:spTree>
    <p:extLst>
      <p:ext uri="{BB962C8B-B14F-4D97-AF65-F5344CB8AC3E}">
        <p14:creationId xmlns:p14="http://schemas.microsoft.com/office/powerpoint/2010/main" val="898714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5C759B4-376C-4333-A113-F3CDD4F57A7C}" type="datetimeFigureOut">
              <a:rPr lang="en-US" smtClean="0"/>
              <a:t>11/14/2013</a:t>
            </a:fld>
            <a:endParaRPr lang="en-US" dirty="0"/>
          </a:p>
        </p:txBody>
      </p:sp>
      <p:sp>
        <p:nvSpPr>
          <p:cNvPr id="3" name="Zástupný symbol pro zápatí 2"/>
          <p:cNvSpPr>
            <a:spLocks noGrp="1"/>
          </p:cNvSpPr>
          <p:nvPr>
            <p:ph type="ftr" sz="quarter" idx="11"/>
          </p:nvPr>
        </p:nvSpPr>
        <p:spPr/>
        <p:txBody>
          <a:bodyPr/>
          <a:lstStyle/>
          <a:p>
            <a:endParaRPr lang="en-US" dirty="0"/>
          </a:p>
        </p:txBody>
      </p:sp>
      <p:sp>
        <p:nvSpPr>
          <p:cNvPr id="4" name="Zástupný symbol pro číslo snímku 3"/>
          <p:cNvSpPr>
            <a:spLocks noGrp="1"/>
          </p:cNvSpPr>
          <p:nvPr>
            <p:ph type="sldNum" sz="quarter" idx="12"/>
          </p:nvPr>
        </p:nvSpPr>
        <p:spPr/>
        <p:txBody>
          <a:bodyPr/>
          <a:lstStyle/>
          <a:p>
            <a:fld id="{18729C1C-BFDE-4F4F-AF78-5BFE499FA9CE}" type="slidenum">
              <a:rPr lang="en-US" smtClean="0"/>
              <a:t>‹#›</a:t>
            </a:fld>
            <a:endParaRPr lang="en-US" dirty="0"/>
          </a:p>
        </p:txBody>
      </p:sp>
    </p:spTree>
    <p:extLst>
      <p:ext uri="{BB962C8B-B14F-4D97-AF65-F5344CB8AC3E}">
        <p14:creationId xmlns:p14="http://schemas.microsoft.com/office/powerpoint/2010/main" val="1644544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5C759B4-376C-4333-A113-F3CDD4F57A7C}"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18729C1C-BFDE-4F4F-AF78-5BFE499FA9CE}" type="slidenum">
              <a:rPr lang="en-US" smtClean="0"/>
              <a:t>‹#›</a:t>
            </a:fld>
            <a:endParaRPr lang="en-US" dirty="0"/>
          </a:p>
        </p:txBody>
      </p:sp>
    </p:spTree>
    <p:extLst>
      <p:ext uri="{BB962C8B-B14F-4D97-AF65-F5344CB8AC3E}">
        <p14:creationId xmlns:p14="http://schemas.microsoft.com/office/powerpoint/2010/main" val="2693238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5C759B4-376C-4333-A113-F3CDD4F57A7C}"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18729C1C-BFDE-4F4F-AF78-5BFE499FA9CE}" type="slidenum">
              <a:rPr lang="en-US" smtClean="0"/>
              <a:t>‹#›</a:t>
            </a:fld>
            <a:endParaRPr lang="en-US" dirty="0"/>
          </a:p>
        </p:txBody>
      </p:sp>
    </p:spTree>
    <p:extLst>
      <p:ext uri="{BB962C8B-B14F-4D97-AF65-F5344CB8AC3E}">
        <p14:creationId xmlns:p14="http://schemas.microsoft.com/office/powerpoint/2010/main" val="657800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C759B4-376C-4333-A113-F3CDD4F57A7C}" type="datetimeFigureOut">
              <a:rPr lang="en-US" smtClean="0"/>
              <a:t>11/14/2013</a:t>
            </a:fld>
            <a:endParaRPr lang="en-US"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29C1C-BFDE-4F4F-AF78-5BFE499FA9CE}" type="slidenum">
              <a:rPr lang="en-US" smtClean="0"/>
              <a:t>‹#›</a:t>
            </a:fld>
            <a:endParaRPr lang="en-US" dirty="0"/>
          </a:p>
        </p:txBody>
      </p:sp>
    </p:spTree>
    <p:extLst>
      <p:ext uri="{BB962C8B-B14F-4D97-AF65-F5344CB8AC3E}">
        <p14:creationId xmlns:p14="http://schemas.microsoft.com/office/powerpoint/2010/main" val="1587625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youtube.com/watch?v=08VyJOEcDo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n.wikipedia.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buNone/>
            </a:pPr>
            <a:r>
              <a:rPr lang="cs-CZ" sz="1400" dirty="0" smtClean="0"/>
              <a:t>Jméno autora: 	Mgr. Mária Filipová</a:t>
            </a:r>
          </a:p>
          <a:p>
            <a:pPr marL="0" indent="0">
              <a:buNone/>
            </a:pPr>
            <a:r>
              <a:rPr lang="cs-CZ" sz="1400" dirty="0" smtClean="0"/>
              <a:t>Datum vytvoření:	</a:t>
            </a:r>
            <a:r>
              <a:rPr lang="en-US" sz="1400" dirty="0" smtClean="0"/>
              <a:t>20</a:t>
            </a:r>
            <a:r>
              <a:rPr lang="cs-CZ" sz="1400" dirty="0" smtClean="0"/>
              <a:t>. 09. 2013</a:t>
            </a:r>
          </a:p>
          <a:p>
            <a:pPr marL="0" indent="0">
              <a:buNone/>
            </a:pPr>
            <a:r>
              <a:rPr lang="cs-CZ" sz="1400" dirty="0" smtClean="0"/>
              <a:t>Číslo </a:t>
            </a:r>
            <a:r>
              <a:rPr lang="cs-CZ" sz="1400" dirty="0" err="1"/>
              <a:t>DUMu</a:t>
            </a:r>
            <a:r>
              <a:rPr lang="cs-CZ" sz="1400" dirty="0"/>
              <a:t>: 	</a:t>
            </a:r>
            <a:r>
              <a:rPr lang="cs-CZ" sz="1400" dirty="0" smtClean="0"/>
              <a:t>VY_32_INOVACE_18_AJ_FT</a:t>
            </a:r>
            <a:endParaRPr lang="cs-CZ" sz="1400" dirty="0"/>
          </a:p>
          <a:p>
            <a:pPr marL="0" indent="0">
              <a:buNone/>
            </a:pPr>
            <a:endParaRPr lang="cs-CZ" sz="1400" dirty="0" smtClean="0"/>
          </a:p>
          <a:p>
            <a:pPr marL="0" indent="0">
              <a:buNone/>
            </a:pPr>
            <a:r>
              <a:rPr lang="cs-CZ" sz="1400" dirty="0" smtClean="0"/>
              <a:t>Ročník:                	1. – 4. ročník </a:t>
            </a:r>
          </a:p>
          <a:p>
            <a:pPr marL="0" indent="0">
              <a:buNone/>
            </a:pPr>
            <a:r>
              <a:rPr lang="cs-CZ" sz="1400" dirty="0" smtClean="0"/>
              <a:t>Vzdělávací oblast:	Jazyk a jazyková komunikace</a:t>
            </a:r>
          </a:p>
          <a:p>
            <a:pPr marL="0" indent="0">
              <a:buNone/>
            </a:pPr>
            <a:r>
              <a:rPr lang="cs-CZ" sz="1400" dirty="0" smtClean="0"/>
              <a:t>Vzdělávací obor:     	Anglický jazyk</a:t>
            </a:r>
          </a:p>
          <a:p>
            <a:pPr marL="0" indent="0">
              <a:buNone/>
            </a:pPr>
            <a:r>
              <a:rPr lang="cs-CZ" sz="1400" dirty="0" smtClean="0"/>
              <a:t>Tematický okruh:  	odborná slovní zásoba a témata pro studenty oboru  Aplikovaná chemie</a:t>
            </a:r>
          </a:p>
          <a:p>
            <a:pPr marL="0" indent="0">
              <a:buNone/>
            </a:pPr>
            <a:r>
              <a:rPr lang="cs-CZ" sz="1400" dirty="0" smtClean="0"/>
              <a:t>Téma:		Digestion</a:t>
            </a:r>
          </a:p>
          <a:p>
            <a:pPr marL="0" indent="0">
              <a:buNone/>
            </a:pPr>
            <a:r>
              <a:rPr lang="cs-CZ" sz="1400" dirty="0" smtClean="0"/>
              <a:t>Klíčová slova:       	digestive </a:t>
            </a:r>
            <a:r>
              <a:rPr lang="cs-CZ" sz="1400" dirty="0" err="1" smtClean="0"/>
              <a:t>system</a:t>
            </a:r>
            <a:r>
              <a:rPr lang="cs-CZ" sz="1400" dirty="0" smtClean="0"/>
              <a:t>, </a:t>
            </a:r>
            <a:r>
              <a:rPr lang="cs-CZ" sz="1400" dirty="0"/>
              <a:t> </a:t>
            </a:r>
            <a:r>
              <a:rPr lang="cs-CZ" sz="1400" dirty="0" err="1" smtClean="0"/>
              <a:t>enzymes</a:t>
            </a:r>
            <a:r>
              <a:rPr lang="cs-CZ" sz="1400" dirty="0" smtClean="0"/>
              <a:t>, digestion</a:t>
            </a:r>
            <a:endParaRPr lang="cs-CZ" sz="1400" dirty="0" smtClean="0">
              <a:solidFill>
                <a:prstClr val="black"/>
              </a:solidFill>
            </a:endParaRPr>
          </a:p>
          <a:p>
            <a:pPr marL="0" indent="0">
              <a:buNone/>
            </a:pPr>
            <a:r>
              <a:rPr lang="cs-CZ" sz="1400" dirty="0" smtClean="0">
                <a:solidFill>
                  <a:prstClr val="black"/>
                </a:solidFill>
              </a:rPr>
              <a:t>Metodický </a:t>
            </a:r>
            <a:r>
              <a:rPr lang="cs-CZ" sz="1400" dirty="0">
                <a:solidFill>
                  <a:prstClr val="black"/>
                </a:solidFill>
              </a:rPr>
              <a:t>list/anotace</a:t>
            </a:r>
            <a:r>
              <a:rPr lang="cs-CZ" sz="1400" dirty="0" smtClean="0">
                <a:solidFill>
                  <a:prstClr val="black"/>
                </a:solidFill>
              </a:rPr>
              <a:t>:</a:t>
            </a:r>
            <a:endParaRPr lang="cs-CZ" sz="1400" dirty="0" smtClean="0"/>
          </a:p>
          <a:p>
            <a:pPr marL="0" indent="0">
              <a:buNone/>
            </a:pPr>
            <a:r>
              <a:rPr lang="cs-CZ" sz="1400" dirty="0" smtClean="0"/>
              <a:t>Materiál slouží k seznámení se základní odbornou slovní zásobou pro studenty oborů  Aplikovaná chemie. Jedná se zejména o termíny z oblasti biologie a chemie. </a:t>
            </a:r>
          </a:p>
          <a:p>
            <a:pPr marL="0" indent="0">
              <a:buNone/>
            </a:pPr>
            <a:r>
              <a:rPr lang="cs-CZ" sz="1400" dirty="0" smtClean="0"/>
              <a:t>Studenti odhadují na základě svých znalostí význam slov. V případě potřeby pracují se slovníkem. Důležité je pochopení obsahu  a aktivní slovní zásoba . Studenti využívají svých znalostí z oboru chemie, biologie a mikrobiologie.</a:t>
            </a:r>
          </a:p>
          <a:p>
            <a:pPr marL="0" indent="0">
              <a:buNone/>
            </a:pPr>
            <a:r>
              <a:rPr lang="cs-CZ" sz="1400" dirty="0" smtClean="0"/>
              <a:t>Připraví krátkou prezentaci  se zajímavými  informacemi.</a:t>
            </a:r>
          </a:p>
          <a:p>
            <a:pPr marL="0" indent="0">
              <a:buNone/>
            </a:pPr>
            <a:endParaRPr lang="cs-CZ" sz="1400" dirty="0"/>
          </a:p>
          <a:p>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04664"/>
            <a:ext cx="5761037"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0144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Digestion</a:t>
            </a:r>
            <a:endParaRPr lang="en-US" dirty="0"/>
          </a:p>
        </p:txBody>
      </p:sp>
      <p:sp>
        <p:nvSpPr>
          <p:cNvPr id="3" name="Podnadpis 2"/>
          <p:cNvSpPr>
            <a:spLocks noGrp="1"/>
          </p:cNvSpPr>
          <p:nvPr>
            <p:ph type="subTitle" idx="1"/>
          </p:nvPr>
        </p:nvSpPr>
        <p:spPr/>
        <p:txBody>
          <a:bodyPr/>
          <a:lstStyle/>
          <a:p>
            <a:r>
              <a:rPr lang="cs-CZ" dirty="0" smtClean="0"/>
              <a:t>Physical and </a:t>
            </a:r>
            <a:r>
              <a:rPr lang="cs-CZ" dirty="0" err="1" smtClean="0"/>
              <a:t>chemical</a:t>
            </a:r>
            <a:r>
              <a:rPr lang="cs-CZ" dirty="0" smtClean="0"/>
              <a:t> digestion</a:t>
            </a:r>
            <a:endParaRPr lang="en-US" dirty="0"/>
          </a:p>
        </p:txBody>
      </p:sp>
    </p:spTree>
    <p:extLst>
      <p:ext uri="{BB962C8B-B14F-4D97-AF65-F5344CB8AC3E}">
        <p14:creationId xmlns:p14="http://schemas.microsoft.com/office/powerpoint/2010/main" val="642428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Digestive </a:t>
            </a:r>
            <a:r>
              <a:rPr lang="cs-CZ" dirty="0" err="1" smtClean="0"/>
              <a:t>system</a:t>
            </a:r>
            <a:endParaRPr lang="en-US" dirty="0"/>
          </a:p>
        </p:txBody>
      </p:sp>
      <p:sp>
        <p:nvSpPr>
          <p:cNvPr id="3" name="Zástupný symbol pro obsah 2"/>
          <p:cNvSpPr>
            <a:spLocks noGrp="1"/>
          </p:cNvSpPr>
          <p:nvPr>
            <p:ph idx="1"/>
          </p:nvPr>
        </p:nvSpPr>
        <p:spPr/>
        <p:txBody>
          <a:bodyPr anchor="ctr"/>
          <a:lstStyle/>
          <a:p>
            <a:pPr marL="0" indent="0">
              <a:buNone/>
            </a:pPr>
            <a:r>
              <a:rPr lang="en-US" dirty="0" smtClean="0"/>
              <a:t>The system is adapted to break down and absorb food. Physical digestion breaks the food down into smaller pieces and chemical digestion breaks these pieces into smaller molecules. Various enzymes and other substances, such as hydrochloric acid and bile, are involved in this process.</a:t>
            </a:r>
            <a:endParaRPr lang="en-US" dirty="0"/>
          </a:p>
        </p:txBody>
      </p:sp>
    </p:spTree>
    <p:extLst>
      <p:ext uri="{BB962C8B-B14F-4D97-AF65-F5344CB8AC3E}">
        <p14:creationId xmlns:p14="http://schemas.microsoft.com/office/powerpoint/2010/main" val="3012723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Physical digestion</a:t>
            </a:r>
            <a:endParaRPr lang="en-US" dirty="0"/>
          </a:p>
        </p:txBody>
      </p:sp>
      <p:sp>
        <p:nvSpPr>
          <p:cNvPr id="3" name="Zástupný symbol pro obsah 2"/>
          <p:cNvSpPr>
            <a:spLocks noGrp="1"/>
          </p:cNvSpPr>
          <p:nvPr>
            <p:ph idx="1"/>
          </p:nvPr>
        </p:nvSpPr>
        <p:spPr/>
        <p:txBody>
          <a:bodyPr>
            <a:normAutofit fontScale="92500" lnSpcReduction="20000"/>
          </a:bodyPr>
          <a:lstStyle/>
          <a:p>
            <a:r>
              <a:rPr lang="en-US" dirty="0" smtClean="0"/>
              <a:t> it lets the food pass through the digestive system more easily, and it provides a larger surface area for enzymes to work on</a:t>
            </a:r>
            <a:endParaRPr lang="cs-CZ" dirty="0" smtClean="0"/>
          </a:p>
          <a:p>
            <a:pPr marL="0" indent="0">
              <a:buNone/>
            </a:pPr>
            <a:endParaRPr lang="cs-CZ" dirty="0" smtClean="0"/>
          </a:p>
          <a:p>
            <a:r>
              <a:rPr lang="en-US" dirty="0" smtClean="0"/>
              <a:t>Physical digestion happens in:</a:t>
            </a:r>
          </a:p>
          <a:p>
            <a:endParaRPr lang="en-US" dirty="0" smtClean="0"/>
          </a:p>
          <a:p>
            <a:pPr>
              <a:buFont typeface="Wingdings" panose="05000000000000000000" pitchFamily="2" charset="2"/>
              <a:buChar char="q"/>
            </a:pPr>
            <a:r>
              <a:rPr lang="en-US" dirty="0" smtClean="0"/>
              <a:t>    the mouth </a:t>
            </a:r>
            <a:r>
              <a:rPr lang="cs-CZ" dirty="0" smtClean="0"/>
              <a:t>- </a:t>
            </a:r>
            <a:r>
              <a:rPr lang="en-US" dirty="0" smtClean="0"/>
              <a:t>food is chewed</a:t>
            </a:r>
          </a:p>
          <a:p>
            <a:pPr>
              <a:buFont typeface="Wingdings" panose="05000000000000000000" pitchFamily="2" charset="2"/>
              <a:buChar char="q"/>
            </a:pPr>
            <a:endParaRPr lang="en-US" dirty="0" smtClean="0"/>
          </a:p>
          <a:p>
            <a:pPr>
              <a:buFont typeface="Wingdings" panose="05000000000000000000" pitchFamily="2" charset="2"/>
              <a:buChar char="q"/>
            </a:pPr>
            <a:r>
              <a:rPr lang="en-US" dirty="0" smtClean="0"/>
              <a:t>    the stomach </a:t>
            </a:r>
            <a:r>
              <a:rPr lang="cs-CZ" dirty="0" smtClean="0"/>
              <a:t> - </a:t>
            </a:r>
            <a:r>
              <a:rPr lang="en-US" dirty="0" smtClean="0"/>
              <a:t> </a:t>
            </a:r>
            <a:r>
              <a:rPr lang="cs-CZ" dirty="0" smtClean="0"/>
              <a:t>it </a:t>
            </a:r>
            <a:r>
              <a:rPr lang="en-US" dirty="0" smtClean="0"/>
              <a:t>is squeezed and moved </a:t>
            </a:r>
            <a:r>
              <a:rPr lang="cs-CZ" dirty="0" smtClean="0"/>
              <a:t>    	</a:t>
            </a:r>
            <a:r>
              <a:rPr lang="en-US" dirty="0" smtClean="0"/>
              <a:t>around</a:t>
            </a:r>
          </a:p>
          <a:p>
            <a:pPr>
              <a:buFont typeface="Wingdings" panose="05000000000000000000" pitchFamily="2" charset="2"/>
              <a:buChar char="q"/>
            </a:pPr>
            <a:endParaRPr lang="en-US" dirty="0"/>
          </a:p>
        </p:txBody>
      </p:sp>
    </p:spTree>
    <p:extLst>
      <p:ext uri="{BB962C8B-B14F-4D97-AF65-F5344CB8AC3E}">
        <p14:creationId xmlns:p14="http://schemas.microsoft.com/office/powerpoint/2010/main" val="427349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Chemical digestion</a:t>
            </a:r>
            <a:endParaRPr lang="en-US" dirty="0"/>
          </a:p>
        </p:txBody>
      </p:sp>
      <p:sp>
        <p:nvSpPr>
          <p:cNvPr id="3" name="Zástupný symbol pro obsah 2"/>
          <p:cNvSpPr>
            <a:spLocks noGrp="1"/>
          </p:cNvSpPr>
          <p:nvPr>
            <p:ph idx="1"/>
          </p:nvPr>
        </p:nvSpPr>
        <p:spPr/>
        <p:txBody>
          <a:bodyPr>
            <a:normAutofit/>
          </a:bodyPr>
          <a:lstStyle/>
          <a:p>
            <a:r>
              <a:rPr lang="en-US" dirty="0" smtClean="0"/>
              <a:t>Chemical digestion involves breaking large food molecules into smaller molecules using chemical reactions. </a:t>
            </a:r>
            <a:r>
              <a:rPr lang="cs-CZ" dirty="0" smtClean="0"/>
              <a:t> These </a:t>
            </a:r>
            <a:r>
              <a:rPr lang="en-US" dirty="0" smtClean="0"/>
              <a:t>smaller</a:t>
            </a:r>
            <a:r>
              <a:rPr lang="cs-CZ" dirty="0" smtClean="0"/>
              <a:t> parts can </a:t>
            </a:r>
            <a:r>
              <a:rPr lang="en-US" dirty="0" smtClean="0"/>
              <a:t>be absorbed into the blood.</a:t>
            </a:r>
          </a:p>
          <a:p>
            <a:endParaRPr lang="en-US" dirty="0" smtClean="0"/>
          </a:p>
          <a:p>
            <a:r>
              <a:rPr lang="en-US" dirty="0" smtClean="0"/>
              <a:t>Enzymes speed up chemical digestion. These are natural catalysts made of proteins. </a:t>
            </a:r>
            <a:endParaRPr lang="en-US" dirty="0"/>
          </a:p>
        </p:txBody>
      </p:sp>
    </p:spTree>
    <p:extLst>
      <p:ext uri="{BB962C8B-B14F-4D97-AF65-F5344CB8AC3E}">
        <p14:creationId xmlns:p14="http://schemas.microsoft.com/office/powerpoint/2010/main" val="2838239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Enzymes</a:t>
            </a:r>
            <a:endParaRPr lang="en-US" dirty="0"/>
          </a:p>
        </p:txBody>
      </p:sp>
      <p:sp>
        <p:nvSpPr>
          <p:cNvPr id="3" name="Zástupný symbol pro obsah 2"/>
          <p:cNvSpPr>
            <a:spLocks noGrp="1"/>
          </p:cNvSpPr>
          <p:nvPr>
            <p:ph idx="1"/>
          </p:nvPr>
        </p:nvSpPr>
        <p:spPr/>
        <p:txBody>
          <a:bodyPr anchor="ctr">
            <a:normAutofit fontScale="85000" lnSpcReduction="10000"/>
          </a:bodyPr>
          <a:lstStyle/>
          <a:p>
            <a:endParaRPr lang="en-US" dirty="0" smtClean="0"/>
          </a:p>
          <a:p>
            <a:endParaRPr lang="en-US" dirty="0" smtClean="0"/>
          </a:p>
          <a:p>
            <a:r>
              <a:rPr lang="en-US" b="1" dirty="0" smtClean="0"/>
              <a:t>carbohydrase </a:t>
            </a:r>
            <a:r>
              <a:rPr lang="en-US" dirty="0" smtClean="0"/>
              <a:t>enzymes catalyse the breakdown of </a:t>
            </a:r>
            <a:r>
              <a:rPr lang="cs-CZ" dirty="0"/>
              <a:t> </a:t>
            </a:r>
            <a:r>
              <a:rPr lang="cs-CZ" dirty="0" smtClean="0"/>
              <a:t> </a:t>
            </a:r>
            <a:r>
              <a:rPr lang="en-US" i="1" dirty="0" smtClean="0"/>
              <a:t>starch into sugars </a:t>
            </a:r>
            <a:r>
              <a:rPr lang="en-US" dirty="0" smtClean="0"/>
              <a:t>in the mouth and small intestine</a:t>
            </a:r>
          </a:p>
          <a:p>
            <a:endParaRPr lang="en-US" dirty="0" smtClean="0"/>
          </a:p>
          <a:p>
            <a:r>
              <a:rPr lang="en-US" b="1" dirty="0" smtClean="0"/>
              <a:t>protease </a:t>
            </a:r>
            <a:r>
              <a:rPr lang="en-US" dirty="0" smtClean="0"/>
              <a:t>enzymes catalyse the breakdown of </a:t>
            </a:r>
            <a:r>
              <a:rPr lang="en-US" i="1" dirty="0" smtClean="0"/>
              <a:t>proteins into amino acids </a:t>
            </a:r>
            <a:r>
              <a:rPr lang="en-US" dirty="0" smtClean="0"/>
              <a:t>in the stomach and small intestine</a:t>
            </a:r>
          </a:p>
          <a:p>
            <a:endParaRPr lang="en-US" dirty="0" smtClean="0"/>
          </a:p>
          <a:p>
            <a:r>
              <a:rPr lang="en-US" b="1" dirty="0" smtClean="0"/>
              <a:t>lipase </a:t>
            </a:r>
            <a:r>
              <a:rPr lang="en-US" dirty="0" smtClean="0"/>
              <a:t>enzymes catalyse the breakdown of </a:t>
            </a:r>
            <a:r>
              <a:rPr lang="en-US" i="1" dirty="0" smtClean="0"/>
              <a:t>fats and oils into fatty acids and glycerol</a:t>
            </a:r>
            <a:r>
              <a:rPr lang="en-US" dirty="0" smtClean="0"/>
              <a:t> in the small intestine</a:t>
            </a:r>
          </a:p>
          <a:p>
            <a:endParaRPr lang="en-US" dirty="0"/>
          </a:p>
        </p:txBody>
      </p:sp>
    </p:spTree>
    <p:extLst>
      <p:ext uri="{BB962C8B-B14F-4D97-AF65-F5344CB8AC3E}">
        <p14:creationId xmlns:p14="http://schemas.microsoft.com/office/powerpoint/2010/main" val="3908560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Absorption</a:t>
            </a:r>
            <a:endParaRPr lang="en-US" dirty="0"/>
          </a:p>
        </p:txBody>
      </p:sp>
      <p:sp>
        <p:nvSpPr>
          <p:cNvPr id="3" name="Zástupný symbol pro obsah 2"/>
          <p:cNvSpPr>
            <a:spLocks noGrp="1"/>
          </p:cNvSpPr>
          <p:nvPr>
            <p:ph idx="1"/>
          </p:nvPr>
        </p:nvSpPr>
        <p:spPr/>
        <p:txBody>
          <a:bodyPr>
            <a:normAutofit fontScale="92500" lnSpcReduction="10000"/>
          </a:bodyPr>
          <a:lstStyle/>
          <a:p>
            <a:pPr marL="0" indent="0">
              <a:buNone/>
            </a:pPr>
            <a:r>
              <a:rPr lang="en-US" dirty="0" smtClean="0"/>
              <a:t>The products of chemical digestion are absorbed into the body in the small intestine:</a:t>
            </a:r>
          </a:p>
          <a:p>
            <a:r>
              <a:rPr lang="en-US" dirty="0" smtClean="0"/>
              <a:t>sugars and amino acids pass into the </a:t>
            </a:r>
            <a:r>
              <a:rPr lang="cs-CZ" dirty="0" smtClean="0"/>
              <a:t> </a:t>
            </a:r>
            <a:r>
              <a:rPr lang="en-US" dirty="0" smtClean="0"/>
              <a:t>bloodstream by diffusion</a:t>
            </a:r>
          </a:p>
          <a:p>
            <a:r>
              <a:rPr lang="en-US" dirty="0" smtClean="0"/>
              <a:t>fatty acids and glycerol pass into the lymph</a:t>
            </a:r>
          </a:p>
          <a:p>
            <a:r>
              <a:rPr lang="cs-CZ" dirty="0" smtClean="0"/>
              <a:t>t</a:t>
            </a:r>
            <a:r>
              <a:rPr lang="en-US" dirty="0" smtClean="0"/>
              <a:t>he bloodstream and lymph carry them to the </a:t>
            </a:r>
            <a:r>
              <a:rPr lang="cs-CZ" dirty="0" smtClean="0"/>
              <a:t> </a:t>
            </a:r>
            <a:r>
              <a:rPr lang="en-US" dirty="0" smtClean="0"/>
              <a:t>body’s tissues</a:t>
            </a:r>
            <a:endParaRPr lang="cs-CZ" dirty="0" smtClean="0"/>
          </a:p>
          <a:p>
            <a:r>
              <a:rPr lang="cs-CZ" dirty="0" smtClean="0"/>
              <a:t>see: </a:t>
            </a:r>
            <a:r>
              <a:rPr lang="cs-CZ" dirty="0" smtClean="0">
                <a:hlinkClick r:id="rId2"/>
              </a:rPr>
              <a:t>http://www.youtube.com/watch?v=08VyJOEcDos</a:t>
            </a:r>
            <a:endParaRPr lang="en-US" dirty="0"/>
          </a:p>
        </p:txBody>
      </p:sp>
    </p:spTree>
    <p:extLst>
      <p:ext uri="{BB962C8B-B14F-4D97-AF65-F5344CB8AC3E}">
        <p14:creationId xmlns:p14="http://schemas.microsoft.com/office/powerpoint/2010/main" val="2714102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a:t>
            </a:r>
            <a:endParaRPr lang="en-US" dirty="0"/>
          </a:p>
        </p:txBody>
      </p:sp>
      <p:sp>
        <p:nvSpPr>
          <p:cNvPr id="3" name="Zástupný symbol pro obsah 2"/>
          <p:cNvSpPr>
            <a:spLocks noGrp="1"/>
          </p:cNvSpPr>
          <p:nvPr>
            <p:ph idx="1"/>
          </p:nvPr>
        </p:nvSpPr>
        <p:spPr>
          <a:xfrm>
            <a:off x="457200" y="1412776"/>
            <a:ext cx="8229600" cy="4713387"/>
          </a:xfrm>
        </p:spPr>
        <p:txBody>
          <a:bodyPr anchor="ctr">
            <a:normAutofit/>
          </a:bodyPr>
          <a:lstStyle/>
          <a:p>
            <a:r>
              <a:rPr lang="cs-CZ" dirty="0">
                <a:solidFill>
                  <a:prstClr val="black"/>
                </a:solidFill>
              </a:rPr>
              <a:t>BETINA, Vladimír a kol. Malá encyklopédia Biologie. Bratislava: Obzor, 1975, ISBN 65-023-75. </a:t>
            </a:r>
            <a:endParaRPr lang="cs-CZ" dirty="0">
              <a:solidFill>
                <a:prstClr val="black"/>
              </a:solidFill>
              <a:hlinkClick r:id="rId2"/>
            </a:endParaRPr>
          </a:p>
          <a:p>
            <a:r>
              <a:rPr lang="cs-CZ" dirty="0" smtClean="0">
                <a:solidFill>
                  <a:prstClr val="black"/>
                </a:solidFill>
                <a:hlinkClick r:id="rId2"/>
              </a:rPr>
              <a:t>h</a:t>
            </a:r>
            <a:r>
              <a:rPr lang="it-IT" dirty="0">
                <a:solidFill>
                  <a:prstClr val="black"/>
                </a:solidFill>
                <a:hlinkClick r:id="rId2"/>
              </a:rPr>
              <a:t>ttp://</a:t>
            </a:r>
            <a:r>
              <a:rPr lang="cs-CZ" dirty="0">
                <a:solidFill>
                  <a:prstClr val="black"/>
                </a:solidFill>
                <a:hlinkClick r:id="rId2"/>
              </a:rPr>
              <a:t>en.</a:t>
            </a:r>
            <a:r>
              <a:rPr lang="it-IT" dirty="0" smtClean="0">
                <a:solidFill>
                  <a:prstClr val="black"/>
                </a:solidFill>
                <a:hlinkClick r:id="rId2"/>
              </a:rPr>
              <a:t>wikipedia.org</a:t>
            </a:r>
            <a:endParaRPr lang="cs-CZ" dirty="0">
              <a:solidFill>
                <a:prstClr val="black"/>
              </a:solidFill>
            </a:endParaRPr>
          </a:p>
          <a:p>
            <a:r>
              <a:rPr lang="cs-CZ" dirty="0">
                <a:solidFill>
                  <a:prstClr val="black"/>
                </a:solidFill>
              </a:rPr>
              <a:t>PHILLIPS, Janet a kol. Oxford studijní slovník. Oxford: Oxford University Press, 2010, ISBN 978019 430655 3. </a:t>
            </a:r>
          </a:p>
          <a:p>
            <a:endParaRPr lang="en-US" dirty="0">
              <a:solidFill>
                <a:prstClr val="black"/>
              </a:solidFill>
            </a:endParaRPr>
          </a:p>
          <a:p>
            <a:endParaRPr lang="cs-CZ" dirty="0" smtClean="0">
              <a:solidFill>
                <a:prstClr val="black"/>
              </a:solidFill>
            </a:endParaRPr>
          </a:p>
        </p:txBody>
      </p:sp>
    </p:spTree>
    <p:extLst>
      <p:ext uri="{BB962C8B-B14F-4D97-AF65-F5344CB8AC3E}">
        <p14:creationId xmlns:p14="http://schemas.microsoft.com/office/powerpoint/2010/main" val="38192612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295</Words>
  <Application>Microsoft Office PowerPoint</Application>
  <PresentationFormat>Předvádění na obrazovce (4:3)</PresentationFormat>
  <Paragraphs>48</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systému Office</vt:lpstr>
      <vt:lpstr>Prezentace aplikace PowerPoint</vt:lpstr>
      <vt:lpstr>Digestion</vt:lpstr>
      <vt:lpstr>Digestive system</vt:lpstr>
      <vt:lpstr>Physical digestion</vt:lpstr>
      <vt:lpstr>Chemical digestion</vt:lpstr>
      <vt:lpstr>Enzymes</vt:lpstr>
      <vt:lpstr>Absorption</vt:lpstr>
      <vt:lpstr>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Lenovo</dc:creator>
  <cp:lastModifiedBy>Lenovo</cp:lastModifiedBy>
  <cp:revision>5</cp:revision>
  <dcterms:created xsi:type="dcterms:W3CDTF">2013-11-12T16:22:13Z</dcterms:created>
  <dcterms:modified xsi:type="dcterms:W3CDTF">2013-11-14T21:41:41Z</dcterms:modified>
</cp:coreProperties>
</file>