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64" r:id="rId2"/>
    <p:sldId id="256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10223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1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69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F2855-AA8A-4F00-B390-8A05EE06E0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97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in_Page" TargetMode="External"/><Relationship Id="rId2" Type="http://schemas.openxmlformats.org/officeDocument/2006/relationships/hyperlink" Target="http://cs.wikipedia.org/wiki/Soubor:Engineering_drawing-dessin_de_definition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794251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5. 11.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VY_32_INOVACE_17_ZT_TK_1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>
                <a:latin typeface="Verdana" pitchFamily="34" charset="0"/>
              </a:rPr>
              <a:t>T</a:t>
            </a:r>
            <a:r>
              <a:rPr lang="cs-CZ" sz="1200" b="1" dirty="0" smtClean="0">
                <a:latin typeface="Verdana" pitchFamily="34" charset="0"/>
              </a:rPr>
              <a:t>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Téma: Kótování II.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marL="361950" indent="-1714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200" dirty="0" smtClean="0">
                <a:latin typeface="Verdana" pitchFamily="34" charset="0"/>
              </a:rPr>
              <a:t>Sada cvičení na procvičení kótování častých situací</a:t>
            </a:r>
            <a:r>
              <a:rPr lang="cs-CZ" sz="1200" dirty="0">
                <a:latin typeface="Verdana" pitchFamily="34" charset="0"/>
              </a:rPr>
              <a:t> </a:t>
            </a:r>
            <a:r>
              <a:rPr lang="cs-CZ" sz="1200" dirty="0" smtClean="0">
                <a:latin typeface="Verdana" pitchFamily="34" charset="0"/>
              </a:rPr>
              <a:t>s ohledem na </a:t>
            </a:r>
            <a:r>
              <a:rPr lang="cs-CZ" sz="1200" smtClean="0">
                <a:latin typeface="Verdana" pitchFamily="34" charset="0"/>
              </a:rPr>
              <a:t>poloze kótovací čáry.</a:t>
            </a:r>
            <a:endParaRPr lang="cs-CZ" sz="1200" dirty="0" smtClean="0">
              <a:latin typeface="Verdana" pitchFamily="34" charset="0"/>
            </a:endParaRPr>
          </a:p>
          <a:p>
            <a:pPr marL="361950" indent="-1714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200" dirty="0" smtClean="0">
                <a:latin typeface="Verdana" pitchFamily="34" charset="0"/>
              </a:rPr>
              <a:t>Při dostatku času je vhodnější volit formu rýsování, při nedostatku lze kombinovat s náčrtem.</a:t>
            </a:r>
          </a:p>
          <a:p>
            <a:pPr marL="361950" indent="-1714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200" dirty="0" smtClean="0">
                <a:latin typeface="Verdana" pitchFamily="34" charset="0"/>
              </a:rPr>
              <a:t>U studentů seznamující se s technickou dokumentací a technickým kreslením by bylo chybou  spěchat.</a:t>
            </a:r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4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147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899592" y="40488"/>
            <a:ext cx="7772400" cy="12282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" b="0" dirty="0" smtClean="0"/>
              <a:t>KÓTOVÁNÍ </a:t>
            </a:r>
            <a:r>
              <a:rPr lang="cs" b="0" dirty="0"/>
              <a:t>II.</a:t>
            </a:r>
          </a:p>
        </p:txBody>
      </p:sp>
      <p:pic>
        <p:nvPicPr>
          <p:cNvPr id="1026" name="Picture 2" descr="Soubor:Engineering drawing-dessin de defini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42" y="1700808"/>
            <a:ext cx="4281290" cy="480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915816" y="6326378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51920" y="4869160"/>
            <a:ext cx="5256584" cy="134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4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" sz="1600" dirty="0"/>
              <a:t>Zapisování kót</a:t>
            </a:r>
            <a:endParaRPr lang="cs-CZ" altLang="cs-CZ" sz="1600" dirty="0"/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5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" sz="1600" dirty="0"/>
              <a:t>Zapisování kót mimo kótovací čáru</a:t>
            </a:r>
            <a:endParaRPr lang="cs-CZ" altLang="cs-CZ" sz="1600" dirty="0"/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6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" sz="1600" dirty="0"/>
              <a:t>Informativní </a:t>
            </a:r>
            <a:r>
              <a:rPr lang="cs" sz="1600" dirty="0" smtClean="0"/>
              <a:t>kóty a </a:t>
            </a:r>
            <a:r>
              <a:rPr lang="cs" sz="1600" dirty="0"/>
              <a:t>kótování přerušeného </a:t>
            </a:r>
            <a:r>
              <a:rPr lang="cs" sz="1600" dirty="0" smtClean="0"/>
              <a:t>pohledu</a:t>
            </a:r>
            <a:endParaRPr lang="cs-CZ" altLang="cs-CZ" sz="1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7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cs" sz="4800" b="0" dirty="0"/>
              <a:t>Zapisování kót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0341" y="1268760"/>
            <a:ext cx="8229600" cy="165618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cs" sz="1800" dirty="0"/>
              <a:t>Kóty se </a:t>
            </a:r>
            <a:r>
              <a:rPr lang="cs" sz="1800" dirty="0" smtClean="0"/>
              <a:t>zapisují aby </a:t>
            </a:r>
            <a:r>
              <a:rPr lang="cs" sz="1800" dirty="0"/>
              <a:t>byla zajištěna </a:t>
            </a:r>
            <a:r>
              <a:rPr lang="cs" sz="1800" dirty="0" smtClean="0"/>
              <a:t>jejich dobrá čitelnost. </a:t>
            </a:r>
            <a:r>
              <a:rPr lang="cs" sz="1800" dirty="0"/>
              <a:t>Velikost písma kót se obvykle volí 3,5 až 5 mm. </a:t>
            </a:r>
          </a:p>
          <a:p>
            <a:pPr marL="4572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cs" sz="1800" dirty="0"/>
              <a:t>Kóty se zapisují nad kótovacími nebo odkazovými čarami přednostně uprostřed jejich délek, </a:t>
            </a:r>
            <a:r>
              <a:rPr lang="cs" sz="1800" dirty="0" smtClean="0"/>
              <a:t>s odstupem 1 </a:t>
            </a:r>
            <a:r>
              <a:rPr lang="cs" sz="1800" dirty="0"/>
              <a:t>až 2 </a:t>
            </a:r>
            <a:r>
              <a:rPr lang="cs" sz="1800" dirty="0" smtClean="0"/>
              <a:t>mm. </a:t>
            </a:r>
            <a:r>
              <a:rPr lang="cs" sz="1800" dirty="0"/>
              <a:t>Orientují se </a:t>
            </a:r>
            <a:r>
              <a:rPr lang="cs" sz="1800" dirty="0" smtClean="0"/>
              <a:t>pro čtení zdola </a:t>
            </a:r>
            <a:r>
              <a:rPr lang="cs" sz="1800" dirty="0"/>
              <a:t>a </a:t>
            </a:r>
            <a:r>
              <a:rPr lang="cs" sz="1800" dirty="0" smtClean="0"/>
              <a:t>zprava</a:t>
            </a:r>
            <a:r>
              <a:rPr lang="cs" sz="1800" dirty="0"/>
              <a:t>.</a:t>
            </a:r>
          </a:p>
        </p:txBody>
      </p:sp>
      <p:pic>
        <p:nvPicPr>
          <p:cNvPr id="1026" name="Picture 2" descr="https://lh5.googleusercontent.com/h6uIu4Zxl_nU2c_c3tStuPZ87n7O-6-XffX9ELvWIAU2KwsDEq_4yMFaoY6CmUH0ckwJOKMktfE5E00e1ZDj4jwdcddv-XxE_g-ocnY03Gp9qJwgTIvY9feqSzP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5399"/>
            <a:ext cx="5067073" cy="273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120640"/>
            <a:ext cx="3096344" cy="318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2915816" y="6326378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381459" y="6326378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3</a:t>
            </a:r>
            <a:endParaRPr lang="cs-CZ" sz="105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2904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cs" b="0" dirty="0"/>
              <a:t>Zapisování kót mimo kótovací čáru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108720"/>
          </a:xfrm>
          <a:prstGeom prst="rect">
            <a:avLst/>
          </a:prstGeom>
        </p:spPr>
        <p:txBody>
          <a:bodyPr lIns="91425" tIns="91425" rIns="91425" bIns="91425" anchor="t" anchorCtr="0">
            <a:normAutofit lnSpcReduction="10000"/>
          </a:bodyPr>
          <a:lstStyle/>
          <a:p>
            <a:pPr>
              <a:buSzPct val="78571"/>
              <a:buFont typeface="Arial"/>
              <a:buNone/>
            </a:pPr>
            <a:r>
              <a:rPr lang="cs" sz="1400" dirty="0" smtClean="0"/>
              <a:t>   Číselný údaj kóty </a:t>
            </a:r>
            <a:r>
              <a:rPr lang="cs" sz="1400" dirty="0"/>
              <a:t>nemá být </a:t>
            </a:r>
            <a:r>
              <a:rPr lang="cs" sz="1400" dirty="0" smtClean="0"/>
              <a:t>protnut </a:t>
            </a:r>
            <a:r>
              <a:rPr lang="cs" sz="1400" dirty="0"/>
              <a:t>žádnou čarou ani </a:t>
            </a:r>
            <a:r>
              <a:rPr lang="cs" sz="1400" dirty="0" smtClean="0"/>
              <a:t>rozdělen </a:t>
            </a:r>
            <a:r>
              <a:rPr lang="cs" sz="1400" dirty="0"/>
              <a:t>osou. Č</a:t>
            </a:r>
            <a:r>
              <a:rPr lang="cs" sz="1400" dirty="0" smtClean="0"/>
              <a:t>áry</a:t>
            </a:r>
            <a:r>
              <a:rPr lang="cs" sz="1400" dirty="0"/>
              <a:t>, které překážejí </a:t>
            </a:r>
            <a:r>
              <a:rPr lang="cs" sz="1400" dirty="0" smtClean="0"/>
              <a:t>zapsání kóty</a:t>
            </a:r>
            <a:r>
              <a:rPr lang="cs" sz="1400" dirty="0"/>
              <a:t>, se </a:t>
            </a:r>
            <a:r>
              <a:rPr lang="cs" sz="1400" dirty="0" smtClean="0"/>
              <a:t>musí </a:t>
            </a:r>
            <a:r>
              <a:rPr lang="cs" sz="1400" dirty="0"/>
              <a:t>přerušit</a:t>
            </a:r>
            <a:r>
              <a:rPr lang="cs" sz="1400" dirty="0" smtClean="0"/>
              <a:t>. Viz obrázek úhlů v předchozím snímku.</a:t>
            </a:r>
            <a:endParaRPr lang="cs" sz="1400" dirty="0"/>
          </a:p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cs" sz="1400" dirty="0" smtClean="0"/>
              <a:t>   Kóty</a:t>
            </a:r>
            <a:r>
              <a:rPr lang="cs" sz="1400" dirty="0"/>
              <a:t>, které se nevejdou mezi vynášecí čáry, se </a:t>
            </a:r>
            <a:r>
              <a:rPr lang="cs" sz="1400" dirty="0" smtClean="0"/>
              <a:t>umisťují pod </a:t>
            </a:r>
            <a:r>
              <a:rPr lang="cs" sz="1400" dirty="0"/>
              <a:t>kótovací čáru, popřípadě k odkazové čáře</a:t>
            </a:r>
            <a:r>
              <a:rPr lang="cs" sz="1400" dirty="0" smtClean="0"/>
              <a:t>.</a:t>
            </a:r>
            <a:endParaRPr lang="c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7506730" cy="233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aoblený obdélníkový popisek 1"/>
          <p:cNvSpPr/>
          <p:nvPr/>
        </p:nvSpPr>
        <p:spPr>
          <a:xfrm>
            <a:off x="4211960" y="2564904"/>
            <a:ext cx="1944216" cy="648072"/>
          </a:xfrm>
          <a:prstGeom prst="wedgeRoundRectCallout">
            <a:avLst>
              <a:gd name="adj1" fmla="val -22137"/>
              <a:gd name="adj2" fmla="val 83559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Symbol pro osovou souměrnost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4211960" y="5693156"/>
            <a:ext cx="2025173" cy="904196"/>
          </a:xfrm>
          <a:prstGeom prst="wedgeRoundRectCallout">
            <a:avLst>
              <a:gd name="adj1" fmla="val 55921"/>
              <a:gd name="adj2" fmla="val -67117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 případě nebezpečí špatného přečtení údaje, je vhodné použít vynášecí čáry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036797" y="5566198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4</a:t>
            </a:r>
            <a:endParaRPr lang="cs-CZ" sz="1050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126876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cs" sz="3200" b="0" dirty="0"/>
              <a:t>Informativní </a:t>
            </a:r>
            <a:r>
              <a:rPr lang="cs" sz="3200" b="0" dirty="0" smtClean="0"/>
              <a:t>kóty</a:t>
            </a:r>
            <a:br>
              <a:rPr lang="cs" sz="3200" b="0" dirty="0" smtClean="0"/>
            </a:br>
            <a:r>
              <a:rPr lang="cs" sz="3200" b="0" dirty="0" smtClean="0"/>
              <a:t>a kótování přerušeného pohledu</a:t>
            </a:r>
            <a:endParaRPr lang="cs" sz="3200" b="0" dirty="0"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543495" y="1514901"/>
            <a:ext cx="8060953" cy="6899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9700" lvl="0" indent="0">
              <a:buClr>
                <a:schemeClr val="dk1"/>
              </a:buClr>
              <a:buSzPct val="166666"/>
            </a:pPr>
            <a:r>
              <a:rPr lang="cs" sz="1800" dirty="0"/>
              <a:t>Informativní kóty se zapisují v závorkách</a:t>
            </a:r>
            <a:r>
              <a:rPr lang="cs" sz="1800" dirty="0" smtClean="0"/>
              <a:t>. Smyslem je zajistit správnost rozměru výsledného výrobku při velkém počtu rozměrů v jednom směru.</a:t>
            </a:r>
            <a:endParaRPr lang="c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85745" y="5229200"/>
            <a:ext cx="38244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</a:t>
            </a:r>
            <a:r>
              <a:rPr kumimoji="0" lang="cs-CZ" altLang="cs-CZ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obrazech zkrácených přerušením se kótovací čáry nepřerušují.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https://lh3.googleusercontent.com/oxjZQWSERRA7bd3s7g44sH4NNXlDbYO60KdlvCPFuFZwV_0-eV3_67Ktz0AvVII7M5v880aMTEEz1tAoAlcI1WsTvnRag83j7p6_r-GzrTY8sBOHUXm0-FiYyLY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213442"/>
            <a:ext cx="2999774" cy="131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2426568"/>
            <a:ext cx="820261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8035280" y="4996396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5</a:t>
            </a:r>
            <a:endParaRPr lang="cs-CZ" sz="105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096449" y="6093296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6</a:t>
            </a:r>
            <a:endParaRPr lang="cs-CZ" sz="1050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775"/>
          </a:xfrm>
        </p:spPr>
        <p:txBody>
          <a:bodyPr/>
          <a:lstStyle/>
          <a:p>
            <a:pPr algn="ctr" eaLnBrk="1" hangingPunct="1"/>
            <a:r>
              <a:rPr lang="cs-CZ" dirty="0" smtClean="0"/>
              <a:t>Citace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16832"/>
          </a:xfrm>
        </p:spPr>
        <p:txBody>
          <a:bodyPr/>
          <a:lstStyle/>
          <a:p>
            <a:pPr marL="0" indent="0"/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dirty="0" err="1"/>
              <a:t>Greudin</a:t>
            </a:r>
            <a:r>
              <a:rPr lang="cs-CZ" sz="1400" dirty="0" smtClean="0"/>
              <a:t>.</a:t>
            </a:r>
            <a:r>
              <a:rPr lang="cs-CZ" sz="1400" dirty="0"/>
              <a:t> </a:t>
            </a:r>
            <a:r>
              <a:rPr lang="cs-CZ" sz="1400" i="1" dirty="0" err="1"/>
              <a:t>Soubor:Engineering</a:t>
            </a:r>
            <a:r>
              <a:rPr lang="cs-CZ" sz="1400" i="1" dirty="0"/>
              <a:t> </a:t>
            </a:r>
            <a:r>
              <a:rPr lang="cs-CZ" sz="1400" i="1" dirty="0" err="1"/>
              <a:t>drawing-dessin</a:t>
            </a:r>
            <a:r>
              <a:rPr lang="cs-CZ" sz="1400" i="1" dirty="0"/>
              <a:t> de definition.png – Wikipedie</a:t>
            </a:r>
            <a:r>
              <a:rPr lang="cs-CZ" sz="1400" dirty="0"/>
              <a:t> [online]. [cit. 5</a:t>
            </a:r>
            <a:r>
              <a:rPr lang="cs-CZ" sz="1400" dirty="0" smtClean="0"/>
              <a:t>.11.2013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cs.wikipedia.org/wiki/Soubor:Engineering_drawing-dessin_de_definition.png</a:t>
            </a:r>
            <a:endParaRPr lang="cs-CZ" sz="1400" dirty="0" smtClean="0"/>
          </a:p>
          <a:p>
            <a:pPr marL="0" indent="0" eaLnBrk="1" hangingPunct="1">
              <a:buFontTx/>
              <a:buNone/>
            </a:pPr>
            <a:r>
              <a:rPr lang="cs-CZ" sz="1400" b="1" dirty="0" smtClean="0"/>
              <a:t>Obr. 2- 6</a:t>
            </a:r>
            <a:r>
              <a:rPr lang="cs-CZ" sz="1400" dirty="0" smtClean="0"/>
              <a:t>  Archiv autora</a:t>
            </a:r>
          </a:p>
        </p:txBody>
      </p:sp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17513" y="5021017"/>
            <a:ext cx="82359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3</a:t>
            </a:r>
            <a:r>
              <a:rPr lang="en-US" sz="1400" dirty="0"/>
              <a:t> [cit. </a:t>
            </a:r>
            <a:r>
              <a:rPr lang="cs-CZ" sz="1400" dirty="0"/>
              <a:t> </a:t>
            </a:r>
            <a:r>
              <a:rPr lang="cs-CZ" dirty="0" smtClean="0"/>
              <a:t>5</a:t>
            </a:r>
            <a:r>
              <a:rPr lang="cs-CZ" sz="1400" dirty="0" smtClean="0"/>
              <a:t>.11.2013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en.wikipedia.org/wiki/Main_Page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/>
              <a:t>KLETEČKA, Jaroslav a Petr FOŘT. </a:t>
            </a:r>
            <a:r>
              <a:rPr lang="cs-CZ" sz="1400" i="1" dirty="0"/>
              <a:t>Technické kreslení</a:t>
            </a:r>
            <a:r>
              <a:rPr lang="cs-CZ" sz="1400" dirty="0"/>
              <a:t>. 2. </a:t>
            </a:r>
            <a:r>
              <a:rPr lang="cs-CZ" sz="1400" dirty="0" err="1"/>
              <a:t>opr</a:t>
            </a:r>
            <a:r>
              <a:rPr lang="cs-CZ" sz="1400" dirty="0"/>
              <a:t>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2007, 252 s. ISBN 978-80-251-1887-0.</a:t>
            </a:r>
          </a:p>
          <a:p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09575" y="3941515"/>
            <a:ext cx="8229600" cy="855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>
                <a:solidFill>
                  <a:schemeClr val="tx1"/>
                </a:solidFill>
              </a:rPr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41736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216</Words>
  <Application>Microsoft Office PowerPoint</Application>
  <PresentationFormat>Předvádění na obrazovce (4:3)</PresentationFormat>
  <Paragraphs>41</Paragraphs>
  <Slides>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simple-light</vt:lpstr>
      <vt:lpstr>Prezentace aplikace PowerPoint</vt:lpstr>
      <vt:lpstr>KÓTOVÁNÍ II.</vt:lpstr>
      <vt:lpstr>Zapisování kót</vt:lpstr>
      <vt:lpstr>Zapisování kót mimo kótovací čáru</vt:lpstr>
      <vt:lpstr>Informativní kóty a kótování přerušeného pohledu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16</cp:revision>
  <dcterms:modified xsi:type="dcterms:W3CDTF">2013-11-24T21:36:08Z</dcterms:modified>
</cp:coreProperties>
</file>