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8"/>
  </p:notesMasterIdLst>
  <p:sldIdLst>
    <p:sldId id="264" r:id="rId2"/>
    <p:sldId id="256" r:id="rId3"/>
    <p:sldId id="257" r:id="rId4"/>
    <p:sldId id="258" r:id="rId5"/>
    <p:sldId id="259" r:id="rId6"/>
    <p:sldId id="263" r:id="rId7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0102232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5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indent="304800" algn="ctr">
              <a:buSzPct val="100000"/>
              <a:defRPr sz="4800"/>
            </a:lvl1pPr>
            <a:lvl2pPr indent="304800" algn="ctr">
              <a:buSzPct val="100000"/>
              <a:defRPr sz="4800"/>
            </a:lvl2pPr>
            <a:lvl3pPr indent="304800" algn="ctr">
              <a:buSzPct val="100000"/>
              <a:defRPr sz="4800"/>
            </a:lvl3pPr>
            <a:lvl4pPr indent="304800" algn="ctr">
              <a:buSzPct val="100000"/>
              <a:defRPr sz="4800"/>
            </a:lvl4pPr>
            <a:lvl5pPr indent="304800" algn="ctr">
              <a:buSzPct val="100000"/>
              <a:defRPr sz="4800"/>
            </a:lvl5pPr>
            <a:lvl6pPr indent="304800" algn="ctr">
              <a:buSzPct val="100000"/>
              <a:defRPr sz="4800"/>
            </a:lvl6pPr>
            <a:lvl7pPr indent="304800" algn="ctr">
              <a:buSzPct val="100000"/>
              <a:defRPr sz="4800"/>
            </a:lvl7pPr>
            <a:lvl8pPr indent="304800" algn="ctr">
              <a:buSzPct val="100000"/>
              <a:defRPr sz="4800"/>
            </a:lvl8pPr>
            <a:lvl9pPr indent="304800" algn="ctr">
              <a:buSzPct val="100000"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316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3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 indent="457200">
              <a:defRPr/>
            </a:lvl2pPr>
            <a:lvl3pPr indent="914400">
              <a:defRPr/>
            </a:lvl3pPr>
            <a:lvl4pPr indent="1371600"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1" y="1600200"/>
            <a:ext cx="3994525" cy="4967573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25" cy="4967573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9"/>
            <a:ext cx="8229600" cy="692693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285750" indent="-171450"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F2855-AA8A-4F00-B390-8A05EE06E0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970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3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marL="742950" indent="-1333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marL="1143000" indent="-762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marL="1600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marL="20574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marL="25146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marL="29718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marL="34290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marL="3886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ain_Page" TargetMode="External"/><Relationship Id="rId2" Type="http://schemas.openxmlformats.org/officeDocument/2006/relationships/hyperlink" Target="http://cs.wikipedia.org/wiki/Soubor:Engineering_drawing-dessin_de_definition.pn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794251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Datum vytvoření: 5. 11. 2013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Číslo DUM: VY_32_INOVACE_17_ZT_TK_1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>
                <a:latin typeface="Verdana" pitchFamily="34" charset="0"/>
              </a:rPr>
              <a:t>T</a:t>
            </a:r>
            <a:r>
              <a:rPr lang="cs-CZ" sz="1200" b="1" dirty="0" smtClean="0">
                <a:latin typeface="Verdana" pitchFamily="34" charset="0"/>
              </a:rPr>
              <a:t>echnické kreslení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Vzdělávací oblast: Odborné vzdělávání Technická příprava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Vzdělávací obor: Základy techniky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Tematický okruh: Technické kreslení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Téma: Kótování II.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Metodický list/anotace: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1200" b="1" dirty="0" smtClean="0">
              <a:latin typeface="Verdana" pitchFamily="34" charset="0"/>
            </a:endParaRPr>
          </a:p>
          <a:p>
            <a:pPr marL="361950" indent="-1714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1200" dirty="0" smtClean="0">
                <a:latin typeface="Verdana" pitchFamily="34" charset="0"/>
              </a:rPr>
              <a:t>Sada cvičení na procvičení kótování častých situací</a:t>
            </a:r>
            <a:r>
              <a:rPr lang="cs-CZ" sz="1200" dirty="0">
                <a:latin typeface="Verdana" pitchFamily="34" charset="0"/>
              </a:rPr>
              <a:t> </a:t>
            </a:r>
            <a:r>
              <a:rPr lang="cs-CZ" sz="1200" dirty="0" smtClean="0">
                <a:latin typeface="Verdana" pitchFamily="34" charset="0"/>
              </a:rPr>
              <a:t>s ohledem na </a:t>
            </a:r>
            <a:r>
              <a:rPr lang="cs-CZ" sz="1200" smtClean="0">
                <a:latin typeface="Verdana" pitchFamily="34" charset="0"/>
              </a:rPr>
              <a:t>poloze kótovací čáry.</a:t>
            </a:r>
            <a:endParaRPr lang="cs-CZ" sz="1200" dirty="0" smtClean="0">
              <a:latin typeface="Verdana" pitchFamily="34" charset="0"/>
            </a:endParaRPr>
          </a:p>
          <a:p>
            <a:pPr marL="361950" indent="-1714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1200" dirty="0" smtClean="0">
                <a:latin typeface="Verdana" pitchFamily="34" charset="0"/>
              </a:rPr>
              <a:t>Při dostatku času je vhodnější volit formu rýsování, při nedostatku lze kombinovat s náčrtem.</a:t>
            </a:r>
          </a:p>
          <a:p>
            <a:pPr marL="361950" indent="-1714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1200" dirty="0" smtClean="0">
                <a:latin typeface="Verdana" pitchFamily="34" charset="0"/>
              </a:rPr>
              <a:t>U studentů seznamující se s technickou dokumentací a technickým kreslením by bylo chybou  spěchat.</a:t>
            </a:r>
          </a:p>
        </p:txBody>
      </p:sp>
      <p:grpSp>
        <p:nvGrpSpPr>
          <p:cNvPr id="14338" name="Group 43"/>
          <p:cNvGrpSpPr>
            <a:grpSpLocks noGrp="1" noChangeAspect="1"/>
          </p:cNvGrpSpPr>
          <p:nvPr/>
        </p:nvGrpSpPr>
        <p:grpSpPr bwMode="auto">
          <a:xfrm>
            <a:off x="642938" y="404814"/>
            <a:ext cx="7772400" cy="1470025"/>
            <a:chOff x="0" y="0"/>
            <a:chExt cx="9765" cy="1637"/>
          </a:xfrm>
        </p:grpSpPr>
        <p:sp>
          <p:nvSpPr>
            <p:cNvPr id="14339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0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1 w 7514"/>
                <a:gd name="T35" fmla="*/ 0 h 385"/>
                <a:gd name="T36" fmla="*/ 1 w 7514"/>
                <a:gd name="T37" fmla="*/ 0 h 385"/>
                <a:gd name="T38" fmla="*/ 1 w 7514"/>
                <a:gd name="T39" fmla="*/ 0 h 385"/>
                <a:gd name="T40" fmla="*/ 1 w 7514"/>
                <a:gd name="T41" fmla="*/ 0 h 385"/>
                <a:gd name="T42" fmla="*/ 1 w 7514"/>
                <a:gd name="T43" fmla="*/ 0 h 385"/>
                <a:gd name="T44" fmla="*/ 1 w 7514"/>
                <a:gd name="T45" fmla="*/ 0 h 385"/>
                <a:gd name="T46" fmla="*/ 1 w 7514"/>
                <a:gd name="T47" fmla="*/ 0 h 385"/>
                <a:gd name="T48" fmla="*/ 1 w 7514"/>
                <a:gd name="T49" fmla="*/ 0 h 385"/>
                <a:gd name="T50" fmla="*/ 1 w 7514"/>
                <a:gd name="T51" fmla="*/ 0 h 385"/>
                <a:gd name="T52" fmla="*/ 1 w 7514"/>
                <a:gd name="T53" fmla="*/ 0 h 385"/>
                <a:gd name="T54" fmla="*/ 1 w 7514"/>
                <a:gd name="T55" fmla="*/ 0 h 385"/>
                <a:gd name="T56" fmla="*/ 1 w 7514"/>
                <a:gd name="T57" fmla="*/ 0 h 385"/>
                <a:gd name="T58" fmla="*/ 1 w 7514"/>
                <a:gd name="T59" fmla="*/ 0 h 385"/>
                <a:gd name="T60" fmla="*/ 1 w 7514"/>
                <a:gd name="T61" fmla="*/ 0 h 385"/>
                <a:gd name="T62" fmla="*/ 1 w 7514"/>
                <a:gd name="T63" fmla="*/ 0 h 385"/>
                <a:gd name="T64" fmla="*/ 1 w 7514"/>
                <a:gd name="T65" fmla="*/ 0 h 385"/>
                <a:gd name="T66" fmla="*/ 1 w 7514"/>
                <a:gd name="T67" fmla="*/ 0 h 385"/>
                <a:gd name="T68" fmla="*/ 1 w 7514"/>
                <a:gd name="T69" fmla="*/ 0 h 385"/>
                <a:gd name="T70" fmla="*/ 1 w 7514"/>
                <a:gd name="T71" fmla="*/ 0 h 385"/>
                <a:gd name="T72" fmla="*/ 2 w 7514"/>
                <a:gd name="T73" fmla="*/ 0 h 385"/>
                <a:gd name="T74" fmla="*/ 2 w 7514"/>
                <a:gd name="T75" fmla="*/ 0 h 385"/>
                <a:gd name="T76" fmla="*/ 2 w 7514"/>
                <a:gd name="T77" fmla="*/ 0 h 385"/>
                <a:gd name="T78" fmla="*/ 2 w 7514"/>
                <a:gd name="T79" fmla="*/ 0 h 385"/>
                <a:gd name="T80" fmla="*/ 2 w 7514"/>
                <a:gd name="T81" fmla="*/ 0 h 385"/>
                <a:gd name="T82" fmla="*/ 2 w 7514"/>
                <a:gd name="T83" fmla="*/ 0 h 385"/>
                <a:gd name="T84" fmla="*/ 2 w 7514"/>
                <a:gd name="T85" fmla="*/ 0 h 385"/>
                <a:gd name="T86" fmla="*/ 2 w 7514"/>
                <a:gd name="T87" fmla="*/ 0 h 385"/>
                <a:gd name="T88" fmla="*/ 2 w 7514"/>
                <a:gd name="T89" fmla="*/ 0 h 385"/>
                <a:gd name="T90" fmla="*/ 2 w 7514"/>
                <a:gd name="T91" fmla="*/ 0 h 385"/>
                <a:gd name="T92" fmla="*/ 2 w 7514"/>
                <a:gd name="T93" fmla="*/ 0 h 385"/>
                <a:gd name="T94" fmla="*/ 2 w 7514"/>
                <a:gd name="T95" fmla="*/ 0 h 385"/>
                <a:gd name="T96" fmla="*/ 2 w 7514"/>
                <a:gd name="T97" fmla="*/ 0 h 385"/>
                <a:gd name="T98" fmla="*/ 2 w 7514"/>
                <a:gd name="T99" fmla="*/ 0 h 385"/>
                <a:gd name="T100" fmla="*/ 2 w 7514"/>
                <a:gd name="T101" fmla="*/ 0 h 385"/>
                <a:gd name="T102" fmla="*/ 2 w 7514"/>
                <a:gd name="T103" fmla="*/ 0 h 385"/>
                <a:gd name="T104" fmla="*/ 2 w 7514"/>
                <a:gd name="T105" fmla="*/ 0 h 385"/>
                <a:gd name="T106" fmla="*/ 3 w 7514"/>
                <a:gd name="T107" fmla="*/ 0 h 385"/>
                <a:gd name="T108" fmla="*/ 3 w 7514"/>
                <a:gd name="T109" fmla="*/ 0 h 385"/>
                <a:gd name="T110" fmla="*/ 3 w 7514"/>
                <a:gd name="T111" fmla="*/ 0 h 385"/>
                <a:gd name="T112" fmla="*/ 3 w 7514"/>
                <a:gd name="T113" fmla="*/ 0 h 385"/>
                <a:gd name="T114" fmla="*/ 3 w 7514"/>
                <a:gd name="T115" fmla="*/ 0 h 385"/>
                <a:gd name="T116" fmla="*/ 3 w 7514"/>
                <a:gd name="T117" fmla="*/ 0 h 385"/>
                <a:gd name="T118" fmla="*/ 3 w 7514"/>
                <a:gd name="T119" fmla="*/ 0 h 385"/>
                <a:gd name="T120" fmla="*/ 3 w 7514"/>
                <a:gd name="T121" fmla="*/ 0 h 385"/>
                <a:gd name="T122" fmla="*/ 3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1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2 w 2517"/>
                <a:gd name="T13" fmla="*/ 0 h 1689"/>
                <a:gd name="T14" fmla="*/ 2 w 2517"/>
                <a:gd name="T15" fmla="*/ 0 h 1689"/>
                <a:gd name="T16" fmla="*/ 2 w 2517"/>
                <a:gd name="T17" fmla="*/ 0 h 1689"/>
                <a:gd name="T18" fmla="*/ 2 w 2517"/>
                <a:gd name="T19" fmla="*/ 0 h 1689"/>
                <a:gd name="T20" fmla="*/ 2 w 2517"/>
                <a:gd name="T21" fmla="*/ 0 h 1689"/>
                <a:gd name="T22" fmla="*/ 2 w 2517"/>
                <a:gd name="T23" fmla="*/ 0 h 1689"/>
                <a:gd name="T24" fmla="*/ 2 w 2517"/>
                <a:gd name="T25" fmla="*/ 0 h 1689"/>
                <a:gd name="T26" fmla="*/ 2 w 2517"/>
                <a:gd name="T27" fmla="*/ 0 h 1689"/>
                <a:gd name="T28" fmla="*/ 2 w 2517"/>
                <a:gd name="T29" fmla="*/ 0 h 1689"/>
                <a:gd name="T30" fmla="*/ 2 w 2517"/>
                <a:gd name="T31" fmla="*/ 0 h 1689"/>
                <a:gd name="T32" fmla="*/ 2 w 2517"/>
                <a:gd name="T33" fmla="*/ 0 h 1689"/>
                <a:gd name="T34" fmla="*/ 2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2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3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2 w 2521"/>
                <a:gd name="T107" fmla="*/ 1 h 294"/>
                <a:gd name="T108" fmla="*/ 2 w 2521"/>
                <a:gd name="T109" fmla="*/ 1 h 294"/>
                <a:gd name="T110" fmla="*/ 2 w 2521"/>
                <a:gd name="T111" fmla="*/ 1 h 294"/>
                <a:gd name="T112" fmla="*/ 1 w 2521"/>
                <a:gd name="T113" fmla="*/ 1 h 294"/>
                <a:gd name="T114" fmla="*/ 2 w 2521"/>
                <a:gd name="T115" fmla="*/ 1 h 294"/>
                <a:gd name="T116" fmla="*/ 2 w 2521"/>
                <a:gd name="T117" fmla="*/ 1 h 294"/>
                <a:gd name="T118" fmla="*/ 2 w 2521"/>
                <a:gd name="T119" fmla="*/ 1 h 294"/>
                <a:gd name="T120" fmla="*/ 2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4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5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 w 2355"/>
                <a:gd name="T1" fmla="*/ 1 h 1405"/>
                <a:gd name="T2" fmla="*/ 1 w 2355"/>
                <a:gd name="T3" fmla="*/ 1 h 1405"/>
                <a:gd name="T4" fmla="*/ 1 w 2355"/>
                <a:gd name="T5" fmla="*/ 1 h 1405"/>
                <a:gd name="T6" fmla="*/ 1 w 2355"/>
                <a:gd name="T7" fmla="*/ 1 h 1405"/>
                <a:gd name="T8" fmla="*/ 1 w 2355"/>
                <a:gd name="T9" fmla="*/ 1 h 1405"/>
                <a:gd name="T10" fmla="*/ 1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1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6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7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8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9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0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1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2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2 w 2753"/>
                <a:gd name="T1" fmla="*/ 1 h 496"/>
                <a:gd name="T2" fmla="*/ 2 w 2753"/>
                <a:gd name="T3" fmla="*/ 1 h 496"/>
                <a:gd name="T4" fmla="*/ 2 w 2753"/>
                <a:gd name="T5" fmla="*/ 1 h 496"/>
                <a:gd name="T6" fmla="*/ 2 w 2753"/>
                <a:gd name="T7" fmla="*/ 1 h 496"/>
                <a:gd name="T8" fmla="*/ 2 w 2753"/>
                <a:gd name="T9" fmla="*/ 1 h 496"/>
                <a:gd name="T10" fmla="*/ 2 w 2753"/>
                <a:gd name="T11" fmla="*/ 1 h 496"/>
                <a:gd name="T12" fmla="*/ 2 w 2753"/>
                <a:gd name="T13" fmla="*/ 1 h 496"/>
                <a:gd name="T14" fmla="*/ 2 w 2753"/>
                <a:gd name="T15" fmla="*/ 1 h 496"/>
                <a:gd name="T16" fmla="*/ 2 w 2753"/>
                <a:gd name="T17" fmla="*/ 1 h 496"/>
                <a:gd name="T18" fmla="*/ 2 w 2753"/>
                <a:gd name="T19" fmla="*/ 1 h 496"/>
                <a:gd name="T20" fmla="*/ 2 w 2753"/>
                <a:gd name="T21" fmla="*/ 1 h 496"/>
                <a:gd name="T22" fmla="*/ 2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2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3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4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2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5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2 w 4304"/>
                <a:gd name="T69" fmla="*/ 1 h 532"/>
                <a:gd name="T70" fmla="*/ 2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6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7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2 w 2467"/>
                <a:gd name="T51" fmla="*/ 1 h 262"/>
                <a:gd name="T52" fmla="*/ 2 w 2467"/>
                <a:gd name="T53" fmla="*/ 1 h 262"/>
                <a:gd name="T54" fmla="*/ 2 w 2467"/>
                <a:gd name="T55" fmla="*/ 1 h 262"/>
                <a:gd name="T56" fmla="*/ 2 w 2467"/>
                <a:gd name="T57" fmla="*/ 1 h 262"/>
                <a:gd name="T58" fmla="*/ 2 w 2467"/>
                <a:gd name="T59" fmla="*/ 1 h 262"/>
                <a:gd name="T60" fmla="*/ 2 w 2467"/>
                <a:gd name="T61" fmla="*/ 1 h 262"/>
                <a:gd name="T62" fmla="*/ 2 w 2467"/>
                <a:gd name="T63" fmla="*/ 1 h 262"/>
                <a:gd name="T64" fmla="*/ 2 w 2467"/>
                <a:gd name="T65" fmla="*/ 1 h 262"/>
                <a:gd name="T66" fmla="*/ 2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8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9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0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1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2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2 w 4312"/>
                <a:gd name="T111" fmla="*/ 0 h 228"/>
                <a:gd name="T112" fmla="*/ 2 w 4312"/>
                <a:gd name="T113" fmla="*/ 0 h 228"/>
                <a:gd name="T114" fmla="*/ 2 w 4312"/>
                <a:gd name="T115" fmla="*/ 0 h 228"/>
                <a:gd name="T116" fmla="*/ 2 w 4312"/>
                <a:gd name="T117" fmla="*/ 0 h 228"/>
                <a:gd name="T118" fmla="*/ 2 w 4312"/>
                <a:gd name="T119" fmla="*/ 0 h 228"/>
                <a:gd name="T120" fmla="*/ 2 w 4312"/>
                <a:gd name="T121" fmla="*/ 0 h 228"/>
                <a:gd name="T122" fmla="*/ 2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21479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899592" y="40488"/>
            <a:ext cx="7772400" cy="1228271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cs" b="0" dirty="0" smtClean="0"/>
              <a:t>KÓTOVÁNÍ </a:t>
            </a:r>
            <a:r>
              <a:rPr lang="cs" b="0" dirty="0"/>
              <a:t>II.</a:t>
            </a:r>
          </a:p>
        </p:txBody>
      </p:sp>
      <p:pic>
        <p:nvPicPr>
          <p:cNvPr id="1026" name="Picture 2" descr="Soubor:Engineering drawing-dessin de definiti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42" y="1700808"/>
            <a:ext cx="4281290" cy="4804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915816" y="6326378"/>
            <a:ext cx="5760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1</a:t>
            </a:r>
            <a:endParaRPr lang="cs-CZ" sz="1050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51920" y="4869160"/>
            <a:ext cx="5256584" cy="134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1600" dirty="0">
                <a:hlinkClick r:id="rId4" action="ppaction://hlinksldjump"/>
              </a:rPr>
              <a:t>►</a:t>
            </a:r>
            <a:r>
              <a:rPr lang="cs-CZ" altLang="cs-CZ" sz="1600" dirty="0"/>
              <a:t> </a:t>
            </a:r>
            <a:r>
              <a:rPr lang="cs" sz="1600" dirty="0"/>
              <a:t>Zapisování kót</a:t>
            </a:r>
            <a:endParaRPr lang="cs-CZ" altLang="cs-CZ" sz="1600" dirty="0"/>
          </a:p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1600" dirty="0">
                <a:hlinkClick r:id="rId5" action="ppaction://hlinksldjump"/>
              </a:rPr>
              <a:t>►</a:t>
            </a:r>
            <a:r>
              <a:rPr lang="cs-CZ" altLang="cs-CZ" sz="1600" dirty="0"/>
              <a:t> </a:t>
            </a:r>
            <a:r>
              <a:rPr lang="cs" sz="1600" dirty="0"/>
              <a:t>Zapisování kót mimo kótovací čáru</a:t>
            </a:r>
            <a:endParaRPr lang="cs-CZ" altLang="cs-CZ" sz="1600" dirty="0"/>
          </a:p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1600" dirty="0">
                <a:hlinkClick r:id="rId6" action="ppaction://hlinksldjump"/>
              </a:rPr>
              <a:t>►</a:t>
            </a:r>
            <a:r>
              <a:rPr lang="cs-CZ" altLang="cs-CZ" sz="1600" dirty="0"/>
              <a:t> </a:t>
            </a:r>
            <a:r>
              <a:rPr lang="cs" sz="1600" dirty="0"/>
              <a:t>Informativní </a:t>
            </a:r>
            <a:r>
              <a:rPr lang="cs" sz="1600" dirty="0" smtClean="0"/>
              <a:t>kóty a </a:t>
            </a:r>
            <a:r>
              <a:rPr lang="cs" sz="1600" dirty="0"/>
              <a:t>kótování přerušeného </a:t>
            </a:r>
            <a:r>
              <a:rPr lang="cs" sz="1600" dirty="0" smtClean="0"/>
              <a:t>pohledu</a:t>
            </a:r>
            <a:endParaRPr lang="cs-CZ" altLang="cs-CZ" sz="16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778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cs" sz="4800" b="0" dirty="0"/>
              <a:t>Zapisování kót</a:t>
            </a:r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50341" y="1268760"/>
            <a:ext cx="8229600" cy="165618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cs" sz="1800" dirty="0"/>
              <a:t>Kóty se </a:t>
            </a:r>
            <a:r>
              <a:rPr lang="cs" sz="1800" dirty="0" smtClean="0"/>
              <a:t>zapisují aby </a:t>
            </a:r>
            <a:r>
              <a:rPr lang="cs" sz="1800" dirty="0"/>
              <a:t>byla zajištěna </a:t>
            </a:r>
            <a:r>
              <a:rPr lang="cs" sz="1800" dirty="0" smtClean="0"/>
              <a:t>jejich dobrá čitelnost. </a:t>
            </a:r>
            <a:r>
              <a:rPr lang="cs" sz="1800" dirty="0"/>
              <a:t>Velikost písma kót se obvykle volí 3,5 až 5 mm. </a:t>
            </a:r>
          </a:p>
          <a:p>
            <a:pPr marL="457200" lvl="0" indent="-3175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cs" sz="1800" dirty="0"/>
              <a:t>Kóty se zapisují nad kótovacími nebo odkazovými čarami přednostně uprostřed jejich délek, </a:t>
            </a:r>
            <a:r>
              <a:rPr lang="cs" sz="1800" dirty="0" smtClean="0"/>
              <a:t>s odstupem 1 </a:t>
            </a:r>
            <a:r>
              <a:rPr lang="cs" sz="1800" dirty="0"/>
              <a:t>až 2 </a:t>
            </a:r>
            <a:r>
              <a:rPr lang="cs" sz="1800" dirty="0" smtClean="0"/>
              <a:t>mm. </a:t>
            </a:r>
            <a:r>
              <a:rPr lang="cs" sz="1800" dirty="0"/>
              <a:t>Orientují se </a:t>
            </a:r>
            <a:r>
              <a:rPr lang="cs" sz="1800" dirty="0" smtClean="0"/>
              <a:t>pro čtení zdola </a:t>
            </a:r>
            <a:r>
              <a:rPr lang="cs" sz="1800" dirty="0"/>
              <a:t>a </a:t>
            </a:r>
            <a:r>
              <a:rPr lang="cs" sz="1800" dirty="0" smtClean="0"/>
              <a:t>zprava</a:t>
            </a:r>
            <a:r>
              <a:rPr lang="cs" sz="1800" dirty="0"/>
              <a:t>.</a:t>
            </a:r>
          </a:p>
        </p:txBody>
      </p:sp>
      <p:pic>
        <p:nvPicPr>
          <p:cNvPr id="1026" name="Picture 2" descr="https://lh5.googleusercontent.com/h6uIu4Zxl_nU2c_c3tStuPZ87n7O-6-XffX9ELvWIAU2KwsDEq_4yMFaoY6CmUH0ckwJOKMktfE5E00e1ZDj4jwdcddv-XxE_g-ocnY03Gp9qJwgTIvY9feqSzP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05399"/>
            <a:ext cx="5067073" cy="2731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120640"/>
            <a:ext cx="3096344" cy="318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2915816" y="6326378"/>
            <a:ext cx="5760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2</a:t>
            </a:r>
            <a:endParaRPr lang="cs-CZ" sz="105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381459" y="6326378"/>
            <a:ext cx="5760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3</a:t>
            </a:r>
            <a:endParaRPr lang="cs-CZ" sz="1050" dirty="0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2904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cs" b="0" dirty="0"/>
              <a:t>Zapisování kót mimo kótovací čáru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108720"/>
          </a:xfrm>
          <a:prstGeom prst="rect">
            <a:avLst/>
          </a:prstGeom>
        </p:spPr>
        <p:txBody>
          <a:bodyPr lIns="91425" tIns="91425" rIns="91425" bIns="91425" anchor="t" anchorCtr="0">
            <a:normAutofit lnSpcReduction="10000"/>
          </a:bodyPr>
          <a:lstStyle/>
          <a:p>
            <a:pPr>
              <a:buSzPct val="78571"/>
              <a:buFont typeface="Arial"/>
              <a:buNone/>
            </a:pPr>
            <a:r>
              <a:rPr lang="cs" sz="1400" dirty="0" smtClean="0"/>
              <a:t>   Číselný údaj kóty </a:t>
            </a:r>
            <a:r>
              <a:rPr lang="cs" sz="1400" dirty="0"/>
              <a:t>nemá být </a:t>
            </a:r>
            <a:r>
              <a:rPr lang="cs" sz="1400" dirty="0" smtClean="0"/>
              <a:t>protnut </a:t>
            </a:r>
            <a:r>
              <a:rPr lang="cs" sz="1400" dirty="0"/>
              <a:t>žádnou čarou ani </a:t>
            </a:r>
            <a:r>
              <a:rPr lang="cs" sz="1400" dirty="0" smtClean="0"/>
              <a:t>rozdělen </a:t>
            </a:r>
            <a:r>
              <a:rPr lang="cs" sz="1400" dirty="0"/>
              <a:t>osou. Č</a:t>
            </a:r>
            <a:r>
              <a:rPr lang="cs" sz="1400" dirty="0" smtClean="0"/>
              <a:t>áry</a:t>
            </a:r>
            <a:r>
              <a:rPr lang="cs" sz="1400" dirty="0"/>
              <a:t>, které překážejí </a:t>
            </a:r>
            <a:r>
              <a:rPr lang="cs" sz="1400" dirty="0" smtClean="0"/>
              <a:t>zapsání kóty</a:t>
            </a:r>
            <a:r>
              <a:rPr lang="cs" sz="1400" dirty="0"/>
              <a:t>, se </a:t>
            </a:r>
            <a:r>
              <a:rPr lang="cs" sz="1400" dirty="0" smtClean="0"/>
              <a:t>musí </a:t>
            </a:r>
            <a:r>
              <a:rPr lang="cs" sz="1400" dirty="0"/>
              <a:t>přerušit</a:t>
            </a:r>
            <a:r>
              <a:rPr lang="cs" sz="1400" dirty="0" smtClean="0"/>
              <a:t>. Viz obrázek úhlů v předchozím snímku.</a:t>
            </a:r>
            <a:endParaRPr lang="cs" sz="1400" dirty="0"/>
          </a:p>
          <a:p>
            <a:pPr lvl="0" rtl="0">
              <a:buClr>
                <a:schemeClr val="dk1"/>
              </a:buClr>
              <a:buSzPct val="78571"/>
              <a:buFont typeface="Arial"/>
              <a:buNone/>
            </a:pPr>
            <a:r>
              <a:rPr lang="cs" sz="1400" dirty="0" smtClean="0"/>
              <a:t>   Kóty</a:t>
            </a:r>
            <a:r>
              <a:rPr lang="cs" sz="1400" dirty="0"/>
              <a:t>, které se nevejdou mezi vynášecí čáry, se </a:t>
            </a:r>
            <a:r>
              <a:rPr lang="cs" sz="1400" dirty="0" smtClean="0"/>
              <a:t>umisťují pod </a:t>
            </a:r>
            <a:r>
              <a:rPr lang="cs" sz="1400" dirty="0"/>
              <a:t>kótovací čáru, popřípadě k odkazové čáře</a:t>
            </a:r>
            <a:r>
              <a:rPr lang="cs" sz="1400" dirty="0" smtClean="0"/>
              <a:t>.</a:t>
            </a:r>
            <a:endParaRPr lang="cs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56992"/>
            <a:ext cx="7506730" cy="2336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aoblený obdélníkový popisek 1"/>
          <p:cNvSpPr/>
          <p:nvPr/>
        </p:nvSpPr>
        <p:spPr>
          <a:xfrm>
            <a:off x="4211960" y="2564904"/>
            <a:ext cx="1944216" cy="648072"/>
          </a:xfrm>
          <a:prstGeom prst="wedgeRoundRectCallout">
            <a:avLst>
              <a:gd name="adj1" fmla="val -22137"/>
              <a:gd name="adj2" fmla="val 83559"/>
              <a:gd name="adj3" fmla="val 16667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Symbol pro osovou souměrnost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Zaoblený obdélníkový popisek 7"/>
          <p:cNvSpPr/>
          <p:nvPr/>
        </p:nvSpPr>
        <p:spPr>
          <a:xfrm>
            <a:off x="4211960" y="5693156"/>
            <a:ext cx="2025173" cy="904196"/>
          </a:xfrm>
          <a:prstGeom prst="wedgeRoundRectCallout">
            <a:avLst>
              <a:gd name="adj1" fmla="val 55921"/>
              <a:gd name="adj2" fmla="val -67117"/>
              <a:gd name="adj3" fmla="val 16667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 případě nebezpečí špatného přečtení údaje, je vhodné použít vynášecí čáry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036797" y="5566198"/>
            <a:ext cx="5760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4</a:t>
            </a:r>
            <a:endParaRPr lang="cs-CZ" sz="1050" dirty="0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0" y="1"/>
            <a:ext cx="9144000" cy="126876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cs" sz="3200" b="0" dirty="0"/>
              <a:t>Informativní </a:t>
            </a:r>
            <a:r>
              <a:rPr lang="cs" sz="3200" b="0" dirty="0" smtClean="0"/>
              <a:t>kóty</a:t>
            </a:r>
            <a:br>
              <a:rPr lang="cs" sz="3200" b="0" dirty="0" smtClean="0"/>
            </a:br>
            <a:r>
              <a:rPr lang="cs" sz="3200" b="0" dirty="0" smtClean="0"/>
              <a:t>a kótování přerušeného pohledu</a:t>
            </a:r>
            <a:endParaRPr lang="cs" sz="3200" b="0" dirty="0"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543495" y="1514901"/>
            <a:ext cx="8060953" cy="6899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39700" lvl="0" indent="0">
              <a:buClr>
                <a:schemeClr val="dk1"/>
              </a:buClr>
              <a:buSzPct val="166666"/>
            </a:pPr>
            <a:r>
              <a:rPr lang="cs" sz="1800" dirty="0"/>
              <a:t>Informativní kóty se zapisují v závorkách</a:t>
            </a:r>
            <a:r>
              <a:rPr lang="cs" sz="1800" dirty="0" smtClean="0"/>
              <a:t>. Smyslem je zajistit správnost rozměru výsledného výrobku při velkém počtu rozměrů v jednom směru.</a:t>
            </a:r>
            <a:endParaRPr lang="cs" sz="18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85745" y="5229200"/>
            <a:ext cx="382441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V</a:t>
            </a:r>
            <a:r>
              <a:rPr kumimoji="0" lang="cs-CZ" alt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obrazech zkrácených přerušením se kótovací čáry nepřerušují.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4" descr="https://lh3.googleusercontent.com/oxjZQWSERRA7bd3s7g44sH4NNXlDbYO60KdlvCPFuFZwV_0-eV3_67Ktz0AvVII7M5v880aMTEEz1tAoAlcI1WsTvnRag83j7p6_r-GzrTY8sBOHUXm0-FiYyLY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5213442"/>
            <a:ext cx="2999774" cy="1311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2426568"/>
            <a:ext cx="8202613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8035280" y="4996396"/>
            <a:ext cx="5760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5</a:t>
            </a:r>
            <a:endParaRPr lang="cs-CZ" sz="105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096449" y="6093296"/>
            <a:ext cx="5760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6</a:t>
            </a:r>
            <a:endParaRPr lang="cs-CZ" sz="1050" dirty="0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2775"/>
          </a:xfrm>
        </p:spPr>
        <p:txBody>
          <a:bodyPr/>
          <a:lstStyle/>
          <a:p>
            <a:pPr algn="ctr" eaLnBrk="1" hangingPunct="1"/>
            <a:r>
              <a:rPr lang="cs-CZ" dirty="0" smtClean="0"/>
              <a:t>Citace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116832"/>
          </a:xfrm>
        </p:spPr>
        <p:txBody>
          <a:bodyPr/>
          <a:lstStyle/>
          <a:p>
            <a:pPr marL="0" indent="0"/>
            <a:r>
              <a:rPr lang="cs-CZ" sz="1400" b="1" dirty="0" smtClean="0"/>
              <a:t>Obr. 1</a:t>
            </a:r>
            <a:r>
              <a:rPr lang="cs-CZ" sz="1400" dirty="0" smtClean="0"/>
              <a:t> </a:t>
            </a:r>
            <a:r>
              <a:rPr lang="cs-CZ" sz="1400" dirty="0" err="1"/>
              <a:t>Greudin</a:t>
            </a:r>
            <a:r>
              <a:rPr lang="cs-CZ" sz="1400" dirty="0" smtClean="0"/>
              <a:t>.</a:t>
            </a:r>
            <a:r>
              <a:rPr lang="cs-CZ" sz="1400" dirty="0"/>
              <a:t> </a:t>
            </a:r>
            <a:r>
              <a:rPr lang="cs-CZ" sz="1400" i="1" dirty="0" err="1"/>
              <a:t>Soubor:Engineering</a:t>
            </a:r>
            <a:r>
              <a:rPr lang="cs-CZ" sz="1400" i="1" dirty="0"/>
              <a:t> </a:t>
            </a:r>
            <a:r>
              <a:rPr lang="cs-CZ" sz="1400" i="1" dirty="0" err="1"/>
              <a:t>drawing-dessin</a:t>
            </a:r>
            <a:r>
              <a:rPr lang="cs-CZ" sz="1400" i="1" dirty="0"/>
              <a:t> de definition.png – Wikipedie</a:t>
            </a:r>
            <a:r>
              <a:rPr lang="cs-CZ" sz="1400" dirty="0"/>
              <a:t> [online]. [cit. 5</a:t>
            </a:r>
            <a:r>
              <a:rPr lang="cs-CZ" sz="1400" dirty="0" smtClean="0"/>
              <a:t>.11.2013</a:t>
            </a:r>
            <a:r>
              <a:rPr lang="cs-CZ" sz="1400" dirty="0"/>
              <a:t>]. Dostupný na WWW: </a:t>
            </a:r>
            <a:r>
              <a:rPr lang="cs-CZ" sz="1400" dirty="0">
                <a:hlinkClick r:id="rId2"/>
              </a:rPr>
              <a:t>http://</a:t>
            </a:r>
            <a:r>
              <a:rPr lang="cs-CZ" sz="1400" dirty="0" smtClean="0">
                <a:hlinkClick r:id="rId2"/>
              </a:rPr>
              <a:t>cs.wikipedia.org/wiki/Soubor:Engineering_drawing-dessin_de_definition.png</a:t>
            </a:r>
            <a:endParaRPr lang="cs-CZ" sz="1400" dirty="0" smtClean="0"/>
          </a:p>
          <a:p>
            <a:pPr marL="0" indent="0" eaLnBrk="1" hangingPunct="1">
              <a:buFontTx/>
              <a:buNone/>
            </a:pPr>
            <a:r>
              <a:rPr lang="cs-CZ" sz="1400" b="1" dirty="0" smtClean="0"/>
              <a:t>Obr. 2- 6</a:t>
            </a:r>
            <a:r>
              <a:rPr lang="cs-CZ" sz="1400" dirty="0" smtClean="0"/>
              <a:t>  Archiv autora</a:t>
            </a:r>
          </a:p>
        </p:txBody>
      </p:sp>
      <p:sp>
        <p:nvSpPr>
          <p:cNvPr id="4" name="Obdélník 2"/>
          <p:cNvSpPr>
            <a:spLocks noChangeArrowheads="1"/>
          </p:cNvSpPr>
          <p:nvPr/>
        </p:nvSpPr>
        <p:spPr bwMode="auto">
          <a:xfrm>
            <a:off x="417513" y="5021017"/>
            <a:ext cx="82359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/>
              <a:t>Wikipedia: the free encyclopedia [online]. San Francisco (CA): Wikimedia Foundation, 2001-201</a:t>
            </a:r>
            <a:r>
              <a:rPr lang="cs-CZ" sz="1400" dirty="0"/>
              <a:t>3</a:t>
            </a:r>
            <a:r>
              <a:rPr lang="en-US" sz="1400" dirty="0"/>
              <a:t> [cit. </a:t>
            </a:r>
            <a:r>
              <a:rPr lang="cs-CZ" sz="1400" dirty="0"/>
              <a:t> </a:t>
            </a:r>
            <a:r>
              <a:rPr lang="cs-CZ" dirty="0" smtClean="0"/>
              <a:t>5</a:t>
            </a:r>
            <a:r>
              <a:rPr lang="cs-CZ" sz="1400" dirty="0" smtClean="0"/>
              <a:t>.11.2013</a:t>
            </a:r>
            <a:r>
              <a:rPr lang="en-US" sz="1400" dirty="0" smtClean="0"/>
              <a:t>].</a:t>
            </a:r>
            <a:r>
              <a:rPr lang="en-US" sz="1400" dirty="0"/>
              <a:t>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en.wikipedia.org/wiki/Main_Page</a:t>
            </a:r>
            <a:endParaRPr lang="cs-CZ" sz="1400" dirty="0" smtClean="0"/>
          </a:p>
          <a:p>
            <a:endParaRPr lang="cs-CZ" sz="1400" dirty="0"/>
          </a:p>
          <a:p>
            <a:r>
              <a:rPr lang="cs-CZ" sz="1400" dirty="0"/>
              <a:t>KLETEČKA, Jaroslav a Petr FOŘT. </a:t>
            </a:r>
            <a:r>
              <a:rPr lang="cs-CZ" sz="1400" i="1" dirty="0"/>
              <a:t>Technické kreslení</a:t>
            </a:r>
            <a:r>
              <a:rPr lang="cs-CZ" sz="1400" dirty="0"/>
              <a:t>. 2. </a:t>
            </a:r>
            <a:r>
              <a:rPr lang="cs-CZ" sz="1400" dirty="0" err="1"/>
              <a:t>opr</a:t>
            </a:r>
            <a:r>
              <a:rPr lang="cs-CZ" sz="1400" dirty="0"/>
              <a:t>. vyd. Brno: </a:t>
            </a:r>
            <a:r>
              <a:rPr lang="cs-CZ" sz="1400" dirty="0" err="1"/>
              <a:t>Computer</a:t>
            </a:r>
            <a:r>
              <a:rPr lang="cs-CZ" sz="1400" dirty="0"/>
              <a:t> </a:t>
            </a:r>
            <a:r>
              <a:rPr lang="cs-CZ" sz="1400" dirty="0" err="1"/>
              <a:t>Press</a:t>
            </a:r>
            <a:r>
              <a:rPr lang="cs-CZ" sz="1400" dirty="0"/>
              <a:t>, 2007, 252 s. ISBN 978-80-251-1887-0.</a:t>
            </a:r>
          </a:p>
          <a:p>
            <a:endParaRPr lang="cs-CZ" sz="14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09575" y="3941515"/>
            <a:ext cx="8229600" cy="855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kern="0" dirty="0" smtClean="0">
                <a:solidFill>
                  <a:schemeClr val="tx1"/>
                </a:solidFill>
              </a:rPr>
              <a:t>Literatura</a:t>
            </a:r>
          </a:p>
        </p:txBody>
      </p:sp>
    </p:spTree>
    <p:extLst>
      <p:ext uri="{BB962C8B-B14F-4D97-AF65-F5344CB8AC3E}">
        <p14:creationId xmlns:p14="http://schemas.microsoft.com/office/powerpoint/2010/main" val="417367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216</Words>
  <Application>Microsoft Office PowerPoint</Application>
  <PresentationFormat>Předvádění na obrazovce (4:3)</PresentationFormat>
  <Paragraphs>41</Paragraphs>
  <Slides>6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simple-light</vt:lpstr>
      <vt:lpstr>Prezentace aplikace PowerPoint</vt:lpstr>
      <vt:lpstr>KÓTOVÁNÍ II.</vt:lpstr>
      <vt:lpstr>Zapisování kót</vt:lpstr>
      <vt:lpstr>Zapisování kót mimo kótovací čáru</vt:lpstr>
      <vt:lpstr>Informativní kóty a kótování přerušeného pohledu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16</cp:revision>
  <dcterms:modified xsi:type="dcterms:W3CDTF">2013-11-24T21:36:08Z</dcterms:modified>
</cp:coreProperties>
</file>