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4" r:id="rId2"/>
    <p:sldId id="262" r:id="rId3"/>
    <p:sldId id="277" r:id="rId4"/>
    <p:sldId id="284" r:id="rId5"/>
    <p:sldId id="275" r:id="rId6"/>
    <p:sldId id="279" r:id="rId7"/>
    <p:sldId id="285" r:id="rId8"/>
    <p:sldId id="281" r:id="rId9"/>
    <p:sldId id="272" r:id="rId10"/>
    <p:sldId id="273" r:id="rId11"/>
    <p:sldId id="286" r:id="rId12"/>
    <p:sldId id="259" r:id="rId13"/>
    <p:sldId id="282" r:id="rId14"/>
    <p:sldId id="261" r:id="rId15"/>
    <p:sldId id="283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06" autoAdjust="0"/>
    <p:restoredTop sz="94660" autoAdjust="0"/>
  </p:normalViewPr>
  <p:slideViewPr>
    <p:cSldViewPr>
      <p:cViewPr varScale="1">
        <p:scale>
          <a:sx n="90" d="100"/>
          <a:sy n="90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86081E-1321-4CBF-AF14-EE48EBE7BDDD}" type="datetimeFigureOut">
              <a:rPr lang="cs-CZ"/>
              <a:pPr>
                <a:defRPr/>
              </a:pPr>
              <a:t>20.8.2013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21154F3-B302-4409-B8A7-BE94779330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161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693B1-7772-468E-A6FC-B1CCC0EB5B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33D9C-5E8F-4642-A493-5BA80EE755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40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1DD3A-3B54-49BB-A61A-FAA73CED15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96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B625C-0AAC-441D-BEB4-6E1C2944C2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87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AB0DF-01EE-4449-8D1E-9F549EBA95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05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2D447-A83C-4B96-BFC6-3679A6532B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19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D7709-4A87-49EC-B15D-EC4C142A0E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71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6CD9-5A26-4B06-BF4D-DCFD466682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68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CABF9-E086-4852-BA38-C6CF0242D8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7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EC342-BC5D-4181-BDEB-F4B74C1B1C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72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063A1-1475-4BE7-B80E-CB52DDBE5C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66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FFF7768-D21A-488B-B31D-6B9B3749EE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yzika.jreichl.com/main.article/view/487-oko-jako-opticka-soustava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yzika.jreichl.com/main.article/view/2-mechanicky-pohyb" TargetMode="External"/><Relationship Id="rId4" Type="http://schemas.openxmlformats.org/officeDocument/2006/relationships/hyperlink" Target="http://fyzika.jreichl.com/main.article/view/486-stavba-ok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pixabay.com/cs/o%C4%8Di-obo%C4%8D%C3%AD-%C4%8Dern%C3%A1-v%C3%BDkres-lid%C3%A9-sexy-23802/" TargetMode="External"/><Relationship Id="rId3" Type="http://schemas.openxmlformats.org/officeDocument/2006/relationships/hyperlink" Target="http://cs.wikipedia.org/wiki/Soubor:Eye_iris.jpg" TargetMode="External"/><Relationship Id="rId7" Type="http://schemas.openxmlformats.org/officeDocument/2006/relationships/hyperlink" Target="http://fyzika.jreichl.com/main.article/view/488-zorne-pole" TargetMode="External"/><Relationship Id="rId2" Type="http://schemas.openxmlformats.org/officeDocument/2006/relationships/hyperlink" Target="http://www.publicdomainpictures.net/view-image.php?image=25874&amp;picture=ok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xabay.com/en/eye-look-looking-eyeballs-watching-34432/" TargetMode="External"/><Relationship Id="rId5" Type="http://schemas.openxmlformats.org/officeDocument/2006/relationships/hyperlink" Target="http://pixabay.com/en/eyes-eye-green-cartoon-lids-33106/" TargetMode="External"/><Relationship Id="rId10" Type="http://schemas.openxmlformats.org/officeDocument/2006/relationships/hyperlink" Target="http://commons.wikimedia.org/wiki/File:Schematic_diagram_of_the_human_eye_cs.svg" TargetMode="External"/><Relationship Id="rId4" Type="http://schemas.openxmlformats.org/officeDocument/2006/relationships/hyperlink" Target="http://commons.wikimedia.org/wiki/File:Focus_in_an_eye.svg" TargetMode="External"/><Relationship Id="rId9" Type="http://schemas.openxmlformats.org/officeDocument/2006/relationships/hyperlink" Target="http://commons.wikimedia.org/wiki/File:Schematic_diagram_of_the_human_eye_en.sv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apfyz.upol.cz/ucebnice/down/optmikro.pdf" TargetMode="External"/><Relationship Id="rId3" Type="http://schemas.openxmlformats.org/officeDocument/2006/relationships/hyperlink" Target="http://fyzika.jreichl.com/" TargetMode="External"/><Relationship Id="rId7" Type="http://schemas.openxmlformats.org/officeDocument/2006/relationships/hyperlink" Target="http://www.karlin.mff.cuni.cz/katedry/kdm/diplomky/jana_vlachova/Vlachova_reseni_prace.pdf" TargetMode="External"/><Relationship Id="rId2" Type="http://schemas.openxmlformats.org/officeDocument/2006/relationships/hyperlink" Target="http://en.wikipedia.org/wiki/Main_P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oks.google.cz/books?id=MrJkMOqOrJMC&amp;pg=PA727&amp;hl=cs&amp;source=gbs_toc_r&amp;cad=4#v=onepage&amp;q&amp;f=false" TargetMode="External"/><Relationship Id="rId5" Type="http://schemas.openxmlformats.org/officeDocument/2006/relationships/hyperlink" Target="http://gymnaziumhranice.cz/soubory/projekty/fyziologicka_optika.pdf" TargetMode="External"/><Relationship Id="rId4" Type="http://schemas.openxmlformats.org/officeDocument/2006/relationships/hyperlink" Target="http://www.fotoroman.cz/techniques2/light_eye_camera.ht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.png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toroman.cz/techniques2/light_eye_camera.htm" TargetMode="External"/><Relationship Id="rId7" Type="http://schemas.openxmlformats.org/officeDocument/2006/relationships/hyperlink" Target="http://apfyz.upol.cz/ucebnice/down/optmikro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arlin.mff.cuni.cz/katedry/kdm/diplomky/jana_vlachova/Vlachova_reseni_prace.pdf" TargetMode="External"/><Relationship Id="rId5" Type="http://schemas.openxmlformats.org/officeDocument/2006/relationships/hyperlink" Target="http://books.google.cz/books?id=MrJkMOqOrJMC&amp;pg=PA727&amp;hl=cs&amp;source=gbs_toc_r&amp;cad=4#v=onepage&amp;q&amp;f=false" TargetMode="External"/><Relationship Id="rId4" Type="http://schemas.openxmlformats.org/officeDocument/2006/relationships/hyperlink" Target="http://gymnaziumhranice.cz/soubory/projekty/fyziologicka_optika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books.google.cz/books?id=MrJkMOqOrJMC&amp;pg=PA727&amp;hl=cs&amp;source=gbs_toc_r&amp;cad=4#v=onepage&amp;q&amp;f=fals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um.matweb.cz/viewtopic.php?pid=23066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obsah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79452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Jméno autora: Mgr. Zdeněk Chalupský</a:t>
            </a:r>
            <a:b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Datum vytvoření: 22. 9. 2012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Číslo DUM: VY_32_INOVACE_17_FY_C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Ročník: I.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Fyzika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Vzdělávací oblast: Přírodovědné vzdělávání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Vzdělávací obor: Fyzika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Tematický okruh: Optika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Téma: Oko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Metodický list/anotace:</a:t>
            </a:r>
          </a:p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endParaRPr lang="cs-CZ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sz="1200" i="1" dirty="0" smtClean="0">
                <a:latin typeface="Verdana" pitchFamily="34" charset="0"/>
              </a:rPr>
              <a:t>Základní pojmy spojené s okem, jako s optickou soustavou, s podporou obrázků.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sz="1200" i="1" dirty="0" smtClean="0">
                <a:latin typeface="Verdana" pitchFamily="34" charset="0"/>
              </a:rPr>
              <a:t>Výpočet optické mohutnosti čočky oka, </a:t>
            </a:r>
            <a:r>
              <a:rPr lang="cs-CZ" sz="1200" i="1" dirty="0" smtClean="0">
                <a:latin typeface="Verdana" pitchFamily="34" charset="0"/>
              </a:rPr>
              <a:t>česko</a:t>
            </a:r>
            <a:r>
              <a:rPr lang="cs-CZ" sz="1200" i="1" dirty="0">
                <a:latin typeface="Verdana" pitchFamily="34" charset="0"/>
              </a:rPr>
              <a:t>-</a:t>
            </a:r>
            <a:r>
              <a:rPr lang="cs-CZ" sz="1200" i="1" dirty="0" smtClean="0">
                <a:latin typeface="Verdana" pitchFamily="34" charset="0"/>
              </a:rPr>
              <a:t>anglický </a:t>
            </a:r>
            <a:r>
              <a:rPr lang="cs-CZ" sz="1200" i="1" dirty="0" smtClean="0">
                <a:latin typeface="Verdana" pitchFamily="34" charset="0"/>
              </a:rPr>
              <a:t>popis oka a obrázek oka bez opisu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sz="1200" i="1" dirty="0" smtClean="0">
                <a:latin typeface="Verdana" pitchFamily="34" charset="0"/>
              </a:rPr>
              <a:t>k opakování. </a:t>
            </a:r>
            <a:endParaRPr lang="cs-CZ" sz="1200" i="1" dirty="0" smtClean="0"/>
          </a:p>
        </p:txBody>
      </p:sp>
      <p:grpSp>
        <p:nvGrpSpPr>
          <p:cNvPr id="2051" name="Group 43"/>
          <p:cNvGrpSpPr>
            <a:grpSpLocks noGrp="1" noChangeAspect="1"/>
          </p:cNvGrpSpPr>
          <p:nvPr/>
        </p:nvGrpSpPr>
        <p:grpSpPr bwMode="auto">
          <a:xfrm>
            <a:off x="642938" y="404813"/>
            <a:ext cx="7772400" cy="1470025"/>
            <a:chOff x="0" y="0"/>
            <a:chExt cx="9765" cy="1637"/>
          </a:xfrm>
        </p:grpSpPr>
        <p:sp>
          <p:nvSpPr>
            <p:cNvPr id="2052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3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1 w 7514"/>
                <a:gd name="T1" fmla="*/ 1 h 385"/>
                <a:gd name="T2" fmla="*/ 1 w 7514"/>
                <a:gd name="T3" fmla="*/ 0 h 385"/>
                <a:gd name="T4" fmla="*/ 1 w 7514"/>
                <a:gd name="T5" fmla="*/ 1 h 385"/>
                <a:gd name="T6" fmla="*/ 3 w 7514"/>
                <a:gd name="T7" fmla="*/ 0 h 385"/>
                <a:gd name="T8" fmla="*/ 2 w 7514"/>
                <a:gd name="T9" fmla="*/ 1 h 385"/>
                <a:gd name="T10" fmla="*/ 4 w 7514"/>
                <a:gd name="T11" fmla="*/ 1 h 385"/>
                <a:gd name="T12" fmla="*/ 3 w 7514"/>
                <a:gd name="T13" fmla="*/ 0 h 385"/>
                <a:gd name="T14" fmla="*/ 4 w 7514"/>
                <a:gd name="T15" fmla="*/ 0 h 385"/>
                <a:gd name="T16" fmla="*/ 4 w 7514"/>
                <a:gd name="T17" fmla="*/ 0 h 385"/>
                <a:gd name="T18" fmla="*/ 3 w 7514"/>
                <a:gd name="T19" fmla="*/ 1 h 385"/>
                <a:gd name="T20" fmla="*/ 5 w 7514"/>
                <a:gd name="T21" fmla="*/ 0 h 385"/>
                <a:gd name="T22" fmla="*/ 6 w 7514"/>
                <a:gd name="T23" fmla="*/ 0 h 385"/>
                <a:gd name="T24" fmla="*/ 6 w 7514"/>
                <a:gd name="T25" fmla="*/ 1 h 385"/>
                <a:gd name="T26" fmla="*/ 6 w 7514"/>
                <a:gd name="T27" fmla="*/ 1 h 385"/>
                <a:gd name="T28" fmla="*/ 6 w 7514"/>
                <a:gd name="T29" fmla="*/ 0 h 385"/>
                <a:gd name="T30" fmla="*/ 7 w 7514"/>
                <a:gd name="T31" fmla="*/ 0 h 385"/>
                <a:gd name="T32" fmla="*/ 7 w 7514"/>
                <a:gd name="T33" fmla="*/ 1 h 385"/>
                <a:gd name="T34" fmla="*/ 9 w 7514"/>
                <a:gd name="T35" fmla="*/ 0 h 385"/>
                <a:gd name="T36" fmla="*/ 8 w 7514"/>
                <a:gd name="T37" fmla="*/ 1 h 385"/>
                <a:gd name="T38" fmla="*/ 9 w 7514"/>
                <a:gd name="T39" fmla="*/ 0 h 385"/>
                <a:gd name="T40" fmla="*/ 10 w 7514"/>
                <a:gd name="T41" fmla="*/ 0 h 385"/>
                <a:gd name="T42" fmla="*/ 10 w 7514"/>
                <a:gd name="T43" fmla="*/ 1 h 385"/>
                <a:gd name="T44" fmla="*/ 10 w 7514"/>
                <a:gd name="T45" fmla="*/ 1 h 385"/>
                <a:gd name="T46" fmla="*/ 10 w 7514"/>
                <a:gd name="T47" fmla="*/ 0 h 385"/>
                <a:gd name="T48" fmla="*/ 11 w 7514"/>
                <a:gd name="T49" fmla="*/ 0 h 385"/>
                <a:gd name="T50" fmla="*/ 12 w 7514"/>
                <a:gd name="T51" fmla="*/ 0 h 385"/>
                <a:gd name="T52" fmla="*/ 12 w 7514"/>
                <a:gd name="T53" fmla="*/ 0 h 385"/>
                <a:gd name="T54" fmla="*/ 12 w 7514"/>
                <a:gd name="T55" fmla="*/ 0 h 385"/>
                <a:gd name="T56" fmla="*/ 13 w 7514"/>
                <a:gd name="T57" fmla="*/ 0 h 385"/>
                <a:gd name="T58" fmla="*/ 13 w 7514"/>
                <a:gd name="T59" fmla="*/ 1 h 385"/>
                <a:gd name="T60" fmla="*/ 13 w 7514"/>
                <a:gd name="T61" fmla="*/ 0 h 385"/>
                <a:gd name="T62" fmla="*/ 13 w 7514"/>
                <a:gd name="T63" fmla="*/ 0 h 385"/>
                <a:gd name="T64" fmla="*/ 13 w 7514"/>
                <a:gd name="T65" fmla="*/ 1 h 385"/>
                <a:gd name="T66" fmla="*/ 14 w 7514"/>
                <a:gd name="T67" fmla="*/ 1 h 385"/>
                <a:gd name="T68" fmla="*/ 15 w 7514"/>
                <a:gd name="T69" fmla="*/ 0 h 385"/>
                <a:gd name="T70" fmla="*/ 15 w 7514"/>
                <a:gd name="T71" fmla="*/ 0 h 385"/>
                <a:gd name="T72" fmla="*/ 16 w 7514"/>
                <a:gd name="T73" fmla="*/ 1 h 385"/>
                <a:gd name="T74" fmla="*/ 16 w 7514"/>
                <a:gd name="T75" fmla="*/ 0 h 385"/>
                <a:gd name="T76" fmla="*/ 16 w 7514"/>
                <a:gd name="T77" fmla="*/ 0 h 385"/>
                <a:gd name="T78" fmla="*/ 16 w 7514"/>
                <a:gd name="T79" fmla="*/ 1 h 385"/>
                <a:gd name="T80" fmla="*/ 17 w 7514"/>
                <a:gd name="T81" fmla="*/ 1 h 385"/>
                <a:gd name="T82" fmla="*/ 17 w 7514"/>
                <a:gd name="T83" fmla="*/ 1 h 385"/>
                <a:gd name="T84" fmla="*/ 18 w 7514"/>
                <a:gd name="T85" fmla="*/ 0 h 385"/>
                <a:gd name="T86" fmla="*/ 19 w 7514"/>
                <a:gd name="T87" fmla="*/ 1 h 385"/>
                <a:gd name="T88" fmla="*/ 20 w 7514"/>
                <a:gd name="T89" fmla="*/ 1 h 385"/>
                <a:gd name="T90" fmla="*/ 21 w 7514"/>
                <a:gd name="T91" fmla="*/ 0 h 385"/>
                <a:gd name="T92" fmla="*/ 20 w 7514"/>
                <a:gd name="T93" fmla="*/ 1 h 385"/>
                <a:gd name="T94" fmla="*/ 22 w 7514"/>
                <a:gd name="T95" fmla="*/ 0 h 385"/>
                <a:gd name="T96" fmla="*/ 21 w 7514"/>
                <a:gd name="T97" fmla="*/ 0 h 385"/>
                <a:gd name="T98" fmla="*/ 22 w 7514"/>
                <a:gd name="T99" fmla="*/ 0 h 385"/>
                <a:gd name="T100" fmla="*/ 23 w 7514"/>
                <a:gd name="T101" fmla="*/ 0 h 385"/>
                <a:gd name="T102" fmla="*/ 23 w 7514"/>
                <a:gd name="T103" fmla="*/ 1 h 385"/>
                <a:gd name="T104" fmla="*/ 23 w 7514"/>
                <a:gd name="T105" fmla="*/ 0 h 385"/>
                <a:gd name="T106" fmla="*/ 24 w 7514"/>
                <a:gd name="T107" fmla="*/ 1 h 385"/>
                <a:gd name="T108" fmla="*/ 25 w 7514"/>
                <a:gd name="T109" fmla="*/ 1 h 385"/>
                <a:gd name="T110" fmla="*/ 25 w 7514"/>
                <a:gd name="T111" fmla="*/ 0 h 385"/>
                <a:gd name="T112" fmla="*/ 26 w 7514"/>
                <a:gd name="T113" fmla="*/ 0 h 385"/>
                <a:gd name="T114" fmla="*/ 27 w 7514"/>
                <a:gd name="T115" fmla="*/ 1 h 385"/>
                <a:gd name="T116" fmla="*/ 27 w 7514"/>
                <a:gd name="T117" fmla="*/ 0 h 385"/>
                <a:gd name="T118" fmla="*/ 28 w 7514"/>
                <a:gd name="T119" fmla="*/ 0 h 385"/>
                <a:gd name="T120" fmla="*/ 27 w 7514"/>
                <a:gd name="T121" fmla="*/ 1 h 385"/>
                <a:gd name="T122" fmla="*/ 29 w 7514"/>
                <a:gd name="T123" fmla="*/ 0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4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1 w 2517"/>
                <a:gd name="T1" fmla="*/ 6 h 1689"/>
                <a:gd name="T2" fmla="*/ 1 w 2517"/>
                <a:gd name="T3" fmla="*/ 6 h 1689"/>
                <a:gd name="T4" fmla="*/ 3 w 2517"/>
                <a:gd name="T5" fmla="*/ 6 h 1689"/>
                <a:gd name="T6" fmla="*/ 4 w 2517"/>
                <a:gd name="T7" fmla="*/ 6 h 1689"/>
                <a:gd name="T8" fmla="*/ 6 w 2517"/>
                <a:gd name="T9" fmla="*/ 6 h 1689"/>
                <a:gd name="T10" fmla="*/ 8 w 2517"/>
                <a:gd name="T11" fmla="*/ 6 h 1689"/>
                <a:gd name="T12" fmla="*/ 9 w 2517"/>
                <a:gd name="T13" fmla="*/ 6 h 1689"/>
                <a:gd name="T14" fmla="*/ 10 w 2517"/>
                <a:gd name="T15" fmla="*/ 6 h 1689"/>
                <a:gd name="T16" fmla="*/ 10 w 2517"/>
                <a:gd name="T17" fmla="*/ 6 h 1689"/>
                <a:gd name="T18" fmla="*/ 10 w 2517"/>
                <a:gd name="T19" fmla="*/ 5 h 1689"/>
                <a:gd name="T20" fmla="*/ 10 w 2517"/>
                <a:gd name="T21" fmla="*/ 5 h 1689"/>
                <a:gd name="T22" fmla="*/ 10 w 2517"/>
                <a:gd name="T23" fmla="*/ 3 h 1689"/>
                <a:gd name="T24" fmla="*/ 10 w 2517"/>
                <a:gd name="T25" fmla="*/ 2 h 1689"/>
                <a:gd name="T26" fmla="*/ 10 w 2517"/>
                <a:gd name="T27" fmla="*/ 1 h 1689"/>
                <a:gd name="T28" fmla="*/ 10 w 2517"/>
                <a:gd name="T29" fmla="*/ 0 h 1689"/>
                <a:gd name="T30" fmla="*/ 10 w 2517"/>
                <a:gd name="T31" fmla="*/ 0 h 1689"/>
                <a:gd name="T32" fmla="*/ 10 w 2517"/>
                <a:gd name="T33" fmla="*/ 0 h 1689"/>
                <a:gd name="T34" fmla="*/ 9 w 2517"/>
                <a:gd name="T35" fmla="*/ 0 h 1689"/>
                <a:gd name="T36" fmla="*/ 8 w 2517"/>
                <a:gd name="T37" fmla="*/ 0 h 1689"/>
                <a:gd name="T38" fmla="*/ 6 w 2517"/>
                <a:gd name="T39" fmla="*/ 0 h 1689"/>
                <a:gd name="T40" fmla="*/ 4 w 2517"/>
                <a:gd name="T41" fmla="*/ 0 h 1689"/>
                <a:gd name="T42" fmla="*/ 3 w 2517"/>
                <a:gd name="T43" fmla="*/ 0 h 1689"/>
                <a:gd name="T44" fmla="*/ 1 w 2517"/>
                <a:gd name="T45" fmla="*/ 0 h 1689"/>
                <a:gd name="T46" fmla="*/ 1 w 2517"/>
                <a:gd name="T47" fmla="*/ 0 h 1689"/>
                <a:gd name="T48" fmla="*/ 0 w 2517"/>
                <a:gd name="T49" fmla="*/ 0 h 1689"/>
                <a:gd name="T50" fmla="*/ 0 w 2517"/>
                <a:gd name="T51" fmla="*/ 0 h 1689"/>
                <a:gd name="T52" fmla="*/ 0 w 2517"/>
                <a:gd name="T53" fmla="*/ 1 h 1689"/>
                <a:gd name="T54" fmla="*/ 0 w 2517"/>
                <a:gd name="T55" fmla="*/ 2 h 1689"/>
                <a:gd name="T56" fmla="*/ 0 w 2517"/>
                <a:gd name="T57" fmla="*/ 3 h 1689"/>
                <a:gd name="T58" fmla="*/ 0 w 2517"/>
                <a:gd name="T59" fmla="*/ 5 h 1689"/>
                <a:gd name="T60" fmla="*/ 0 w 2517"/>
                <a:gd name="T61" fmla="*/ 5 h 1689"/>
                <a:gd name="T62" fmla="*/ 0 w 2517"/>
                <a:gd name="T63" fmla="*/ 6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5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3 w 1310"/>
                <a:gd name="T1" fmla="*/ 1 h 1309"/>
                <a:gd name="T2" fmla="*/ 3 w 1310"/>
                <a:gd name="T3" fmla="*/ 1 h 1309"/>
                <a:gd name="T4" fmla="*/ 3 w 1310"/>
                <a:gd name="T5" fmla="*/ 1 h 1309"/>
                <a:gd name="T6" fmla="*/ 3 w 1310"/>
                <a:gd name="T7" fmla="*/ 1 h 1309"/>
                <a:gd name="T8" fmla="*/ 3 w 1310"/>
                <a:gd name="T9" fmla="*/ 1 h 1309"/>
                <a:gd name="T10" fmla="*/ 2 w 1310"/>
                <a:gd name="T11" fmla="*/ 1 h 1309"/>
                <a:gd name="T12" fmla="*/ 2 w 1310"/>
                <a:gd name="T13" fmla="*/ 1 h 1309"/>
                <a:gd name="T14" fmla="*/ 2 w 1310"/>
                <a:gd name="T15" fmla="*/ 1 h 1309"/>
                <a:gd name="T16" fmla="*/ 2 w 1310"/>
                <a:gd name="T17" fmla="*/ 1 h 1309"/>
                <a:gd name="T18" fmla="*/ 2 w 1310"/>
                <a:gd name="T19" fmla="*/ 1 h 1309"/>
                <a:gd name="T20" fmla="*/ 1 w 1310"/>
                <a:gd name="T21" fmla="*/ 2 h 1309"/>
                <a:gd name="T22" fmla="*/ 1 w 1310"/>
                <a:gd name="T23" fmla="*/ 2 h 1309"/>
                <a:gd name="T24" fmla="*/ 1 w 1310"/>
                <a:gd name="T25" fmla="*/ 2 h 1309"/>
                <a:gd name="T26" fmla="*/ 1 w 1310"/>
                <a:gd name="T27" fmla="*/ 2 h 1309"/>
                <a:gd name="T28" fmla="*/ 1 w 1310"/>
                <a:gd name="T29" fmla="*/ 2 h 1309"/>
                <a:gd name="T30" fmla="*/ 1 w 1310"/>
                <a:gd name="T31" fmla="*/ 3 h 1309"/>
                <a:gd name="T32" fmla="*/ 1 w 1310"/>
                <a:gd name="T33" fmla="*/ 3 h 1309"/>
                <a:gd name="T34" fmla="*/ 1 w 1310"/>
                <a:gd name="T35" fmla="*/ 3 h 1309"/>
                <a:gd name="T36" fmla="*/ 0 w 1310"/>
                <a:gd name="T37" fmla="*/ 3 h 1309"/>
                <a:gd name="T38" fmla="*/ 1 w 1310"/>
                <a:gd name="T39" fmla="*/ 3 h 1309"/>
                <a:gd name="T40" fmla="*/ 1 w 1310"/>
                <a:gd name="T41" fmla="*/ 4 h 1309"/>
                <a:gd name="T42" fmla="*/ 1 w 1310"/>
                <a:gd name="T43" fmla="*/ 4 h 1309"/>
                <a:gd name="T44" fmla="*/ 1 w 1310"/>
                <a:gd name="T45" fmla="*/ 5 h 1309"/>
                <a:gd name="T46" fmla="*/ 1 w 1310"/>
                <a:gd name="T47" fmla="*/ 4 h 1309"/>
                <a:gd name="T48" fmla="*/ 1 w 1310"/>
                <a:gd name="T49" fmla="*/ 4 h 1309"/>
                <a:gd name="T50" fmla="*/ 2 w 1310"/>
                <a:gd name="T51" fmla="*/ 5 h 1309"/>
                <a:gd name="T52" fmla="*/ 2 w 1310"/>
                <a:gd name="T53" fmla="*/ 5 h 1309"/>
                <a:gd name="T54" fmla="*/ 2 w 1310"/>
                <a:gd name="T55" fmla="*/ 5 h 1309"/>
                <a:gd name="T56" fmla="*/ 2 w 1310"/>
                <a:gd name="T57" fmla="*/ 5 h 1309"/>
                <a:gd name="T58" fmla="*/ 2 w 1310"/>
                <a:gd name="T59" fmla="*/ 5 h 1309"/>
                <a:gd name="T60" fmla="*/ 3 w 1310"/>
                <a:gd name="T61" fmla="*/ 5 h 1309"/>
                <a:gd name="T62" fmla="*/ 3 w 1310"/>
                <a:gd name="T63" fmla="*/ 5 h 1309"/>
                <a:gd name="T64" fmla="*/ 3 w 1310"/>
                <a:gd name="T65" fmla="*/ 5 h 1309"/>
                <a:gd name="T66" fmla="*/ 3 w 1310"/>
                <a:gd name="T67" fmla="*/ 5 h 1309"/>
                <a:gd name="T68" fmla="*/ 3 w 1310"/>
                <a:gd name="T69" fmla="*/ 5 h 1309"/>
                <a:gd name="T70" fmla="*/ 4 w 1310"/>
                <a:gd name="T71" fmla="*/ 5 h 1309"/>
                <a:gd name="T72" fmla="*/ 4 w 1310"/>
                <a:gd name="T73" fmla="*/ 5 h 1309"/>
                <a:gd name="T74" fmla="*/ 4 w 1310"/>
                <a:gd name="T75" fmla="*/ 5 h 1309"/>
                <a:gd name="T76" fmla="*/ 4 w 1310"/>
                <a:gd name="T77" fmla="*/ 5 h 1309"/>
                <a:gd name="T78" fmla="*/ 4 w 1310"/>
                <a:gd name="T79" fmla="*/ 5 h 1309"/>
                <a:gd name="T80" fmla="*/ 4 w 1310"/>
                <a:gd name="T81" fmla="*/ 5 h 1309"/>
                <a:gd name="T82" fmla="*/ 5 w 1310"/>
                <a:gd name="T83" fmla="*/ 4 h 1309"/>
                <a:gd name="T84" fmla="*/ 5 w 1310"/>
                <a:gd name="T85" fmla="*/ 4 h 1309"/>
                <a:gd name="T86" fmla="*/ 5 w 1310"/>
                <a:gd name="T87" fmla="*/ 4 h 1309"/>
                <a:gd name="T88" fmla="*/ 5 w 1310"/>
                <a:gd name="T89" fmla="*/ 4 h 1309"/>
                <a:gd name="T90" fmla="*/ 5 w 1310"/>
                <a:gd name="T91" fmla="*/ 4 h 1309"/>
                <a:gd name="T92" fmla="*/ 6 w 1310"/>
                <a:gd name="T93" fmla="*/ 3 h 1309"/>
                <a:gd name="T94" fmla="*/ 5 w 1310"/>
                <a:gd name="T95" fmla="*/ 3 h 1309"/>
                <a:gd name="T96" fmla="*/ 5 w 1310"/>
                <a:gd name="T97" fmla="*/ 3 h 1309"/>
                <a:gd name="T98" fmla="*/ 5 w 1310"/>
                <a:gd name="T99" fmla="*/ 3 h 1309"/>
                <a:gd name="T100" fmla="*/ 5 w 1310"/>
                <a:gd name="T101" fmla="*/ 3 h 1309"/>
                <a:gd name="T102" fmla="*/ 5 w 1310"/>
                <a:gd name="T103" fmla="*/ 2 h 1309"/>
                <a:gd name="T104" fmla="*/ 5 w 1310"/>
                <a:gd name="T105" fmla="*/ 2 h 1309"/>
                <a:gd name="T106" fmla="*/ 5 w 1310"/>
                <a:gd name="T107" fmla="*/ 2 h 1309"/>
                <a:gd name="T108" fmla="*/ 5 w 1310"/>
                <a:gd name="T109" fmla="*/ 2 h 1309"/>
                <a:gd name="T110" fmla="*/ 5 w 1310"/>
                <a:gd name="T111" fmla="*/ 2 h 1309"/>
                <a:gd name="T112" fmla="*/ 4 w 1310"/>
                <a:gd name="T113" fmla="*/ 1 h 1309"/>
                <a:gd name="T114" fmla="*/ 4 w 1310"/>
                <a:gd name="T115" fmla="*/ 1 h 1309"/>
                <a:gd name="T116" fmla="*/ 4 w 1310"/>
                <a:gd name="T117" fmla="*/ 2 h 1309"/>
                <a:gd name="T118" fmla="*/ 4 w 1310"/>
                <a:gd name="T119" fmla="*/ 1 h 1309"/>
                <a:gd name="T120" fmla="*/ 4 w 1310"/>
                <a:gd name="T121" fmla="*/ 1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6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1 w 2521"/>
                <a:gd name="T1" fmla="*/ 1 h 294"/>
                <a:gd name="T2" fmla="*/ 1 w 2521"/>
                <a:gd name="T3" fmla="*/ 1 h 294"/>
                <a:gd name="T4" fmla="*/ 0 w 2521"/>
                <a:gd name="T5" fmla="*/ 1 h 294"/>
                <a:gd name="T6" fmla="*/ 2 w 2521"/>
                <a:gd name="T7" fmla="*/ 1 h 294"/>
                <a:gd name="T8" fmla="*/ 2 w 2521"/>
                <a:gd name="T9" fmla="*/ 1 h 294"/>
                <a:gd name="T10" fmla="*/ 1 w 2521"/>
                <a:gd name="T11" fmla="*/ 1 h 294"/>
                <a:gd name="T12" fmla="*/ 3 w 2521"/>
                <a:gd name="T13" fmla="*/ 1 h 294"/>
                <a:gd name="T14" fmla="*/ 3 w 2521"/>
                <a:gd name="T15" fmla="*/ 1 h 294"/>
                <a:gd name="T16" fmla="*/ 3 w 2521"/>
                <a:gd name="T17" fmla="*/ 2 h 294"/>
                <a:gd name="T18" fmla="*/ 3 w 2521"/>
                <a:gd name="T19" fmla="*/ 1 h 294"/>
                <a:gd name="T20" fmla="*/ 2 w 2521"/>
                <a:gd name="T21" fmla="*/ 1 h 294"/>
                <a:gd name="T22" fmla="*/ 2 w 2521"/>
                <a:gd name="T23" fmla="*/ 1 h 294"/>
                <a:gd name="T24" fmla="*/ 3 w 2521"/>
                <a:gd name="T25" fmla="*/ 1 h 294"/>
                <a:gd name="T26" fmla="*/ 2 w 2521"/>
                <a:gd name="T27" fmla="*/ 1 h 294"/>
                <a:gd name="T28" fmla="*/ 4 w 2521"/>
                <a:gd name="T29" fmla="*/ 1 h 294"/>
                <a:gd name="T30" fmla="*/ 4 w 2521"/>
                <a:gd name="T31" fmla="*/ 2 h 294"/>
                <a:gd name="T32" fmla="*/ 3 w 2521"/>
                <a:gd name="T33" fmla="*/ 1 h 294"/>
                <a:gd name="T34" fmla="*/ 3 w 2521"/>
                <a:gd name="T35" fmla="*/ 1 h 294"/>
                <a:gd name="T36" fmla="*/ 4 w 2521"/>
                <a:gd name="T37" fmla="*/ 1 h 294"/>
                <a:gd name="T38" fmla="*/ 4 w 2521"/>
                <a:gd name="T39" fmla="*/ 1 h 294"/>
                <a:gd name="T40" fmla="*/ 3 w 2521"/>
                <a:gd name="T41" fmla="*/ 1 h 294"/>
                <a:gd name="T42" fmla="*/ 3 w 2521"/>
                <a:gd name="T43" fmla="*/ 1 h 294"/>
                <a:gd name="T44" fmla="*/ 3 w 2521"/>
                <a:gd name="T45" fmla="*/ 2 h 294"/>
                <a:gd name="T46" fmla="*/ 4 w 2521"/>
                <a:gd name="T47" fmla="*/ 1 h 294"/>
                <a:gd name="T48" fmla="*/ 5 w 2521"/>
                <a:gd name="T49" fmla="*/ 1 h 294"/>
                <a:gd name="T50" fmla="*/ 4 w 2521"/>
                <a:gd name="T51" fmla="*/ 1 h 294"/>
                <a:gd name="T52" fmla="*/ 4 w 2521"/>
                <a:gd name="T53" fmla="*/ 1 h 294"/>
                <a:gd name="T54" fmla="*/ 4 w 2521"/>
                <a:gd name="T55" fmla="*/ 1 h 294"/>
                <a:gd name="T56" fmla="*/ 4 w 2521"/>
                <a:gd name="T57" fmla="*/ 1 h 294"/>
                <a:gd name="T58" fmla="*/ 5 w 2521"/>
                <a:gd name="T59" fmla="*/ 2 h 294"/>
                <a:gd name="T60" fmla="*/ 5 w 2521"/>
                <a:gd name="T61" fmla="*/ 1 h 294"/>
                <a:gd name="T62" fmla="*/ 5 w 2521"/>
                <a:gd name="T63" fmla="*/ 1 h 294"/>
                <a:gd name="T64" fmla="*/ 5 w 2521"/>
                <a:gd name="T65" fmla="*/ 1 h 294"/>
                <a:gd name="T66" fmla="*/ 5 w 2521"/>
                <a:gd name="T67" fmla="*/ 1 h 294"/>
                <a:gd name="T68" fmla="*/ 5 w 2521"/>
                <a:gd name="T69" fmla="*/ 1 h 294"/>
                <a:gd name="T70" fmla="*/ 5 w 2521"/>
                <a:gd name="T71" fmla="*/ 1 h 294"/>
                <a:gd name="T72" fmla="*/ 5 w 2521"/>
                <a:gd name="T73" fmla="*/ 1 h 294"/>
                <a:gd name="T74" fmla="*/ 5 w 2521"/>
                <a:gd name="T75" fmla="*/ 1 h 294"/>
                <a:gd name="T76" fmla="*/ 5 w 2521"/>
                <a:gd name="T77" fmla="*/ 2 h 294"/>
                <a:gd name="T78" fmla="*/ 5 w 2521"/>
                <a:gd name="T79" fmla="*/ 1 h 294"/>
                <a:gd name="T80" fmla="*/ 6 w 2521"/>
                <a:gd name="T81" fmla="*/ 1 h 294"/>
                <a:gd name="T82" fmla="*/ 6 w 2521"/>
                <a:gd name="T83" fmla="*/ 2 h 294"/>
                <a:gd name="T84" fmla="*/ 6 w 2521"/>
                <a:gd name="T85" fmla="*/ 2 h 294"/>
                <a:gd name="T86" fmla="*/ 7 w 2521"/>
                <a:gd name="T87" fmla="*/ 1 h 294"/>
                <a:gd name="T88" fmla="*/ 7 w 2521"/>
                <a:gd name="T89" fmla="*/ 1 h 294"/>
                <a:gd name="T90" fmla="*/ 7 w 2521"/>
                <a:gd name="T91" fmla="*/ 1 h 294"/>
                <a:gd name="T92" fmla="*/ 7 w 2521"/>
                <a:gd name="T93" fmla="*/ 1 h 294"/>
                <a:gd name="T94" fmla="*/ 7 w 2521"/>
                <a:gd name="T95" fmla="*/ 0 h 294"/>
                <a:gd name="T96" fmla="*/ 8 w 2521"/>
                <a:gd name="T97" fmla="*/ 2 h 294"/>
                <a:gd name="T98" fmla="*/ 8 w 2521"/>
                <a:gd name="T99" fmla="*/ 1 h 294"/>
                <a:gd name="T100" fmla="*/ 8 w 2521"/>
                <a:gd name="T101" fmla="*/ 1 h 294"/>
                <a:gd name="T102" fmla="*/ 8 w 2521"/>
                <a:gd name="T103" fmla="*/ 2 h 294"/>
                <a:gd name="T104" fmla="*/ 8 w 2521"/>
                <a:gd name="T105" fmla="*/ 1 h 294"/>
                <a:gd name="T106" fmla="*/ 9 w 2521"/>
                <a:gd name="T107" fmla="*/ 1 h 294"/>
                <a:gd name="T108" fmla="*/ 9 w 2521"/>
                <a:gd name="T109" fmla="*/ 2 h 294"/>
                <a:gd name="T110" fmla="*/ 9 w 2521"/>
                <a:gd name="T111" fmla="*/ 1 h 294"/>
                <a:gd name="T112" fmla="*/ 8 w 2521"/>
                <a:gd name="T113" fmla="*/ 1 h 294"/>
                <a:gd name="T114" fmla="*/ 9 w 2521"/>
                <a:gd name="T115" fmla="*/ 1 h 294"/>
                <a:gd name="T116" fmla="*/ 10 w 2521"/>
                <a:gd name="T117" fmla="*/ 1 h 294"/>
                <a:gd name="T118" fmla="*/ 10 w 2521"/>
                <a:gd name="T119" fmla="*/ 1 h 294"/>
                <a:gd name="T120" fmla="*/ 10 w 2521"/>
                <a:gd name="T121" fmla="*/ 2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7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1 w 1777"/>
                <a:gd name="T1" fmla="*/ 4 h 1049"/>
                <a:gd name="T2" fmla="*/ 1 w 1777"/>
                <a:gd name="T3" fmla="*/ 4 h 1049"/>
                <a:gd name="T4" fmla="*/ 2 w 1777"/>
                <a:gd name="T5" fmla="*/ 4 h 1049"/>
                <a:gd name="T6" fmla="*/ 3 w 1777"/>
                <a:gd name="T7" fmla="*/ 4 h 1049"/>
                <a:gd name="T8" fmla="*/ 5 w 1777"/>
                <a:gd name="T9" fmla="*/ 4 h 1049"/>
                <a:gd name="T10" fmla="*/ 6 w 1777"/>
                <a:gd name="T11" fmla="*/ 4 h 1049"/>
                <a:gd name="T12" fmla="*/ 7 w 1777"/>
                <a:gd name="T13" fmla="*/ 4 h 1049"/>
                <a:gd name="T14" fmla="*/ 7 w 1777"/>
                <a:gd name="T15" fmla="*/ 4 h 1049"/>
                <a:gd name="T16" fmla="*/ 7 w 1777"/>
                <a:gd name="T17" fmla="*/ 4 h 1049"/>
                <a:gd name="T18" fmla="*/ 7 w 1777"/>
                <a:gd name="T19" fmla="*/ 3 h 1049"/>
                <a:gd name="T20" fmla="*/ 7 w 1777"/>
                <a:gd name="T21" fmla="*/ 3 h 1049"/>
                <a:gd name="T22" fmla="*/ 7 w 1777"/>
                <a:gd name="T23" fmla="*/ 2 h 1049"/>
                <a:gd name="T24" fmla="*/ 7 w 1777"/>
                <a:gd name="T25" fmla="*/ 1 h 1049"/>
                <a:gd name="T26" fmla="*/ 7 w 1777"/>
                <a:gd name="T27" fmla="*/ 0 h 1049"/>
                <a:gd name="T28" fmla="*/ 7 w 1777"/>
                <a:gd name="T29" fmla="*/ 0 h 1049"/>
                <a:gd name="T30" fmla="*/ 7 w 1777"/>
                <a:gd name="T31" fmla="*/ 0 h 1049"/>
                <a:gd name="T32" fmla="*/ 7 w 1777"/>
                <a:gd name="T33" fmla="*/ 0 h 1049"/>
                <a:gd name="T34" fmla="*/ 7 w 1777"/>
                <a:gd name="T35" fmla="*/ 0 h 1049"/>
                <a:gd name="T36" fmla="*/ 6 w 1777"/>
                <a:gd name="T37" fmla="*/ 0 h 1049"/>
                <a:gd name="T38" fmla="*/ 5 w 1777"/>
                <a:gd name="T39" fmla="*/ 0 h 1049"/>
                <a:gd name="T40" fmla="*/ 3 w 1777"/>
                <a:gd name="T41" fmla="*/ 0 h 1049"/>
                <a:gd name="T42" fmla="*/ 2 w 1777"/>
                <a:gd name="T43" fmla="*/ 0 h 1049"/>
                <a:gd name="T44" fmla="*/ 1 w 1777"/>
                <a:gd name="T45" fmla="*/ 0 h 1049"/>
                <a:gd name="T46" fmla="*/ 1 w 1777"/>
                <a:gd name="T47" fmla="*/ 0 h 1049"/>
                <a:gd name="T48" fmla="*/ 0 w 1777"/>
                <a:gd name="T49" fmla="*/ 0 h 1049"/>
                <a:gd name="T50" fmla="*/ 0 w 1777"/>
                <a:gd name="T51" fmla="*/ 0 h 1049"/>
                <a:gd name="T52" fmla="*/ 0 w 1777"/>
                <a:gd name="T53" fmla="*/ 0 h 1049"/>
                <a:gd name="T54" fmla="*/ 0 w 1777"/>
                <a:gd name="T55" fmla="*/ 1 h 1049"/>
                <a:gd name="T56" fmla="*/ 0 w 1777"/>
                <a:gd name="T57" fmla="*/ 2 h 1049"/>
                <a:gd name="T58" fmla="*/ 0 w 1777"/>
                <a:gd name="T59" fmla="*/ 3 h 1049"/>
                <a:gd name="T60" fmla="*/ 0 w 1777"/>
                <a:gd name="T61" fmla="*/ 3 h 1049"/>
                <a:gd name="T62" fmla="*/ 0 w 1777"/>
                <a:gd name="T63" fmla="*/ 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8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9 w 2355"/>
                <a:gd name="T1" fmla="*/ 1 h 1405"/>
                <a:gd name="T2" fmla="*/ 8 w 2355"/>
                <a:gd name="T3" fmla="*/ 1 h 1405"/>
                <a:gd name="T4" fmla="*/ 8 w 2355"/>
                <a:gd name="T5" fmla="*/ 2 h 1405"/>
                <a:gd name="T6" fmla="*/ 9 w 2355"/>
                <a:gd name="T7" fmla="*/ 2 h 1405"/>
                <a:gd name="T8" fmla="*/ 9 w 2355"/>
                <a:gd name="T9" fmla="*/ 3 h 1405"/>
                <a:gd name="T10" fmla="*/ 8 w 2355"/>
                <a:gd name="T11" fmla="*/ 6 h 1405"/>
                <a:gd name="T12" fmla="*/ 7 w 2355"/>
                <a:gd name="T13" fmla="*/ 6 h 1405"/>
                <a:gd name="T14" fmla="*/ 7 w 2355"/>
                <a:gd name="T15" fmla="*/ 3 h 1405"/>
                <a:gd name="T16" fmla="*/ 7 w 2355"/>
                <a:gd name="T17" fmla="*/ 2 h 1405"/>
                <a:gd name="T18" fmla="*/ 7 w 2355"/>
                <a:gd name="T19" fmla="*/ 1 h 1405"/>
                <a:gd name="T20" fmla="*/ 7 w 2355"/>
                <a:gd name="T21" fmla="*/ 1 h 1405"/>
                <a:gd name="T22" fmla="*/ 8 w 2355"/>
                <a:gd name="T23" fmla="*/ 1 h 1405"/>
                <a:gd name="T24" fmla="*/ 4 w 2355"/>
                <a:gd name="T25" fmla="*/ 5 h 1405"/>
                <a:gd name="T26" fmla="*/ 4 w 2355"/>
                <a:gd name="T27" fmla="*/ 5 h 1405"/>
                <a:gd name="T28" fmla="*/ 5 w 2355"/>
                <a:gd name="T29" fmla="*/ 5 h 1405"/>
                <a:gd name="T30" fmla="*/ 5 w 2355"/>
                <a:gd name="T31" fmla="*/ 5 h 1405"/>
                <a:gd name="T32" fmla="*/ 5 w 2355"/>
                <a:gd name="T33" fmla="*/ 5 h 1405"/>
                <a:gd name="T34" fmla="*/ 4 w 2355"/>
                <a:gd name="T35" fmla="*/ 4 h 1405"/>
                <a:gd name="T36" fmla="*/ 3 w 2355"/>
                <a:gd name="T37" fmla="*/ 4 h 1405"/>
                <a:gd name="T38" fmla="*/ 3 w 2355"/>
                <a:gd name="T39" fmla="*/ 4 h 1405"/>
                <a:gd name="T40" fmla="*/ 3 w 2355"/>
                <a:gd name="T41" fmla="*/ 3 h 1405"/>
                <a:gd name="T42" fmla="*/ 3 w 2355"/>
                <a:gd name="T43" fmla="*/ 2 h 1405"/>
                <a:gd name="T44" fmla="*/ 4 w 2355"/>
                <a:gd name="T45" fmla="*/ 2 h 1405"/>
                <a:gd name="T46" fmla="*/ 5 w 2355"/>
                <a:gd name="T47" fmla="*/ 2 h 1405"/>
                <a:gd name="T48" fmla="*/ 5 w 2355"/>
                <a:gd name="T49" fmla="*/ 2 h 1405"/>
                <a:gd name="T50" fmla="*/ 6 w 2355"/>
                <a:gd name="T51" fmla="*/ 2 h 1405"/>
                <a:gd name="T52" fmla="*/ 6 w 2355"/>
                <a:gd name="T53" fmla="*/ 3 h 1405"/>
                <a:gd name="T54" fmla="*/ 5 w 2355"/>
                <a:gd name="T55" fmla="*/ 3 h 1405"/>
                <a:gd name="T56" fmla="*/ 5 w 2355"/>
                <a:gd name="T57" fmla="*/ 3 h 1405"/>
                <a:gd name="T58" fmla="*/ 4 w 2355"/>
                <a:gd name="T59" fmla="*/ 3 h 1405"/>
                <a:gd name="T60" fmla="*/ 4 w 2355"/>
                <a:gd name="T61" fmla="*/ 3 h 1405"/>
                <a:gd name="T62" fmla="*/ 4 w 2355"/>
                <a:gd name="T63" fmla="*/ 3 h 1405"/>
                <a:gd name="T64" fmla="*/ 5 w 2355"/>
                <a:gd name="T65" fmla="*/ 4 h 1405"/>
                <a:gd name="T66" fmla="*/ 6 w 2355"/>
                <a:gd name="T67" fmla="*/ 4 h 1405"/>
                <a:gd name="T68" fmla="*/ 6 w 2355"/>
                <a:gd name="T69" fmla="*/ 5 h 1405"/>
                <a:gd name="T70" fmla="*/ 6 w 2355"/>
                <a:gd name="T71" fmla="*/ 5 h 1405"/>
                <a:gd name="T72" fmla="*/ 6 w 2355"/>
                <a:gd name="T73" fmla="*/ 6 h 1405"/>
                <a:gd name="T74" fmla="*/ 5 w 2355"/>
                <a:gd name="T75" fmla="*/ 6 h 1405"/>
                <a:gd name="T76" fmla="*/ 4 w 2355"/>
                <a:gd name="T77" fmla="*/ 6 h 1405"/>
                <a:gd name="T78" fmla="*/ 3 w 2355"/>
                <a:gd name="T79" fmla="*/ 6 h 1405"/>
                <a:gd name="T80" fmla="*/ 3 w 2355"/>
                <a:gd name="T81" fmla="*/ 5 h 1405"/>
                <a:gd name="T82" fmla="*/ 3 w 2355"/>
                <a:gd name="T83" fmla="*/ 5 h 1405"/>
                <a:gd name="T84" fmla="*/ 1 w 2355"/>
                <a:gd name="T85" fmla="*/ 6 h 1405"/>
                <a:gd name="T86" fmla="*/ 2 w 2355"/>
                <a:gd name="T87" fmla="*/ 5 h 1405"/>
                <a:gd name="T88" fmla="*/ 2 w 2355"/>
                <a:gd name="T89" fmla="*/ 5 h 1405"/>
                <a:gd name="T90" fmla="*/ 1 w 2355"/>
                <a:gd name="T91" fmla="*/ 5 h 1405"/>
                <a:gd name="T92" fmla="*/ 1 w 2355"/>
                <a:gd name="T93" fmla="*/ 5 h 1405"/>
                <a:gd name="T94" fmla="*/ 0 w 2355"/>
                <a:gd name="T95" fmla="*/ 5 h 1405"/>
                <a:gd name="T96" fmla="*/ 0 w 2355"/>
                <a:gd name="T97" fmla="*/ 5 h 1405"/>
                <a:gd name="T98" fmla="*/ 0 w 2355"/>
                <a:gd name="T99" fmla="*/ 6 h 1405"/>
                <a:gd name="T100" fmla="*/ 0 w 2355"/>
                <a:gd name="T101" fmla="*/ 3 h 1405"/>
                <a:gd name="T102" fmla="*/ 1 w 2355"/>
                <a:gd name="T103" fmla="*/ 3 h 1405"/>
                <a:gd name="T104" fmla="*/ 1 w 2355"/>
                <a:gd name="T105" fmla="*/ 3 h 1405"/>
                <a:gd name="T106" fmla="*/ 0 w 2355"/>
                <a:gd name="T107" fmla="*/ 4 h 1405"/>
                <a:gd name="T108" fmla="*/ 2 w 2355"/>
                <a:gd name="T109" fmla="*/ 4 h 1405"/>
                <a:gd name="T110" fmla="*/ 2 w 2355"/>
                <a:gd name="T111" fmla="*/ 3 h 1405"/>
                <a:gd name="T112" fmla="*/ 2 w 2355"/>
                <a:gd name="T113" fmla="*/ 2 h 1405"/>
                <a:gd name="T114" fmla="*/ 1 w 2355"/>
                <a:gd name="T115" fmla="*/ 2 h 1405"/>
                <a:gd name="T116" fmla="*/ 0 w 2355"/>
                <a:gd name="T117" fmla="*/ 2 h 1405"/>
                <a:gd name="T118" fmla="*/ 0 w 2355"/>
                <a:gd name="T119" fmla="*/ 3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9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4 w 1237"/>
                <a:gd name="T1" fmla="*/ 0 h 939"/>
                <a:gd name="T2" fmla="*/ 4 w 1237"/>
                <a:gd name="T3" fmla="*/ 0 h 939"/>
                <a:gd name="T4" fmla="*/ 4 w 1237"/>
                <a:gd name="T5" fmla="*/ 0 h 939"/>
                <a:gd name="T6" fmla="*/ 4 w 1237"/>
                <a:gd name="T7" fmla="*/ 0 h 939"/>
                <a:gd name="T8" fmla="*/ 4 w 1237"/>
                <a:gd name="T9" fmla="*/ 0 h 939"/>
                <a:gd name="T10" fmla="*/ 4 w 1237"/>
                <a:gd name="T11" fmla="*/ 0 h 939"/>
                <a:gd name="T12" fmla="*/ 4 w 1237"/>
                <a:gd name="T13" fmla="*/ 0 h 939"/>
                <a:gd name="T14" fmla="*/ 4 w 1237"/>
                <a:gd name="T15" fmla="*/ 0 h 939"/>
                <a:gd name="T16" fmla="*/ 4 w 1237"/>
                <a:gd name="T17" fmla="*/ 0 h 939"/>
                <a:gd name="T18" fmla="*/ 4 w 1237"/>
                <a:gd name="T19" fmla="*/ 0 h 939"/>
                <a:gd name="T20" fmla="*/ 4 w 1237"/>
                <a:gd name="T21" fmla="*/ 0 h 939"/>
                <a:gd name="T22" fmla="*/ 4 w 1237"/>
                <a:gd name="T23" fmla="*/ 0 h 939"/>
                <a:gd name="T24" fmla="*/ 4 w 1237"/>
                <a:gd name="T25" fmla="*/ 0 h 939"/>
                <a:gd name="T26" fmla="*/ 3 w 1237"/>
                <a:gd name="T27" fmla="*/ 0 h 939"/>
                <a:gd name="T28" fmla="*/ 3 w 1237"/>
                <a:gd name="T29" fmla="*/ 0 h 939"/>
                <a:gd name="T30" fmla="*/ 3 w 1237"/>
                <a:gd name="T31" fmla="*/ 0 h 939"/>
                <a:gd name="T32" fmla="*/ 3 w 1237"/>
                <a:gd name="T33" fmla="*/ 0 h 939"/>
                <a:gd name="T34" fmla="*/ 3 w 1237"/>
                <a:gd name="T35" fmla="*/ 1 h 939"/>
                <a:gd name="T36" fmla="*/ 3 w 1237"/>
                <a:gd name="T37" fmla="*/ 0 h 939"/>
                <a:gd name="T38" fmla="*/ 3 w 1237"/>
                <a:gd name="T39" fmla="*/ 0 h 939"/>
                <a:gd name="T40" fmla="*/ 3 w 1237"/>
                <a:gd name="T41" fmla="*/ 0 h 939"/>
                <a:gd name="T42" fmla="*/ 3 w 1237"/>
                <a:gd name="T43" fmla="*/ 0 h 939"/>
                <a:gd name="T44" fmla="*/ 3 w 1237"/>
                <a:gd name="T45" fmla="*/ 0 h 939"/>
                <a:gd name="T46" fmla="*/ 3 w 1237"/>
                <a:gd name="T47" fmla="*/ 0 h 939"/>
                <a:gd name="T48" fmla="*/ 3 w 1237"/>
                <a:gd name="T49" fmla="*/ 0 h 939"/>
                <a:gd name="T50" fmla="*/ 3 w 1237"/>
                <a:gd name="T51" fmla="*/ 0 h 939"/>
                <a:gd name="T52" fmla="*/ 3 w 1237"/>
                <a:gd name="T53" fmla="*/ 0 h 939"/>
                <a:gd name="T54" fmla="*/ 1 w 1237"/>
                <a:gd name="T55" fmla="*/ 2 h 939"/>
                <a:gd name="T56" fmla="*/ 1 w 1237"/>
                <a:gd name="T57" fmla="*/ 2 h 939"/>
                <a:gd name="T58" fmla="*/ 2 w 1237"/>
                <a:gd name="T59" fmla="*/ 2 h 939"/>
                <a:gd name="T60" fmla="*/ 1 w 1237"/>
                <a:gd name="T61" fmla="*/ 2 h 939"/>
                <a:gd name="T62" fmla="*/ 1 w 1237"/>
                <a:gd name="T63" fmla="*/ 2 h 939"/>
                <a:gd name="T64" fmla="*/ 1 w 1237"/>
                <a:gd name="T65" fmla="*/ 3 h 939"/>
                <a:gd name="T66" fmla="*/ 1 w 1237"/>
                <a:gd name="T67" fmla="*/ 3 h 939"/>
                <a:gd name="T68" fmla="*/ 1 w 1237"/>
                <a:gd name="T69" fmla="*/ 3 h 939"/>
                <a:gd name="T70" fmla="*/ 1 w 1237"/>
                <a:gd name="T71" fmla="*/ 3 h 939"/>
                <a:gd name="T72" fmla="*/ 0 w 1237"/>
                <a:gd name="T73" fmla="*/ 3 h 939"/>
                <a:gd name="T74" fmla="*/ 0 w 1237"/>
                <a:gd name="T75" fmla="*/ 3 h 939"/>
                <a:gd name="T76" fmla="*/ 0 w 1237"/>
                <a:gd name="T77" fmla="*/ 2 h 939"/>
                <a:gd name="T78" fmla="*/ 0 w 1237"/>
                <a:gd name="T79" fmla="*/ 2 h 939"/>
                <a:gd name="T80" fmla="*/ 0 w 1237"/>
                <a:gd name="T81" fmla="*/ 2 h 939"/>
                <a:gd name="T82" fmla="*/ 0 w 1237"/>
                <a:gd name="T83" fmla="*/ 2 h 939"/>
                <a:gd name="T84" fmla="*/ 0 w 1237"/>
                <a:gd name="T85" fmla="*/ 2 h 939"/>
                <a:gd name="T86" fmla="*/ 0 w 1237"/>
                <a:gd name="T87" fmla="*/ 2 h 939"/>
                <a:gd name="T88" fmla="*/ 0 w 1237"/>
                <a:gd name="T89" fmla="*/ 1 h 939"/>
                <a:gd name="T90" fmla="*/ 1 w 1237"/>
                <a:gd name="T91" fmla="*/ 1 h 939"/>
                <a:gd name="T92" fmla="*/ 1 w 1237"/>
                <a:gd name="T93" fmla="*/ 1 h 939"/>
                <a:gd name="T94" fmla="*/ 1 w 1237"/>
                <a:gd name="T95" fmla="*/ 2 h 939"/>
                <a:gd name="T96" fmla="*/ 1 w 1237"/>
                <a:gd name="T97" fmla="*/ 2 h 939"/>
                <a:gd name="T98" fmla="*/ 2 w 1237"/>
                <a:gd name="T99" fmla="*/ 1 h 939"/>
                <a:gd name="T100" fmla="*/ 2 w 1237"/>
                <a:gd name="T101" fmla="*/ 1 h 939"/>
                <a:gd name="T102" fmla="*/ 2 w 1237"/>
                <a:gd name="T103" fmla="*/ 1 h 939"/>
                <a:gd name="T104" fmla="*/ 2 w 1237"/>
                <a:gd name="T105" fmla="*/ 1 h 939"/>
                <a:gd name="T106" fmla="*/ 2 w 1237"/>
                <a:gd name="T107" fmla="*/ 1 h 939"/>
                <a:gd name="T108" fmla="*/ 2 w 1237"/>
                <a:gd name="T109" fmla="*/ 1 h 939"/>
                <a:gd name="T110" fmla="*/ 1 w 1237"/>
                <a:gd name="T111" fmla="*/ 1 h 939"/>
                <a:gd name="T112" fmla="*/ 1 w 1237"/>
                <a:gd name="T113" fmla="*/ 1 h 939"/>
                <a:gd name="T114" fmla="*/ 1 w 1237"/>
                <a:gd name="T115" fmla="*/ 1 h 939"/>
                <a:gd name="T116" fmla="*/ 1 w 1237"/>
                <a:gd name="T117" fmla="*/ 1 h 939"/>
                <a:gd name="T118" fmla="*/ 2 w 1237"/>
                <a:gd name="T119" fmla="*/ 1 h 939"/>
                <a:gd name="T120" fmla="*/ 2 w 1237"/>
                <a:gd name="T121" fmla="*/ 0 h 939"/>
                <a:gd name="T122" fmla="*/ 2 w 1237"/>
                <a:gd name="T123" fmla="*/ 0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0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 h 1107"/>
                <a:gd name="T2" fmla="*/ 0 w 1739"/>
                <a:gd name="T3" fmla="*/ 1 h 1107"/>
                <a:gd name="T4" fmla="*/ 0 w 1739"/>
                <a:gd name="T5" fmla="*/ 1 h 1107"/>
                <a:gd name="T6" fmla="*/ 1 w 1739"/>
                <a:gd name="T7" fmla="*/ 1 h 1107"/>
                <a:gd name="T8" fmla="*/ 2 w 1739"/>
                <a:gd name="T9" fmla="*/ 1 h 1107"/>
                <a:gd name="T10" fmla="*/ 1 w 1739"/>
                <a:gd name="T11" fmla="*/ 2 h 1107"/>
                <a:gd name="T12" fmla="*/ 2 w 1739"/>
                <a:gd name="T13" fmla="*/ 1 h 1107"/>
                <a:gd name="T14" fmla="*/ 3 w 1739"/>
                <a:gd name="T15" fmla="*/ 1 h 1107"/>
                <a:gd name="T16" fmla="*/ 2 w 1739"/>
                <a:gd name="T17" fmla="*/ 1 h 1107"/>
                <a:gd name="T18" fmla="*/ 3 w 1739"/>
                <a:gd name="T19" fmla="*/ 1 h 1107"/>
                <a:gd name="T20" fmla="*/ 4 w 1739"/>
                <a:gd name="T21" fmla="*/ 2 h 1107"/>
                <a:gd name="T22" fmla="*/ 3 w 1739"/>
                <a:gd name="T23" fmla="*/ 1 h 1107"/>
                <a:gd name="T24" fmla="*/ 3 w 1739"/>
                <a:gd name="T25" fmla="*/ 1 h 1107"/>
                <a:gd name="T26" fmla="*/ 4 w 1739"/>
                <a:gd name="T27" fmla="*/ 1 h 1107"/>
                <a:gd name="T28" fmla="*/ 5 w 1739"/>
                <a:gd name="T29" fmla="*/ 2 h 1107"/>
                <a:gd name="T30" fmla="*/ 4 w 1739"/>
                <a:gd name="T31" fmla="*/ 1 h 1107"/>
                <a:gd name="T32" fmla="*/ 4 w 1739"/>
                <a:gd name="T33" fmla="*/ 1 h 1107"/>
                <a:gd name="T34" fmla="*/ 4 w 1739"/>
                <a:gd name="T35" fmla="*/ 1 h 1107"/>
                <a:gd name="T36" fmla="*/ 5 w 1739"/>
                <a:gd name="T37" fmla="*/ 1 h 1107"/>
                <a:gd name="T38" fmla="*/ 6 w 1739"/>
                <a:gd name="T39" fmla="*/ 2 h 1107"/>
                <a:gd name="T40" fmla="*/ 6 w 1739"/>
                <a:gd name="T41" fmla="*/ 1 h 1107"/>
                <a:gd name="T42" fmla="*/ 6 w 1739"/>
                <a:gd name="T43" fmla="*/ 0 h 1107"/>
                <a:gd name="T44" fmla="*/ 0 w 1739"/>
                <a:gd name="T45" fmla="*/ 3 h 1107"/>
                <a:gd name="T46" fmla="*/ 0 w 1739"/>
                <a:gd name="T47" fmla="*/ 3 h 1107"/>
                <a:gd name="T48" fmla="*/ 0 w 1739"/>
                <a:gd name="T49" fmla="*/ 3 h 1107"/>
                <a:gd name="T50" fmla="*/ 1 w 1739"/>
                <a:gd name="T51" fmla="*/ 2 h 1107"/>
                <a:gd name="T52" fmla="*/ 1 w 1739"/>
                <a:gd name="T53" fmla="*/ 3 h 1107"/>
                <a:gd name="T54" fmla="*/ 1 w 1739"/>
                <a:gd name="T55" fmla="*/ 2 h 1107"/>
                <a:gd name="T56" fmla="*/ 0 w 1739"/>
                <a:gd name="T57" fmla="*/ 3 h 1107"/>
                <a:gd name="T58" fmla="*/ 1 w 1739"/>
                <a:gd name="T59" fmla="*/ 3 h 1107"/>
                <a:gd name="T60" fmla="*/ 2 w 1739"/>
                <a:gd name="T61" fmla="*/ 3 h 1107"/>
                <a:gd name="T62" fmla="*/ 1 w 1739"/>
                <a:gd name="T63" fmla="*/ 3 h 1107"/>
                <a:gd name="T64" fmla="*/ 2 w 1739"/>
                <a:gd name="T65" fmla="*/ 2 h 1107"/>
                <a:gd name="T66" fmla="*/ 2 w 1739"/>
                <a:gd name="T67" fmla="*/ 3 h 1107"/>
                <a:gd name="T68" fmla="*/ 3 w 1739"/>
                <a:gd name="T69" fmla="*/ 3 h 1107"/>
                <a:gd name="T70" fmla="*/ 2 w 1739"/>
                <a:gd name="T71" fmla="*/ 3 h 1107"/>
                <a:gd name="T72" fmla="*/ 2 w 1739"/>
                <a:gd name="T73" fmla="*/ 3 h 1107"/>
                <a:gd name="T74" fmla="*/ 2 w 1739"/>
                <a:gd name="T75" fmla="*/ 3 h 1107"/>
                <a:gd name="T76" fmla="*/ 3 w 1739"/>
                <a:gd name="T77" fmla="*/ 2 h 1107"/>
                <a:gd name="T78" fmla="*/ 3 w 1739"/>
                <a:gd name="T79" fmla="*/ 3 h 1107"/>
                <a:gd name="T80" fmla="*/ 3 w 1739"/>
                <a:gd name="T81" fmla="*/ 2 h 1107"/>
                <a:gd name="T82" fmla="*/ 4 w 1739"/>
                <a:gd name="T83" fmla="*/ 3 h 1107"/>
                <a:gd name="T84" fmla="*/ 0 w 1739"/>
                <a:gd name="T85" fmla="*/ 4 h 1107"/>
                <a:gd name="T86" fmla="*/ 0 w 1739"/>
                <a:gd name="T87" fmla="*/ 4 h 1107"/>
                <a:gd name="T88" fmla="*/ 0 w 1739"/>
                <a:gd name="T89" fmla="*/ 5 h 1107"/>
                <a:gd name="T90" fmla="*/ 0 w 1739"/>
                <a:gd name="T91" fmla="*/ 4 h 1107"/>
                <a:gd name="T92" fmla="*/ 0 w 1739"/>
                <a:gd name="T93" fmla="*/ 4 h 1107"/>
                <a:gd name="T94" fmla="*/ 1 w 1739"/>
                <a:gd name="T95" fmla="*/ 4 h 1107"/>
                <a:gd name="T96" fmla="*/ 1 w 1739"/>
                <a:gd name="T97" fmla="*/ 4 h 1107"/>
                <a:gd name="T98" fmla="*/ 2 w 1739"/>
                <a:gd name="T99" fmla="*/ 5 h 1107"/>
                <a:gd name="T100" fmla="*/ 2 w 1739"/>
                <a:gd name="T101" fmla="*/ 4 h 1107"/>
                <a:gd name="T102" fmla="*/ 2 w 1739"/>
                <a:gd name="T103" fmla="*/ 5 h 1107"/>
                <a:gd name="T104" fmla="*/ 2 w 1739"/>
                <a:gd name="T105" fmla="*/ 4 h 1107"/>
                <a:gd name="T106" fmla="*/ 3 w 1739"/>
                <a:gd name="T107" fmla="*/ 5 h 1107"/>
                <a:gd name="T108" fmla="*/ 4 w 1739"/>
                <a:gd name="T109" fmla="*/ 4 h 1107"/>
                <a:gd name="T110" fmla="*/ 4 w 1739"/>
                <a:gd name="T111" fmla="*/ 5 h 1107"/>
                <a:gd name="T112" fmla="*/ 4 w 1739"/>
                <a:gd name="T113" fmla="*/ 5 h 1107"/>
                <a:gd name="T114" fmla="*/ 4 w 1739"/>
                <a:gd name="T115" fmla="*/ 4 h 1107"/>
                <a:gd name="T116" fmla="*/ 4 w 1739"/>
                <a:gd name="T117" fmla="*/ 4 h 1107"/>
                <a:gd name="T118" fmla="*/ 6 w 1739"/>
                <a:gd name="T119" fmla="*/ 4 h 1107"/>
                <a:gd name="T120" fmla="*/ 5 w 1739"/>
                <a:gd name="T121" fmla="*/ 5 h 1107"/>
                <a:gd name="T122" fmla="*/ 5 w 1739"/>
                <a:gd name="T123" fmla="*/ 4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1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0 w 317"/>
                <a:gd name="T1" fmla="*/ 0 h 235"/>
                <a:gd name="T2" fmla="*/ 0 w 317"/>
                <a:gd name="T3" fmla="*/ 0 h 235"/>
                <a:gd name="T4" fmla="*/ 0 w 317"/>
                <a:gd name="T5" fmla="*/ 0 h 235"/>
                <a:gd name="T6" fmla="*/ 0 w 317"/>
                <a:gd name="T7" fmla="*/ 0 h 235"/>
                <a:gd name="T8" fmla="*/ 0 w 317"/>
                <a:gd name="T9" fmla="*/ 0 h 235"/>
                <a:gd name="T10" fmla="*/ 0 w 317"/>
                <a:gd name="T11" fmla="*/ 0 h 235"/>
                <a:gd name="T12" fmla="*/ 0 w 317"/>
                <a:gd name="T13" fmla="*/ 0 h 235"/>
                <a:gd name="T14" fmla="*/ 0 w 317"/>
                <a:gd name="T15" fmla="*/ 0 h 235"/>
                <a:gd name="T16" fmla="*/ 0 w 317"/>
                <a:gd name="T17" fmla="*/ 0 h 235"/>
                <a:gd name="T18" fmla="*/ 0 w 317"/>
                <a:gd name="T19" fmla="*/ 0 h 235"/>
                <a:gd name="T20" fmla="*/ 0 w 317"/>
                <a:gd name="T21" fmla="*/ 0 h 235"/>
                <a:gd name="T22" fmla="*/ 0 w 317"/>
                <a:gd name="T23" fmla="*/ 0 h 235"/>
                <a:gd name="T24" fmla="*/ 0 w 317"/>
                <a:gd name="T25" fmla="*/ 0 h 235"/>
                <a:gd name="T26" fmla="*/ 0 w 317"/>
                <a:gd name="T27" fmla="*/ 0 h 235"/>
                <a:gd name="T28" fmla="*/ 0 w 317"/>
                <a:gd name="T29" fmla="*/ 0 h 235"/>
                <a:gd name="T30" fmla="*/ 0 w 317"/>
                <a:gd name="T31" fmla="*/ 0 h 235"/>
                <a:gd name="T32" fmla="*/ 0 w 317"/>
                <a:gd name="T33" fmla="*/ 0 h 235"/>
                <a:gd name="T34" fmla="*/ 0 w 317"/>
                <a:gd name="T35" fmla="*/ 0 h 235"/>
                <a:gd name="T36" fmla="*/ 0 w 317"/>
                <a:gd name="T37" fmla="*/ 0 h 235"/>
                <a:gd name="T38" fmla="*/ 0 w 317"/>
                <a:gd name="T39" fmla="*/ 0 h 235"/>
                <a:gd name="T40" fmla="*/ 0 w 317"/>
                <a:gd name="T41" fmla="*/ 0 h 235"/>
                <a:gd name="T42" fmla="*/ 0 w 317"/>
                <a:gd name="T43" fmla="*/ 0 h 235"/>
                <a:gd name="T44" fmla="*/ 0 w 317"/>
                <a:gd name="T45" fmla="*/ 0 h 235"/>
                <a:gd name="T46" fmla="*/ 0 w 317"/>
                <a:gd name="T47" fmla="*/ 0 h 235"/>
                <a:gd name="T48" fmla="*/ 1 w 317"/>
                <a:gd name="T49" fmla="*/ 0 h 235"/>
                <a:gd name="T50" fmla="*/ 1 w 317"/>
                <a:gd name="T51" fmla="*/ 0 h 235"/>
                <a:gd name="T52" fmla="*/ 1 w 317"/>
                <a:gd name="T53" fmla="*/ 0 h 235"/>
                <a:gd name="T54" fmla="*/ 1 w 317"/>
                <a:gd name="T55" fmla="*/ 0 h 235"/>
                <a:gd name="T56" fmla="*/ 1 w 317"/>
                <a:gd name="T57" fmla="*/ 0 h 235"/>
                <a:gd name="T58" fmla="*/ 1 w 317"/>
                <a:gd name="T59" fmla="*/ 0 h 235"/>
                <a:gd name="T60" fmla="*/ 0 w 317"/>
                <a:gd name="T61" fmla="*/ 0 h 235"/>
                <a:gd name="T62" fmla="*/ 0 w 317"/>
                <a:gd name="T63" fmla="*/ 0 h 235"/>
                <a:gd name="T64" fmla="*/ 0 w 317"/>
                <a:gd name="T65" fmla="*/ 0 h 235"/>
                <a:gd name="T66" fmla="*/ 0 w 317"/>
                <a:gd name="T67" fmla="*/ 0 h 235"/>
                <a:gd name="T68" fmla="*/ 0 w 317"/>
                <a:gd name="T69" fmla="*/ 0 h 235"/>
                <a:gd name="T70" fmla="*/ 0 w 317"/>
                <a:gd name="T71" fmla="*/ 0 h 235"/>
                <a:gd name="T72" fmla="*/ 0 w 317"/>
                <a:gd name="T73" fmla="*/ 0 h 235"/>
                <a:gd name="T74" fmla="*/ 0 w 317"/>
                <a:gd name="T75" fmla="*/ 0 h 235"/>
                <a:gd name="T76" fmla="*/ 0 w 317"/>
                <a:gd name="T77" fmla="*/ 0 h 235"/>
                <a:gd name="T78" fmla="*/ 0 w 317"/>
                <a:gd name="T79" fmla="*/ 0 h 235"/>
                <a:gd name="T80" fmla="*/ 0 w 317"/>
                <a:gd name="T81" fmla="*/ 0 h 235"/>
                <a:gd name="T82" fmla="*/ 0 w 317"/>
                <a:gd name="T83" fmla="*/ 0 h 235"/>
                <a:gd name="T84" fmla="*/ 0 w 317"/>
                <a:gd name="T85" fmla="*/ 0 h 235"/>
                <a:gd name="T86" fmla="*/ 1 w 317"/>
                <a:gd name="T87" fmla="*/ 0 h 235"/>
                <a:gd name="T88" fmla="*/ 1 w 317"/>
                <a:gd name="T89" fmla="*/ 0 h 235"/>
                <a:gd name="T90" fmla="*/ 1 w 317"/>
                <a:gd name="T91" fmla="*/ 0 h 235"/>
                <a:gd name="T92" fmla="*/ 1 w 317"/>
                <a:gd name="T93" fmla="*/ 0 h 235"/>
                <a:gd name="T94" fmla="*/ 1 w 317"/>
                <a:gd name="T95" fmla="*/ 0 h 235"/>
                <a:gd name="T96" fmla="*/ 1 w 317"/>
                <a:gd name="T97" fmla="*/ 0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2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5 w 1559"/>
                <a:gd name="T1" fmla="*/ 1 h 639"/>
                <a:gd name="T2" fmla="*/ 5 w 1559"/>
                <a:gd name="T3" fmla="*/ 0 h 639"/>
                <a:gd name="T4" fmla="*/ 5 w 1559"/>
                <a:gd name="T5" fmla="*/ 0 h 639"/>
                <a:gd name="T6" fmla="*/ 5 w 1559"/>
                <a:gd name="T7" fmla="*/ 0 h 639"/>
                <a:gd name="T8" fmla="*/ 5 w 1559"/>
                <a:gd name="T9" fmla="*/ 0 h 639"/>
                <a:gd name="T10" fmla="*/ 5 w 1559"/>
                <a:gd name="T11" fmla="*/ 0 h 639"/>
                <a:gd name="T12" fmla="*/ 4 w 1559"/>
                <a:gd name="T13" fmla="*/ 0 h 639"/>
                <a:gd name="T14" fmla="*/ 3 w 1559"/>
                <a:gd name="T15" fmla="*/ 0 h 639"/>
                <a:gd name="T16" fmla="*/ 2 w 1559"/>
                <a:gd name="T17" fmla="*/ 0 h 639"/>
                <a:gd name="T18" fmla="*/ 1 w 1559"/>
                <a:gd name="T19" fmla="*/ 0 h 639"/>
                <a:gd name="T20" fmla="*/ 0 w 1559"/>
                <a:gd name="T21" fmla="*/ 0 h 639"/>
                <a:gd name="T22" fmla="*/ 0 w 1559"/>
                <a:gd name="T23" fmla="*/ 0 h 639"/>
                <a:gd name="T24" fmla="*/ 0 w 1559"/>
                <a:gd name="T25" fmla="*/ 0 h 639"/>
                <a:gd name="T26" fmla="*/ 0 w 1559"/>
                <a:gd name="T27" fmla="*/ 0 h 639"/>
                <a:gd name="T28" fmla="*/ 0 w 1559"/>
                <a:gd name="T29" fmla="*/ 1 h 639"/>
                <a:gd name="T30" fmla="*/ 0 w 1559"/>
                <a:gd name="T31" fmla="*/ 2 h 639"/>
                <a:gd name="T32" fmla="*/ 0 w 1559"/>
                <a:gd name="T33" fmla="*/ 2 h 639"/>
                <a:gd name="T34" fmla="*/ 0 w 1559"/>
                <a:gd name="T35" fmla="*/ 2 h 639"/>
                <a:gd name="T36" fmla="*/ 0 w 1559"/>
                <a:gd name="T37" fmla="*/ 2 h 639"/>
                <a:gd name="T38" fmla="*/ 0 w 1559"/>
                <a:gd name="T39" fmla="*/ 1 h 639"/>
                <a:gd name="T40" fmla="*/ 0 w 1559"/>
                <a:gd name="T41" fmla="*/ 1 h 639"/>
                <a:gd name="T42" fmla="*/ 0 w 1559"/>
                <a:gd name="T43" fmla="*/ 0 h 639"/>
                <a:gd name="T44" fmla="*/ 0 w 1559"/>
                <a:gd name="T45" fmla="*/ 0 h 639"/>
                <a:gd name="T46" fmla="*/ 0 w 1559"/>
                <a:gd name="T47" fmla="*/ 0 h 639"/>
                <a:gd name="T48" fmla="*/ 1 w 1559"/>
                <a:gd name="T49" fmla="*/ 0 h 639"/>
                <a:gd name="T50" fmla="*/ 2 w 1559"/>
                <a:gd name="T51" fmla="*/ 0 h 639"/>
                <a:gd name="T52" fmla="*/ 3 w 1559"/>
                <a:gd name="T53" fmla="*/ 0 h 639"/>
                <a:gd name="T54" fmla="*/ 4 w 1559"/>
                <a:gd name="T55" fmla="*/ 0 h 639"/>
                <a:gd name="T56" fmla="*/ 4 w 1559"/>
                <a:gd name="T57" fmla="*/ 0 h 639"/>
                <a:gd name="T58" fmla="*/ 5 w 1559"/>
                <a:gd name="T59" fmla="*/ 0 h 639"/>
                <a:gd name="T60" fmla="*/ 5 w 1559"/>
                <a:gd name="T61" fmla="*/ 0 h 639"/>
                <a:gd name="T62" fmla="*/ 5 w 1559"/>
                <a:gd name="T63" fmla="*/ 0 h 639"/>
                <a:gd name="T64" fmla="*/ 5 w 1559"/>
                <a:gd name="T65" fmla="*/ 0 h 639"/>
                <a:gd name="T66" fmla="*/ 5 w 1559"/>
                <a:gd name="T67" fmla="*/ 1 h 639"/>
                <a:gd name="T68" fmla="*/ 5 w 1559"/>
                <a:gd name="T69" fmla="*/ 1 h 639"/>
                <a:gd name="T70" fmla="*/ 4 w 1559"/>
                <a:gd name="T71" fmla="*/ 1 h 639"/>
                <a:gd name="T72" fmla="*/ 4 w 1559"/>
                <a:gd name="T73" fmla="*/ 1 h 639"/>
                <a:gd name="T74" fmla="*/ 4 w 1559"/>
                <a:gd name="T75" fmla="*/ 1 h 639"/>
                <a:gd name="T76" fmla="*/ 5 w 1559"/>
                <a:gd name="T77" fmla="*/ 2 h 639"/>
                <a:gd name="T78" fmla="*/ 5 w 1559"/>
                <a:gd name="T79" fmla="*/ 2 h 639"/>
                <a:gd name="T80" fmla="*/ 5 w 1559"/>
                <a:gd name="T81" fmla="*/ 2 h 639"/>
                <a:gd name="T82" fmla="*/ 5 w 1559"/>
                <a:gd name="T83" fmla="*/ 2 h 639"/>
                <a:gd name="T84" fmla="*/ 5 w 1559"/>
                <a:gd name="T85" fmla="*/ 1 h 639"/>
                <a:gd name="T86" fmla="*/ 6 w 1559"/>
                <a:gd name="T87" fmla="*/ 1 h 639"/>
                <a:gd name="T88" fmla="*/ 6 w 1559"/>
                <a:gd name="T89" fmla="*/ 1 h 639"/>
                <a:gd name="T90" fmla="*/ 5 w 1559"/>
                <a:gd name="T91" fmla="*/ 1 h 639"/>
                <a:gd name="T92" fmla="*/ 5 w 1559"/>
                <a:gd name="T93" fmla="*/ 2 h 639"/>
                <a:gd name="T94" fmla="*/ 5 w 1559"/>
                <a:gd name="T95" fmla="*/ 1 h 639"/>
                <a:gd name="T96" fmla="*/ 5 w 1559"/>
                <a:gd name="T97" fmla="*/ 1 h 639"/>
                <a:gd name="T98" fmla="*/ 5 w 1559"/>
                <a:gd name="T99" fmla="*/ 1 h 639"/>
                <a:gd name="T100" fmla="*/ 5 w 1559"/>
                <a:gd name="T101" fmla="*/ 1 h 639"/>
                <a:gd name="T102" fmla="*/ 5 w 1559"/>
                <a:gd name="T103" fmla="*/ 1 h 639"/>
                <a:gd name="T104" fmla="*/ 5 w 1559"/>
                <a:gd name="T105" fmla="*/ 2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3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0 w 468"/>
                <a:gd name="T1" fmla="*/ 2 h 685"/>
                <a:gd name="T2" fmla="*/ 0 w 468"/>
                <a:gd name="T3" fmla="*/ 2 h 685"/>
                <a:gd name="T4" fmla="*/ 0 w 468"/>
                <a:gd name="T5" fmla="*/ 2 h 685"/>
                <a:gd name="T6" fmla="*/ 0 w 468"/>
                <a:gd name="T7" fmla="*/ 2 h 685"/>
                <a:gd name="T8" fmla="*/ 0 w 468"/>
                <a:gd name="T9" fmla="*/ 2 h 685"/>
                <a:gd name="T10" fmla="*/ 0 w 468"/>
                <a:gd name="T11" fmla="*/ 2 h 685"/>
                <a:gd name="T12" fmla="*/ 0 w 468"/>
                <a:gd name="T13" fmla="*/ 2 h 685"/>
                <a:gd name="T14" fmla="*/ 0 w 468"/>
                <a:gd name="T15" fmla="*/ 2 h 685"/>
                <a:gd name="T16" fmla="*/ 0 w 468"/>
                <a:gd name="T17" fmla="*/ 2 h 685"/>
                <a:gd name="T18" fmla="*/ 0 w 468"/>
                <a:gd name="T19" fmla="*/ 2 h 685"/>
                <a:gd name="T20" fmla="*/ 0 w 468"/>
                <a:gd name="T21" fmla="*/ 2 h 685"/>
                <a:gd name="T22" fmla="*/ 0 w 468"/>
                <a:gd name="T23" fmla="*/ 2 h 685"/>
                <a:gd name="T24" fmla="*/ 0 w 468"/>
                <a:gd name="T25" fmla="*/ 1 h 685"/>
                <a:gd name="T26" fmla="*/ 0 w 468"/>
                <a:gd name="T27" fmla="*/ 1 h 685"/>
                <a:gd name="T28" fmla="*/ 0 w 468"/>
                <a:gd name="T29" fmla="*/ 1 h 685"/>
                <a:gd name="T30" fmla="*/ 0 w 468"/>
                <a:gd name="T31" fmla="*/ 1 h 685"/>
                <a:gd name="T32" fmla="*/ 0 w 468"/>
                <a:gd name="T33" fmla="*/ 1 h 685"/>
                <a:gd name="T34" fmla="*/ 0 w 468"/>
                <a:gd name="T35" fmla="*/ 1 h 685"/>
                <a:gd name="T36" fmla="*/ 0 w 468"/>
                <a:gd name="T37" fmla="*/ 1 h 685"/>
                <a:gd name="T38" fmla="*/ 0 w 468"/>
                <a:gd name="T39" fmla="*/ 1 h 685"/>
                <a:gd name="T40" fmla="*/ 0 w 468"/>
                <a:gd name="T41" fmla="*/ 1 h 685"/>
                <a:gd name="T42" fmla="*/ 0 w 468"/>
                <a:gd name="T43" fmla="*/ 1 h 685"/>
                <a:gd name="T44" fmla="*/ 0 w 468"/>
                <a:gd name="T45" fmla="*/ 1 h 685"/>
                <a:gd name="T46" fmla="*/ 0 w 468"/>
                <a:gd name="T47" fmla="*/ 1 h 685"/>
                <a:gd name="T48" fmla="*/ 1 w 468"/>
                <a:gd name="T49" fmla="*/ 0 h 685"/>
                <a:gd name="T50" fmla="*/ 1 w 468"/>
                <a:gd name="T51" fmla="*/ 0 h 685"/>
                <a:gd name="T52" fmla="*/ 1 w 468"/>
                <a:gd name="T53" fmla="*/ 0 h 685"/>
                <a:gd name="T54" fmla="*/ 1 w 468"/>
                <a:gd name="T55" fmla="*/ 0 h 685"/>
                <a:gd name="T56" fmla="*/ 0 w 468"/>
                <a:gd name="T57" fmla="*/ 0 h 685"/>
                <a:gd name="T58" fmla="*/ 0 w 468"/>
                <a:gd name="T59" fmla="*/ 0 h 685"/>
                <a:gd name="T60" fmla="*/ 0 w 468"/>
                <a:gd name="T61" fmla="*/ 0 h 685"/>
                <a:gd name="T62" fmla="*/ 0 w 468"/>
                <a:gd name="T63" fmla="*/ 0 h 685"/>
                <a:gd name="T64" fmla="*/ 0 w 468"/>
                <a:gd name="T65" fmla="*/ 1 h 685"/>
                <a:gd name="T66" fmla="*/ 1 w 468"/>
                <a:gd name="T67" fmla="*/ 1 h 685"/>
                <a:gd name="T68" fmla="*/ 1 w 468"/>
                <a:gd name="T69" fmla="*/ 1 h 685"/>
                <a:gd name="T70" fmla="*/ 1 w 468"/>
                <a:gd name="T71" fmla="*/ 0 h 685"/>
                <a:gd name="T72" fmla="*/ 1 w 468"/>
                <a:gd name="T73" fmla="*/ 0 h 685"/>
                <a:gd name="T74" fmla="*/ 1 w 468"/>
                <a:gd name="T75" fmla="*/ 0 h 685"/>
                <a:gd name="T76" fmla="*/ 1 w 468"/>
                <a:gd name="T77" fmla="*/ 0 h 685"/>
                <a:gd name="T78" fmla="*/ 1 w 468"/>
                <a:gd name="T79" fmla="*/ 0 h 685"/>
                <a:gd name="T80" fmla="*/ 1 w 468"/>
                <a:gd name="T81" fmla="*/ 0 h 685"/>
                <a:gd name="T82" fmla="*/ 1 w 468"/>
                <a:gd name="T83" fmla="*/ 0 h 685"/>
                <a:gd name="T84" fmla="*/ 1 w 468"/>
                <a:gd name="T85" fmla="*/ 0 h 685"/>
                <a:gd name="T86" fmla="*/ 1 w 468"/>
                <a:gd name="T87" fmla="*/ 0 h 685"/>
                <a:gd name="T88" fmla="*/ 1 w 468"/>
                <a:gd name="T89" fmla="*/ 0 h 685"/>
                <a:gd name="T90" fmla="*/ 1 w 468"/>
                <a:gd name="T91" fmla="*/ 0 h 685"/>
                <a:gd name="T92" fmla="*/ 1 w 468"/>
                <a:gd name="T93" fmla="*/ 0 h 685"/>
                <a:gd name="T94" fmla="*/ 1 w 468"/>
                <a:gd name="T95" fmla="*/ 0 h 685"/>
                <a:gd name="T96" fmla="*/ 1 w 468"/>
                <a:gd name="T97" fmla="*/ 0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4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1 w 93"/>
                <a:gd name="T3" fmla="*/ 0 h 553"/>
                <a:gd name="T4" fmla="*/ 1 w 93"/>
                <a:gd name="T5" fmla="*/ 0 h 553"/>
                <a:gd name="T6" fmla="*/ 1 w 93"/>
                <a:gd name="T7" fmla="*/ 0 h 553"/>
                <a:gd name="T8" fmla="*/ 1 w 93"/>
                <a:gd name="T9" fmla="*/ 0 h 553"/>
                <a:gd name="T10" fmla="*/ 1 w 93"/>
                <a:gd name="T11" fmla="*/ 0 h 553"/>
                <a:gd name="T12" fmla="*/ 1 w 93"/>
                <a:gd name="T13" fmla="*/ 0 h 553"/>
                <a:gd name="T14" fmla="*/ 1 w 93"/>
                <a:gd name="T15" fmla="*/ 0 h 553"/>
                <a:gd name="T16" fmla="*/ 1 w 93"/>
                <a:gd name="T17" fmla="*/ 0 h 553"/>
                <a:gd name="T18" fmla="*/ 1 w 93"/>
                <a:gd name="T19" fmla="*/ 0 h 553"/>
                <a:gd name="T20" fmla="*/ 1 w 93"/>
                <a:gd name="T21" fmla="*/ 0 h 553"/>
                <a:gd name="T22" fmla="*/ 1 w 93"/>
                <a:gd name="T23" fmla="*/ 0 h 553"/>
                <a:gd name="T24" fmla="*/ 1 w 93"/>
                <a:gd name="T25" fmla="*/ 0 h 553"/>
                <a:gd name="T26" fmla="*/ 1 w 93"/>
                <a:gd name="T27" fmla="*/ 0 h 553"/>
                <a:gd name="T28" fmla="*/ 1 w 93"/>
                <a:gd name="T29" fmla="*/ 0 h 553"/>
                <a:gd name="T30" fmla="*/ 1 w 93"/>
                <a:gd name="T31" fmla="*/ 0 h 553"/>
                <a:gd name="T32" fmla="*/ 1 w 93"/>
                <a:gd name="T33" fmla="*/ 0 h 553"/>
                <a:gd name="T34" fmla="*/ 1 w 93"/>
                <a:gd name="T35" fmla="*/ 0 h 553"/>
                <a:gd name="T36" fmla="*/ 1 w 93"/>
                <a:gd name="T37" fmla="*/ 0 h 553"/>
                <a:gd name="T38" fmla="*/ 0 w 93"/>
                <a:gd name="T39" fmla="*/ 0 h 553"/>
                <a:gd name="T40" fmla="*/ 1 w 93"/>
                <a:gd name="T41" fmla="*/ 0 h 553"/>
                <a:gd name="T42" fmla="*/ 1 w 93"/>
                <a:gd name="T43" fmla="*/ 0 h 553"/>
                <a:gd name="T44" fmla="*/ 1 w 93"/>
                <a:gd name="T45" fmla="*/ 0 h 553"/>
                <a:gd name="T46" fmla="*/ 1 w 93"/>
                <a:gd name="T47" fmla="*/ 0 h 553"/>
                <a:gd name="T48" fmla="*/ 1 w 93"/>
                <a:gd name="T49" fmla="*/ 0 h 553"/>
                <a:gd name="T50" fmla="*/ 1 w 93"/>
                <a:gd name="T51" fmla="*/ 0 h 553"/>
                <a:gd name="T52" fmla="*/ 1 w 93"/>
                <a:gd name="T53" fmla="*/ 0 h 553"/>
                <a:gd name="T54" fmla="*/ 1 w 93"/>
                <a:gd name="T55" fmla="*/ 0 h 553"/>
                <a:gd name="T56" fmla="*/ 1 w 93"/>
                <a:gd name="T57" fmla="*/ 1 h 553"/>
                <a:gd name="T58" fmla="*/ 1 w 93"/>
                <a:gd name="T59" fmla="*/ 1 h 553"/>
                <a:gd name="T60" fmla="*/ 1 w 93"/>
                <a:gd name="T61" fmla="*/ 1 h 553"/>
                <a:gd name="T62" fmla="*/ 1 w 93"/>
                <a:gd name="T63" fmla="*/ 1 h 553"/>
                <a:gd name="T64" fmla="*/ 1 w 93"/>
                <a:gd name="T65" fmla="*/ 1 h 553"/>
                <a:gd name="T66" fmla="*/ 1 w 93"/>
                <a:gd name="T67" fmla="*/ 1 h 553"/>
                <a:gd name="T68" fmla="*/ 1 w 93"/>
                <a:gd name="T69" fmla="*/ 1 h 553"/>
                <a:gd name="T70" fmla="*/ 1 w 93"/>
                <a:gd name="T71" fmla="*/ 1 h 553"/>
                <a:gd name="T72" fmla="*/ 1 w 93"/>
                <a:gd name="T73" fmla="*/ 1 h 553"/>
                <a:gd name="T74" fmla="*/ 1 w 93"/>
                <a:gd name="T75" fmla="*/ 1 h 553"/>
                <a:gd name="T76" fmla="*/ 1 w 93"/>
                <a:gd name="T77" fmla="*/ 1 h 553"/>
                <a:gd name="T78" fmla="*/ 1 w 93"/>
                <a:gd name="T79" fmla="*/ 1 h 553"/>
                <a:gd name="T80" fmla="*/ 1 w 93"/>
                <a:gd name="T81" fmla="*/ 1 h 553"/>
                <a:gd name="T82" fmla="*/ 1 w 93"/>
                <a:gd name="T83" fmla="*/ 1 h 553"/>
                <a:gd name="T84" fmla="*/ 1 w 93"/>
                <a:gd name="T85" fmla="*/ 2 h 553"/>
                <a:gd name="T86" fmla="*/ 1 w 93"/>
                <a:gd name="T87" fmla="*/ 1 h 553"/>
                <a:gd name="T88" fmla="*/ 1 w 93"/>
                <a:gd name="T89" fmla="*/ 2 h 553"/>
                <a:gd name="T90" fmla="*/ 1 w 93"/>
                <a:gd name="T91" fmla="*/ 2 h 553"/>
                <a:gd name="T92" fmla="*/ 1 w 93"/>
                <a:gd name="T93" fmla="*/ 1 h 553"/>
                <a:gd name="T94" fmla="*/ 1 w 93"/>
                <a:gd name="T95" fmla="*/ 1 h 553"/>
                <a:gd name="T96" fmla="*/ 1 w 93"/>
                <a:gd name="T97" fmla="*/ 2 h 553"/>
                <a:gd name="T98" fmla="*/ 1 w 93"/>
                <a:gd name="T99" fmla="*/ 2 h 553"/>
                <a:gd name="T100" fmla="*/ 1 w 93"/>
                <a:gd name="T101" fmla="*/ 2 h 553"/>
                <a:gd name="T102" fmla="*/ 1 w 93"/>
                <a:gd name="T103" fmla="*/ 2 h 553"/>
                <a:gd name="T104" fmla="*/ 0 w 93"/>
                <a:gd name="T105" fmla="*/ 1 h 553"/>
                <a:gd name="T106" fmla="*/ 1 w 93"/>
                <a:gd name="T107" fmla="*/ 1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5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1 w 2753"/>
                <a:gd name="T1" fmla="*/ 2 h 496"/>
                <a:gd name="T2" fmla="*/ 11 w 2753"/>
                <a:gd name="T3" fmla="*/ 2 h 496"/>
                <a:gd name="T4" fmla="*/ 11 w 2753"/>
                <a:gd name="T5" fmla="*/ 2 h 496"/>
                <a:gd name="T6" fmla="*/ 11 w 2753"/>
                <a:gd name="T7" fmla="*/ 2 h 496"/>
                <a:gd name="T8" fmla="*/ 10 w 2753"/>
                <a:gd name="T9" fmla="*/ 2 h 496"/>
                <a:gd name="T10" fmla="*/ 10 w 2753"/>
                <a:gd name="T11" fmla="*/ 2 h 496"/>
                <a:gd name="T12" fmla="*/ 10 w 2753"/>
                <a:gd name="T13" fmla="*/ 2 h 496"/>
                <a:gd name="T14" fmla="*/ 9 w 2753"/>
                <a:gd name="T15" fmla="*/ 2 h 496"/>
                <a:gd name="T16" fmla="*/ 9 w 2753"/>
                <a:gd name="T17" fmla="*/ 2 h 496"/>
                <a:gd name="T18" fmla="*/ 9 w 2753"/>
                <a:gd name="T19" fmla="*/ 2 h 496"/>
                <a:gd name="T20" fmla="*/ 9 w 2753"/>
                <a:gd name="T21" fmla="*/ 2 h 496"/>
                <a:gd name="T22" fmla="*/ 9 w 2753"/>
                <a:gd name="T23" fmla="*/ 2 h 496"/>
                <a:gd name="T24" fmla="*/ 8 w 2753"/>
                <a:gd name="T25" fmla="*/ 2 h 496"/>
                <a:gd name="T26" fmla="*/ 8 w 2753"/>
                <a:gd name="T27" fmla="*/ 2 h 496"/>
                <a:gd name="T28" fmla="*/ 8 w 2753"/>
                <a:gd name="T29" fmla="*/ 2 h 496"/>
                <a:gd name="T30" fmla="*/ 8 w 2753"/>
                <a:gd name="T31" fmla="*/ 2 h 496"/>
                <a:gd name="T32" fmla="*/ 7 w 2753"/>
                <a:gd name="T33" fmla="*/ 2 h 496"/>
                <a:gd name="T34" fmla="*/ 7 w 2753"/>
                <a:gd name="T35" fmla="*/ 2 h 496"/>
                <a:gd name="T36" fmla="*/ 7 w 2753"/>
                <a:gd name="T37" fmla="*/ 2 h 496"/>
                <a:gd name="T38" fmla="*/ 7 w 2753"/>
                <a:gd name="T39" fmla="*/ 2 h 496"/>
                <a:gd name="T40" fmla="*/ 7 w 2753"/>
                <a:gd name="T41" fmla="*/ 2 h 496"/>
                <a:gd name="T42" fmla="*/ 6 w 2753"/>
                <a:gd name="T43" fmla="*/ 2 h 496"/>
                <a:gd name="T44" fmla="*/ 6 w 2753"/>
                <a:gd name="T45" fmla="*/ 2 h 496"/>
                <a:gd name="T46" fmla="*/ 6 w 2753"/>
                <a:gd name="T47" fmla="*/ 2 h 496"/>
                <a:gd name="T48" fmla="*/ 6 w 2753"/>
                <a:gd name="T49" fmla="*/ 2 h 496"/>
                <a:gd name="T50" fmla="*/ 5 w 2753"/>
                <a:gd name="T51" fmla="*/ 2 h 496"/>
                <a:gd name="T52" fmla="*/ 5 w 2753"/>
                <a:gd name="T53" fmla="*/ 2 h 496"/>
                <a:gd name="T54" fmla="*/ 5 w 2753"/>
                <a:gd name="T55" fmla="*/ 2 h 496"/>
                <a:gd name="T56" fmla="*/ 4 w 2753"/>
                <a:gd name="T57" fmla="*/ 2 h 496"/>
                <a:gd name="T58" fmla="*/ 5 w 2753"/>
                <a:gd name="T59" fmla="*/ 2 h 496"/>
                <a:gd name="T60" fmla="*/ 4 w 2753"/>
                <a:gd name="T61" fmla="*/ 2 h 496"/>
                <a:gd name="T62" fmla="*/ 3 w 2753"/>
                <a:gd name="T63" fmla="*/ 2 h 496"/>
                <a:gd name="T64" fmla="*/ 3 w 2753"/>
                <a:gd name="T65" fmla="*/ 2 h 496"/>
                <a:gd name="T66" fmla="*/ 3 w 2753"/>
                <a:gd name="T67" fmla="*/ 2 h 496"/>
                <a:gd name="T68" fmla="*/ 3 w 2753"/>
                <a:gd name="T69" fmla="*/ 2 h 496"/>
                <a:gd name="T70" fmla="*/ 2 w 2753"/>
                <a:gd name="T71" fmla="*/ 2 h 496"/>
                <a:gd name="T72" fmla="*/ 2 w 2753"/>
                <a:gd name="T73" fmla="*/ 2 h 496"/>
                <a:gd name="T74" fmla="*/ 2 w 2753"/>
                <a:gd name="T75" fmla="*/ 2 h 496"/>
                <a:gd name="T76" fmla="*/ 1 w 2753"/>
                <a:gd name="T77" fmla="*/ 2 h 496"/>
                <a:gd name="T78" fmla="*/ 1 w 2753"/>
                <a:gd name="T79" fmla="*/ 2 h 496"/>
                <a:gd name="T80" fmla="*/ 1 w 2753"/>
                <a:gd name="T81" fmla="*/ 2 h 496"/>
                <a:gd name="T82" fmla="*/ 9 w 2753"/>
                <a:gd name="T83" fmla="*/ 1 h 496"/>
                <a:gd name="T84" fmla="*/ 8 w 2753"/>
                <a:gd name="T85" fmla="*/ 1 h 496"/>
                <a:gd name="T86" fmla="*/ 8 w 2753"/>
                <a:gd name="T87" fmla="*/ 1 h 496"/>
                <a:gd name="T88" fmla="*/ 8 w 2753"/>
                <a:gd name="T89" fmla="*/ 1 h 496"/>
                <a:gd name="T90" fmla="*/ 8 w 2753"/>
                <a:gd name="T91" fmla="*/ 1 h 496"/>
                <a:gd name="T92" fmla="*/ 8 w 2753"/>
                <a:gd name="T93" fmla="*/ 1 h 496"/>
                <a:gd name="T94" fmla="*/ 7 w 2753"/>
                <a:gd name="T95" fmla="*/ 1 h 496"/>
                <a:gd name="T96" fmla="*/ 7 w 2753"/>
                <a:gd name="T97" fmla="*/ 1 h 496"/>
                <a:gd name="T98" fmla="*/ 7 w 2753"/>
                <a:gd name="T99" fmla="*/ 1 h 496"/>
                <a:gd name="T100" fmla="*/ 7 w 2753"/>
                <a:gd name="T101" fmla="*/ 1 h 496"/>
                <a:gd name="T102" fmla="*/ 6 w 2753"/>
                <a:gd name="T103" fmla="*/ 0 h 496"/>
                <a:gd name="T104" fmla="*/ 6 w 2753"/>
                <a:gd name="T105" fmla="*/ 1 h 496"/>
                <a:gd name="T106" fmla="*/ 6 w 2753"/>
                <a:gd name="T107" fmla="*/ 1 h 496"/>
                <a:gd name="T108" fmla="*/ 6 w 2753"/>
                <a:gd name="T109" fmla="*/ 1 h 496"/>
                <a:gd name="T110" fmla="*/ 6 w 2753"/>
                <a:gd name="T111" fmla="*/ 1 h 496"/>
                <a:gd name="T112" fmla="*/ 5 w 2753"/>
                <a:gd name="T113" fmla="*/ 1 h 496"/>
                <a:gd name="T114" fmla="*/ 5 w 2753"/>
                <a:gd name="T115" fmla="*/ 1 h 496"/>
                <a:gd name="T116" fmla="*/ 4 w 2753"/>
                <a:gd name="T117" fmla="*/ 1 h 496"/>
                <a:gd name="T118" fmla="*/ 4 w 2753"/>
                <a:gd name="T119" fmla="*/ 1 h 496"/>
                <a:gd name="T120" fmla="*/ 3 w 2753"/>
                <a:gd name="T121" fmla="*/ 1 h 496"/>
                <a:gd name="T122" fmla="*/ 3 w 2753"/>
                <a:gd name="T123" fmla="*/ 1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6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0 w 1400"/>
                <a:gd name="T1" fmla="*/ 2 h 639"/>
                <a:gd name="T2" fmla="*/ 0 w 1400"/>
                <a:gd name="T3" fmla="*/ 1 h 639"/>
                <a:gd name="T4" fmla="*/ 0 w 1400"/>
                <a:gd name="T5" fmla="*/ 1 h 639"/>
                <a:gd name="T6" fmla="*/ 0 w 1400"/>
                <a:gd name="T7" fmla="*/ 1 h 639"/>
                <a:gd name="T8" fmla="*/ 0 w 1400"/>
                <a:gd name="T9" fmla="*/ 1 h 639"/>
                <a:gd name="T10" fmla="*/ 1 w 1400"/>
                <a:gd name="T11" fmla="*/ 1 h 639"/>
                <a:gd name="T12" fmla="*/ 1 w 1400"/>
                <a:gd name="T13" fmla="*/ 1 h 639"/>
                <a:gd name="T14" fmla="*/ 1 w 1400"/>
                <a:gd name="T15" fmla="*/ 1 h 639"/>
                <a:gd name="T16" fmla="*/ 1 w 1400"/>
                <a:gd name="T17" fmla="*/ 0 h 639"/>
                <a:gd name="T18" fmla="*/ 0 w 1400"/>
                <a:gd name="T19" fmla="*/ 0 h 639"/>
                <a:gd name="T20" fmla="*/ 0 w 1400"/>
                <a:gd name="T21" fmla="*/ 0 h 639"/>
                <a:gd name="T22" fmla="*/ 0 w 1400"/>
                <a:gd name="T23" fmla="*/ 0 h 639"/>
                <a:gd name="T24" fmla="*/ 0 w 1400"/>
                <a:gd name="T25" fmla="*/ 0 h 639"/>
                <a:gd name="T26" fmla="*/ 0 w 1400"/>
                <a:gd name="T27" fmla="*/ 0 h 639"/>
                <a:gd name="T28" fmla="*/ 0 w 1400"/>
                <a:gd name="T29" fmla="*/ 1 h 639"/>
                <a:gd name="T30" fmla="*/ 0 w 1400"/>
                <a:gd name="T31" fmla="*/ 1 h 639"/>
                <a:gd name="T32" fmla="*/ 0 w 1400"/>
                <a:gd name="T33" fmla="*/ 1 h 639"/>
                <a:gd name="T34" fmla="*/ 0 w 1400"/>
                <a:gd name="T35" fmla="*/ 1 h 639"/>
                <a:gd name="T36" fmla="*/ 0 w 1400"/>
                <a:gd name="T37" fmla="*/ 1 h 639"/>
                <a:gd name="T38" fmla="*/ 0 w 1400"/>
                <a:gd name="T39" fmla="*/ 2 h 639"/>
                <a:gd name="T40" fmla="*/ 0 w 1400"/>
                <a:gd name="T41" fmla="*/ 2 h 639"/>
                <a:gd name="T42" fmla="*/ 0 w 1400"/>
                <a:gd name="T43" fmla="*/ 2 h 639"/>
                <a:gd name="T44" fmla="*/ 0 w 1400"/>
                <a:gd name="T45" fmla="*/ 2 h 639"/>
                <a:gd name="T46" fmla="*/ 1 w 1400"/>
                <a:gd name="T47" fmla="*/ 2 h 639"/>
                <a:gd name="T48" fmla="*/ 2 w 1400"/>
                <a:gd name="T49" fmla="*/ 2 h 639"/>
                <a:gd name="T50" fmla="*/ 3 w 1400"/>
                <a:gd name="T51" fmla="*/ 2 h 639"/>
                <a:gd name="T52" fmla="*/ 4 w 1400"/>
                <a:gd name="T53" fmla="*/ 2 h 639"/>
                <a:gd name="T54" fmla="*/ 5 w 1400"/>
                <a:gd name="T55" fmla="*/ 2 h 639"/>
                <a:gd name="T56" fmla="*/ 5 w 1400"/>
                <a:gd name="T57" fmla="*/ 2 h 639"/>
                <a:gd name="T58" fmla="*/ 5 w 1400"/>
                <a:gd name="T59" fmla="*/ 2 h 639"/>
                <a:gd name="T60" fmla="*/ 5 w 1400"/>
                <a:gd name="T61" fmla="*/ 2 h 639"/>
                <a:gd name="T62" fmla="*/ 5 w 1400"/>
                <a:gd name="T63" fmla="*/ 2 h 639"/>
                <a:gd name="T64" fmla="*/ 5 w 1400"/>
                <a:gd name="T65" fmla="*/ 2 h 639"/>
                <a:gd name="T66" fmla="*/ 4 w 1400"/>
                <a:gd name="T67" fmla="*/ 2 h 639"/>
                <a:gd name="T68" fmla="*/ 3 w 1400"/>
                <a:gd name="T69" fmla="*/ 2 h 639"/>
                <a:gd name="T70" fmla="*/ 2 w 1400"/>
                <a:gd name="T71" fmla="*/ 2 h 639"/>
                <a:gd name="T72" fmla="*/ 1 w 1400"/>
                <a:gd name="T73" fmla="*/ 2 h 639"/>
                <a:gd name="T74" fmla="*/ 1 w 1400"/>
                <a:gd name="T75" fmla="*/ 2 h 639"/>
                <a:gd name="T76" fmla="*/ 1 w 1400"/>
                <a:gd name="T77" fmla="*/ 2 h 639"/>
                <a:gd name="T78" fmla="*/ 0 w 1400"/>
                <a:gd name="T79" fmla="*/ 1 h 639"/>
                <a:gd name="T80" fmla="*/ 0 w 1400"/>
                <a:gd name="T81" fmla="*/ 0 h 639"/>
                <a:gd name="T82" fmla="*/ 0 w 1400"/>
                <a:gd name="T83" fmla="*/ 0 h 639"/>
                <a:gd name="T84" fmla="*/ 0 w 1400"/>
                <a:gd name="T85" fmla="*/ 0 h 639"/>
                <a:gd name="T86" fmla="*/ 1 w 1400"/>
                <a:gd name="T87" fmla="*/ 1 h 639"/>
                <a:gd name="T88" fmla="*/ 0 w 1400"/>
                <a:gd name="T89" fmla="*/ 1 h 639"/>
                <a:gd name="T90" fmla="*/ 0 w 1400"/>
                <a:gd name="T91" fmla="*/ 1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7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7 w 2101"/>
                <a:gd name="T1" fmla="*/ 0 h 1421"/>
                <a:gd name="T2" fmla="*/ 7 w 2101"/>
                <a:gd name="T3" fmla="*/ 0 h 1421"/>
                <a:gd name="T4" fmla="*/ 6 w 2101"/>
                <a:gd name="T5" fmla="*/ 0 h 1421"/>
                <a:gd name="T6" fmla="*/ 5 w 2101"/>
                <a:gd name="T7" fmla="*/ 0 h 1421"/>
                <a:gd name="T8" fmla="*/ 5 w 2101"/>
                <a:gd name="T9" fmla="*/ 0 h 1421"/>
                <a:gd name="T10" fmla="*/ 6 w 2101"/>
                <a:gd name="T11" fmla="*/ 0 h 1421"/>
                <a:gd name="T12" fmla="*/ 7 w 2101"/>
                <a:gd name="T13" fmla="*/ 3 h 1421"/>
                <a:gd name="T14" fmla="*/ 7 w 2101"/>
                <a:gd name="T15" fmla="*/ 2 h 1421"/>
                <a:gd name="T16" fmla="*/ 7 w 2101"/>
                <a:gd name="T17" fmla="*/ 2 h 1421"/>
                <a:gd name="T18" fmla="*/ 7 w 2101"/>
                <a:gd name="T19" fmla="*/ 2 h 1421"/>
                <a:gd name="T20" fmla="*/ 7 w 2101"/>
                <a:gd name="T21" fmla="*/ 2 h 1421"/>
                <a:gd name="T22" fmla="*/ 5 w 2101"/>
                <a:gd name="T23" fmla="*/ 1 h 1421"/>
                <a:gd name="T24" fmla="*/ 5 w 2101"/>
                <a:gd name="T25" fmla="*/ 1 h 1421"/>
                <a:gd name="T26" fmla="*/ 5 w 2101"/>
                <a:gd name="T27" fmla="*/ 1 h 1421"/>
                <a:gd name="T28" fmla="*/ 5 w 2101"/>
                <a:gd name="T29" fmla="*/ 1 h 1421"/>
                <a:gd name="T30" fmla="*/ 5 w 2101"/>
                <a:gd name="T31" fmla="*/ 0 h 1421"/>
                <a:gd name="T32" fmla="*/ 6 w 2101"/>
                <a:gd name="T33" fmla="*/ 0 h 1421"/>
                <a:gd name="T34" fmla="*/ 6 w 2101"/>
                <a:gd name="T35" fmla="*/ 0 h 1421"/>
                <a:gd name="T36" fmla="*/ 7 w 2101"/>
                <a:gd name="T37" fmla="*/ 0 h 1421"/>
                <a:gd name="T38" fmla="*/ 7 w 2101"/>
                <a:gd name="T39" fmla="*/ 0 h 1421"/>
                <a:gd name="T40" fmla="*/ 6 w 2101"/>
                <a:gd name="T41" fmla="*/ 0 h 1421"/>
                <a:gd name="T42" fmla="*/ 5 w 2101"/>
                <a:gd name="T43" fmla="*/ 0 h 1421"/>
                <a:gd name="T44" fmla="*/ 5 w 2101"/>
                <a:gd name="T45" fmla="*/ 0 h 1421"/>
                <a:gd name="T46" fmla="*/ 4 w 2101"/>
                <a:gd name="T47" fmla="*/ 0 h 1421"/>
                <a:gd name="T48" fmla="*/ 3 w 2101"/>
                <a:gd name="T49" fmla="*/ 1 h 1421"/>
                <a:gd name="T50" fmla="*/ 2 w 2101"/>
                <a:gd name="T51" fmla="*/ 0 h 1421"/>
                <a:gd name="T52" fmla="*/ 1 w 2101"/>
                <a:gd name="T53" fmla="*/ 0 h 1421"/>
                <a:gd name="T54" fmla="*/ 0 w 2101"/>
                <a:gd name="T55" fmla="*/ 2 h 1421"/>
                <a:gd name="T56" fmla="*/ 1 w 2101"/>
                <a:gd name="T57" fmla="*/ 2 h 1421"/>
                <a:gd name="T58" fmla="*/ 1 w 2101"/>
                <a:gd name="T59" fmla="*/ 0 h 1421"/>
                <a:gd name="T60" fmla="*/ 2 w 2101"/>
                <a:gd name="T61" fmla="*/ 2 h 1421"/>
                <a:gd name="T62" fmla="*/ 2 w 2101"/>
                <a:gd name="T63" fmla="*/ 2 h 1421"/>
                <a:gd name="T64" fmla="*/ 2 w 2101"/>
                <a:gd name="T65" fmla="*/ 4 h 1421"/>
                <a:gd name="T66" fmla="*/ 2 w 2101"/>
                <a:gd name="T67" fmla="*/ 3 h 1421"/>
                <a:gd name="T68" fmla="*/ 3 w 2101"/>
                <a:gd name="T69" fmla="*/ 3 h 1421"/>
                <a:gd name="T70" fmla="*/ 4 w 2101"/>
                <a:gd name="T71" fmla="*/ 4 h 1421"/>
                <a:gd name="T72" fmla="*/ 6 w 2101"/>
                <a:gd name="T73" fmla="*/ 2 h 1421"/>
                <a:gd name="T74" fmla="*/ 6 w 2101"/>
                <a:gd name="T75" fmla="*/ 4 h 1421"/>
                <a:gd name="T76" fmla="*/ 6 w 2101"/>
                <a:gd name="T77" fmla="*/ 4 h 1421"/>
                <a:gd name="T78" fmla="*/ 6 w 2101"/>
                <a:gd name="T79" fmla="*/ 3 h 1421"/>
                <a:gd name="T80" fmla="*/ 7 w 2101"/>
                <a:gd name="T81" fmla="*/ 3 h 1421"/>
                <a:gd name="T82" fmla="*/ 7 w 2101"/>
                <a:gd name="T83" fmla="*/ 5 h 1421"/>
                <a:gd name="T84" fmla="*/ 8 w 2101"/>
                <a:gd name="T85" fmla="*/ 5 h 1421"/>
                <a:gd name="T86" fmla="*/ 8 w 2101"/>
                <a:gd name="T87" fmla="*/ 3 h 1421"/>
                <a:gd name="T88" fmla="*/ 9 w 2101"/>
                <a:gd name="T89" fmla="*/ 3 h 1421"/>
                <a:gd name="T90" fmla="*/ 8 w 2101"/>
                <a:gd name="T91" fmla="*/ 3 h 1421"/>
                <a:gd name="T92" fmla="*/ 6 w 2101"/>
                <a:gd name="T93" fmla="*/ 2 h 1421"/>
                <a:gd name="T94" fmla="*/ 6 w 2101"/>
                <a:gd name="T95" fmla="*/ 2 h 1421"/>
                <a:gd name="T96" fmla="*/ 5 w 2101"/>
                <a:gd name="T97" fmla="*/ 2 h 1421"/>
                <a:gd name="T98" fmla="*/ 4 w 2101"/>
                <a:gd name="T99" fmla="*/ 2 h 1421"/>
                <a:gd name="T100" fmla="*/ 5 w 2101"/>
                <a:gd name="T101" fmla="*/ 3 h 1421"/>
                <a:gd name="T102" fmla="*/ 4 w 2101"/>
                <a:gd name="T103" fmla="*/ 4 h 1421"/>
                <a:gd name="T104" fmla="*/ 4 w 2101"/>
                <a:gd name="T105" fmla="*/ 4 h 1421"/>
                <a:gd name="T106" fmla="*/ 3 w 2101"/>
                <a:gd name="T107" fmla="*/ 2 h 1421"/>
                <a:gd name="T108" fmla="*/ 4 w 2101"/>
                <a:gd name="T109" fmla="*/ 0 h 1421"/>
                <a:gd name="T110" fmla="*/ 4 w 2101"/>
                <a:gd name="T111" fmla="*/ 2 h 1421"/>
                <a:gd name="T112" fmla="*/ 5 w 2101"/>
                <a:gd name="T113" fmla="*/ 2 h 1421"/>
                <a:gd name="T114" fmla="*/ 5 w 2101"/>
                <a:gd name="T115" fmla="*/ 2 h 1421"/>
                <a:gd name="T116" fmla="*/ 6 w 2101"/>
                <a:gd name="T117" fmla="*/ 2 h 1421"/>
                <a:gd name="T118" fmla="*/ 6 w 2101"/>
                <a:gd name="T119" fmla="*/ 2 h 1421"/>
                <a:gd name="T120" fmla="*/ 6 w 2101"/>
                <a:gd name="T121" fmla="*/ 2 h 1421"/>
                <a:gd name="T122" fmla="*/ 6 w 2101"/>
                <a:gd name="T123" fmla="*/ 2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1 h 532"/>
                <a:gd name="T2" fmla="*/ 2 w 4304"/>
                <a:gd name="T3" fmla="*/ 1 h 532"/>
                <a:gd name="T4" fmla="*/ 3 w 4304"/>
                <a:gd name="T5" fmla="*/ 2 h 532"/>
                <a:gd name="T6" fmla="*/ 4 w 4304"/>
                <a:gd name="T7" fmla="*/ 1 h 532"/>
                <a:gd name="T8" fmla="*/ 4 w 4304"/>
                <a:gd name="T9" fmla="*/ 1 h 532"/>
                <a:gd name="T10" fmla="*/ 4 w 4304"/>
                <a:gd name="T11" fmla="*/ 1 h 532"/>
                <a:gd name="T12" fmla="*/ 3 w 4304"/>
                <a:gd name="T13" fmla="*/ 1 h 532"/>
                <a:gd name="T14" fmla="*/ 6 w 4304"/>
                <a:gd name="T15" fmla="*/ 1 h 532"/>
                <a:gd name="T16" fmla="*/ 5 w 4304"/>
                <a:gd name="T17" fmla="*/ 1 h 532"/>
                <a:gd name="T18" fmla="*/ 6 w 4304"/>
                <a:gd name="T19" fmla="*/ 1 h 532"/>
                <a:gd name="T20" fmla="*/ 6 w 4304"/>
                <a:gd name="T21" fmla="*/ 1 h 532"/>
                <a:gd name="T22" fmla="*/ 7 w 4304"/>
                <a:gd name="T23" fmla="*/ 1 h 532"/>
                <a:gd name="T24" fmla="*/ 7 w 4304"/>
                <a:gd name="T25" fmla="*/ 1 h 532"/>
                <a:gd name="T26" fmla="*/ 7 w 4304"/>
                <a:gd name="T27" fmla="*/ 1 h 532"/>
                <a:gd name="T28" fmla="*/ 7 w 4304"/>
                <a:gd name="T29" fmla="*/ 2 h 532"/>
                <a:gd name="T30" fmla="*/ 8 w 4304"/>
                <a:gd name="T31" fmla="*/ 2 h 532"/>
                <a:gd name="T32" fmla="*/ 10 w 4304"/>
                <a:gd name="T33" fmla="*/ 2 h 532"/>
                <a:gd name="T34" fmla="*/ 10 w 4304"/>
                <a:gd name="T35" fmla="*/ 1 h 532"/>
                <a:gd name="T36" fmla="*/ 10 w 4304"/>
                <a:gd name="T37" fmla="*/ 1 h 532"/>
                <a:gd name="T38" fmla="*/ 10 w 4304"/>
                <a:gd name="T39" fmla="*/ 1 h 532"/>
                <a:gd name="T40" fmla="*/ 11 w 4304"/>
                <a:gd name="T41" fmla="*/ 1 h 532"/>
                <a:gd name="T42" fmla="*/ 11 w 4304"/>
                <a:gd name="T43" fmla="*/ 1 h 532"/>
                <a:gd name="T44" fmla="*/ 11 w 4304"/>
                <a:gd name="T45" fmla="*/ 1 h 532"/>
                <a:gd name="T46" fmla="*/ 11 w 4304"/>
                <a:gd name="T47" fmla="*/ 1 h 532"/>
                <a:gd name="T48" fmla="*/ 12 w 4304"/>
                <a:gd name="T49" fmla="*/ 1 h 532"/>
                <a:gd name="T50" fmla="*/ 12 w 4304"/>
                <a:gd name="T51" fmla="*/ 1 h 532"/>
                <a:gd name="T52" fmla="*/ 13 w 4304"/>
                <a:gd name="T53" fmla="*/ 1 h 532"/>
                <a:gd name="T54" fmla="*/ 13 w 4304"/>
                <a:gd name="T55" fmla="*/ 1 h 532"/>
                <a:gd name="T56" fmla="*/ 13 w 4304"/>
                <a:gd name="T57" fmla="*/ 1 h 532"/>
                <a:gd name="T58" fmla="*/ 14 w 4304"/>
                <a:gd name="T59" fmla="*/ 1 h 532"/>
                <a:gd name="T60" fmla="*/ 14 w 4304"/>
                <a:gd name="T61" fmla="*/ 1 h 532"/>
                <a:gd name="T62" fmla="*/ 14 w 4304"/>
                <a:gd name="T63" fmla="*/ 1 h 532"/>
                <a:gd name="T64" fmla="*/ 14 w 4304"/>
                <a:gd name="T65" fmla="*/ 2 h 532"/>
                <a:gd name="T66" fmla="*/ 15 w 4304"/>
                <a:gd name="T67" fmla="*/ 2 h 532"/>
                <a:gd name="T68" fmla="*/ 17 w 4304"/>
                <a:gd name="T69" fmla="*/ 1 h 532"/>
                <a:gd name="T70" fmla="*/ 17 w 4304"/>
                <a:gd name="T71" fmla="*/ 2 h 532"/>
                <a:gd name="T72" fmla="*/ 2 w 4304"/>
                <a:gd name="T73" fmla="*/ 3 h 532"/>
                <a:gd name="T74" fmla="*/ 3 w 4304"/>
                <a:gd name="T75" fmla="*/ 3 h 532"/>
                <a:gd name="T76" fmla="*/ 4 w 4304"/>
                <a:gd name="T77" fmla="*/ 2 h 532"/>
                <a:gd name="T78" fmla="*/ 5 w 4304"/>
                <a:gd name="T79" fmla="*/ 3 h 532"/>
                <a:gd name="T80" fmla="*/ 5 w 4304"/>
                <a:gd name="T81" fmla="*/ 2 h 532"/>
                <a:gd name="T82" fmla="*/ 5 w 4304"/>
                <a:gd name="T83" fmla="*/ 2 h 532"/>
                <a:gd name="T84" fmla="*/ 6 w 4304"/>
                <a:gd name="T85" fmla="*/ 2 h 532"/>
                <a:gd name="T86" fmla="*/ 6 w 4304"/>
                <a:gd name="T87" fmla="*/ 2 h 532"/>
                <a:gd name="T88" fmla="*/ 7 w 4304"/>
                <a:gd name="T89" fmla="*/ 3 h 532"/>
                <a:gd name="T90" fmla="*/ 8 w 4304"/>
                <a:gd name="T91" fmla="*/ 2 h 532"/>
                <a:gd name="T92" fmla="*/ 9 w 4304"/>
                <a:gd name="T93" fmla="*/ 2 h 532"/>
                <a:gd name="T94" fmla="*/ 9 w 4304"/>
                <a:gd name="T95" fmla="*/ 2 h 532"/>
                <a:gd name="T96" fmla="*/ 10 w 4304"/>
                <a:gd name="T97" fmla="*/ 2 h 532"/>
                <a:gd name="T98" fmla="*/ 11 w 4304"/>
                <a:gd name="T99" fmla="*/ 2 h 532"/>
                <a:gd name="T100" fmla="*/ 11 w 4304"/>
                <a:gd name="T101" fmla="*/ 2 h 532"/>
                <a:gd name="T102" fmla="*/ 10 w 4304"/>
                <a:gd name="T103" fmla="*/ 3 h 532"/>
                <a:gd name="T104" fmla="*/ 11 w 4304"/>
                <a:gd name="T105" fmla="*/ 2 h 532"/>
                <a:gd name="T106" fmla="*/ 12 w 4304"/>
                <a:gd name="T107" fmla="*/ 2 h 532"/>
                <a:gd name="T108" fmla="*/ 13 w 4304"/>
                <a:gd name="T109" fmla="*/ 3 h 532"/>
                <a:gd name="T110" fmla="*/ 12 w 4304"/>
                <a:gd name="T111" fmla="*/ 2 h 532"/>
                <a:gd name="T112" fmla="*/ 13 w 4304"/>
                <a:gd name="T113" fmla="*/ 2 h 532"/>
                <a:gd name="T114" fmla="*/ 13 w 4304"/>
                <a:gd name="T115" fmla="*/ 2 h 532"/>
                <a:gd name="T116" fmla="*/ 14 w 4304"/>
                <a:gd name="T117" fmla="*/ 2 h 532"/>
                <a:gd name="T118" fmla="*/ 15 w 4304"/>
                <a:gd name="T119" fmla="*/ 2 h 532"/>
                <a:gd name="T120" fmla="*/ 14 w 4304"/>
                <a:gd name="T121" fmla="*/ 3 h 532"/>
                <a:gd name="T122" fmla="*/ 15 w 4304"/>
                <a:gd name="T123" fmla="*/ 2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2 w 1529"/>
                <a:gd name="T1" fmla="*/ 3 h 1275"/>
                <a:gd name="T2" fmla="*/ 3 w 1529"/>
                <a:gd name="T3" fmla="*/ 3 h 1275"/>
                <a:gd name="T4" fmla="*/ 3 w 1529"/>
                <a:gd name="T5" fmla="*/ 2 h 1275"/>
                <a:gd name="T6" fmla="*/ 1 w 1529"/>
                <a:gd name="T7" fmla="*/ 2 h 1275"/>
                <a:gd name="T8" fmla="*/ 1 w 1529"/>
                <a:gd name="T9" fmla="*/ 4 h 1275"/>
                <a:gd name="T10" fmla="*/ 4 w 1529"/>
                <a:gd name="T11" fmla="*/ 4 h 1275"/>
                <a:gd name="T12" fmla="*/ 4 w 1529"/>
                <a:gd name="T13" fmla="*/ 1 h 1275"/>
                <a:gd name="T14" fmla="*/ 0 w 1529"/>
                <a:gd name="T15" fmla="*/ 1 h 1275"/>
                <a:gd name="T16" fmla="*/ 0 w 1529"/>
                <a:gd name="T17" fmla="*/ 5 h 1275"/>
                <a:gd name="T18" fmla="*/ 5 w 1529"/>
                <a:gd name="T19" fmla="*/ 5 h 1275"/>
                <a:gd name="T20" fmla="*/ 5 w 1529"/>
                <a:gd name="T21" fmla="*/ 1 h 1275"/>
                <a:gd name="T22" fmla="*/ 5 w 1529"/>
                <a:gd name="T23" fmla="*/ 1 h 1275"/>
                <a:gd name="T24" fmla="*/ 5 w 1529"/>
                <a:gd name="T25" fmla="*/ 5 h 1275"/>
                <a:gd name="T26" fmla="*/ 0 w 1529"/>
                <a:gd name="T27" fmla="*/ 5 h 1275"/>
                <a:gd name="T28" fmla="*/ 0 w 1529"/>
                <a:gd name="T29" fmla="*/ 5 h 1275"/>
                <a:gd name="T30" fmla="*/ 0 w 1529"/>
                <a:gd name="T31" fmla="*/ 0 h 1275"/>
                <a:gd name="T32" fmla="*/ 4 w 1529"/>
                <a:gd name="T33" fmla="*/ 0 h 1275"/>
                <a:gd name="T34" fmla="*/ 4 w 1529"/>
                <a:gd name="T35" fmla="*/ 1 h 1275"/>
                <a:gd name="T36" fmla="*/ 4 w 1529"/>
                <a:gd name="T37" fmla="*/ 1 h 1275"/>
                <a:gd name="T38" fmla="*/ 4 w 1529"/>
                <a:gd name="T39" fmla="*/ 1 h 1275"/>
                <a:gd name="T40" fmla="*/ 4 w 1529"/>
                <a:gd name="T41" fmla="*/ 1 h 1275"/>
                <a:gd name="T42" fmla="*/ 4 w 1529"/>
                <a:gd name="T43" fmla="*/ 2 h 1275"/>
                <a:gd name="T44" fmla="*/ 4 w 1529"/>
                <a:gd name="T45" fmla="*/ 2 h 1275"/>
                <a:gd name="T46" fmla="*/ 4 w 1529"/>
                <a:gd name="T47" fmla="*/ 2 h 1275"/>
                <a:gd name="T48" fmla="*/ 4 w 1529"/>
                <a:gd name="T49" fmla="*/ 2 h 1275"/>
                <a:gd name="T50" fmla="*/ 4 w 1529"/>
                <a:gd name="T51" fmla="*/ 3 h 1275"/>
                <a:gd name="T52" fmla="*/ 4 w 1529"/>
                <a:gd name="T53" fmla="*/ 3 h 1275"/>
                <a:gd name="T54" fmla="*/ 4 w 1529"/>
                <a:gd name="T55" fmla="*/ 3 h 1275"/>
                <a:gd name="T56" fmla="*/ 4 w 1529"/>
                <a:gd name="T57" fmla="*/ 3 h 1275"/>
                <a:gd name="T58" fmla="*/ 4 w 1529"/>
                <a:gd name="T59" fmla="*/ 4 h 1275"/>
                <a:gd name="T60" fmla="*/ 4 w 1529"/>
                <a:gd name="T61" fmla="*/ 4 h 1275"/>
                <a:gd name="T62" fmla="*/ 4 w 1529"/>
                <a:gd name="T63" fmla="*/ 4 h 1275"/>
                <a:gd name="T64" fmla="*/ 4 w 1529"/>
                <a:gd name="T65" fmla="*/ 4 h 1275"/>
                <a:gd name="T66" fmla="*/ 4 w 1529"/>
                <a:gd name="T67" fmla="*/ 4 h 1275"/>
                <a:gd name="T68" fmla="*/ 4 w 1529"/>
                <a:gd name="T69" fmla="*/ 4 h 1275"/>
                <a:gd name="T70" fmla="*/ 4 w 1529"/>
                <a:gd name="T71" fmla="*/ 4 h 1275"/>
                <a:gd name="T72" fmla="*/ 4 w 1529"/>
                <a:gd name="T73" fmla="*/ 4 h 1275"/>
                <a:gd name="T74" fmla="*/ 3 w 1529"/>
                <a:gd name="T75" fmla="*/ 4 h 1275"/>
                <a:gd name="T76" fmla="*/ 3 w 1529"/>
                <a:gd name="T77" fmla="*/ 4 h 1275"/>
                <a:gd name="T78" fmla="*/ 3 w 1529"/>
                <a:gd name="T79" fmla="*/ 4 h 1275"/>
                <a:gd name="T80" fmla="*/ 3 w 1529"/>
                <a:gd name="T81" fmla="*/ 4 h 1275"/>
                <a:gd name="T82" fmla="*/ 2 w 1529"/>
                <a:gd name="T83" fmla="*/ 4 h 1275"/>
                <a:gd name="T84" fmla="*/ 2 w 1529"/>
                <a:gd name="T85" fmla="*/ 4 h 1275"/>
                <a:gd name="T86" fmla="*/ 2 w 1529"/>
                <a:gd name="T87" fmla="*/ 4 h 1275"/>
                <a:gd name="T88" fmla="*/ 2 w 1529"/>
                <a:gd name="T89" fmla="*/ 4 h 1275"/>
                <a:gd name="T90" fmla="*/ 1 w 1529"/>
                <a:gd name="T91" fmla="*/ 4 h 1275"/>
                <a:gd name="T92" fmla="*/ 1 w 1529"/>
                <a:gd name="T93" fmla="*/ 4 h 1275"/>
                <a:gd name="T94" fmla="*/ 1 w 1529"/>
                <a:gd name="T95" fmla="*/ 4 h 1275"/>
                <a:gd name="T96" fmla="*/ 1 w 1529"/>
                <a:gd name="T97" fmla="*/ 4 h 1275"/>
                <a:gd name="T98" fmla="*/ 1 w 1529"/>
                <a:gd name="T99" fmla="*/ 4 h 1275"/>
                <a:gd name="T100" fmla="*/ 1 w 1529"/>
                <a:gd name="T101" fmla="*/ 4 h 1275"/>
                <a:gd name="T102" fmla="*/ 1 w 1529"/>
                <a:gd name="T103" fmla="*/ 3 h 1275"/>
                <a:gd name="T104" fmla="*/ 1 w 1529"/>
                <a:gd name="T105" fmla="*/ 3 h 1275"/>
                <a:gd name="T106" fmla="*/ 1 w 1529"/>
                <a:gd name="T107" fmla="*/ 3 h 1275"/>
                <a:gd name="T108" fmla="*/ 1 w 1529"/>
                <a:gd name="T109" fmla="*/ 2 h 1275"/>
                <a:gd name="T110" fmla="*/ 1 w 1529"/>
                <a:gd name="T111" fmla="*/ 2 h 1275"/>
                <a:gd name="T112" fmla="*/ 1 w 1529"/>
                <a:gd name="T113" fmla="*/ 2 h 1275"/>
                <a:gd name="T114" fmla="*/ 3 w 1529"/>
                <a:gd name="T115" fmla="*/ 2 h 1275"/>
                <a:gd name="T116" fmla="*/ 3 w 1529"/>
                <a:gd name="T117" fmla="*/ 3 h 1275"/>
                <a:gd name="T118" fmla="*/ 2 w 1529"/>
                <a:gd name="T119" fmla="*/ 3 h 1275"/>
                <a:gd name="T120" fmla="*/ 2 w 1529"/>
                <a:gd name="T121" fmla="*/ 3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0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4 w 2467"/>
                <a:gd name="T1" fmla="*/ 1 h 262"/>
                <a:gd name="T2" fmla="*/ 4 w 2467"/>
                <a:gd name="T3" fmla="*/ 1 h 262"/>
                <a:gd name="T4" fmla="*/ 4 w 2467"/>
                <a:gd name="T5" fmla="*/ 1 h 262"/>
                <a:gd name="T6" fmla="*/ 3 w 2467"/>
                <a:gd name="T7" fmla="*/ 1 h 262"/>
                <a:gd name="T8" fmla="*/ 3 w 2467"/>
                <a:gd name="T9" fmla="*/ 1 h 262"/>
                <a:gd name="T10" fmla="*/ 3 w 2467"/>
                <a:gd name="T11" fmla="*/ 1 h 262"/>
                <a:gd name="T12" fmla="*/ 3 w 2467"/>
                <a:gd name="T13" fmla="*/ 1 h 262"/>
                <a:gd name="T14" fmla="*/ 3 w 2467"/>
                <a:gd name="T15" fmla="*/ 1 h 262"/>
                <a:gd name="T16" fmla="*/ 3 w 2467"/>
                <a:gd name="T17" fmla="*/ 1 h 262"/>
                <a:gd name="T18" fmla="*/ 3 w 2467"/>
                <a:gd name="T19" fmla="*/ 1 h 262"/>
                <a:gd name="T20" fmla="*/ 3 w 2467"/>
                <a:gd name="T21" fmla="*/ 1 h 262"/>
                <a:gd name="T22" fmla="*/ 3 w 2467"/>
                <a:gd name="T23" fmla="*/ 1 h 262"/>
                <a:gd name="T24" fmla="*/ 2 w 2467"/>
                <a:gd name="T25" fmla="*/ 1 h 262"/>
                <a:gd name="T26" fmla="*/ 3 w 2467"/>
                <a:gd name="T27" fmla="*/ 1 h 262"/>
                <a:gd name="T28" fmla="*/ 3 w 2467"/>
                <a:gd name="T29" fmla="*/ 1 h 262"/>
                <a:gd name="T30" fmla="*/ 3 w 2467"/>
                <a:gd name="T31" fmla="*/ 1 h 262"/>
                <a:gd name="T32" fmla="*/ 2 w 2467"/>
                <a:gd name="T33" fmla="*/ 1 h 262"/>
                <a:gd name="T34" fmla="*/ 2 w 2467"/>
                <a:gd name="T35" fmla="*/ 1 h 262"/>
                <a:gd name="T36" fmla="*/ 2 w 2467"/>
                <a:gd name="T37" fmla="*/ 1 h 262"/>
                <a:gd name="T38" fmla="*/ 1 w 2467"/>
                <a:gd name="T39" fmla="*/ 1 h 262"/>
                <a:gd name="T40" fmla="*/ 1 w 2467"/>
                <a:gd name="T41" fmla="*/ 1 h 262"/>
                <a:gd name="T42" fmla="*/ 1 w 2467"/>
                <a:gd name="T43" fmla="*/ 1 h 262"/>
                <a:gd name="T44" fmla="*/ 1 w 2467"/>
                <a:gd name="T45" fmla="*/ 1 h 262"/>
                <a:gd name="T46" fmla="*/ 1 w 2467"/>
                <a:gd name="T47" fmla="*/ 1 h 262"/>
                <a:gd name="T48" fmla="*/ 1 w 2467"/>
                <a:gd name="T49" fmla="*/ 1 h 262"/>
                <a:gd name="T50" fmla="*/ 10 w 2467"/>
                <a:gd name="T51" fmla="*/ 1 h 262"/>
                <a:gd name="T52" fmla="*/ 10 w 2467"/>
                <a:gd name="T53" fmla="*/ 1 h 262"/>
                <a:gd name="T54" fmla="*/ 10 w 2467"/>
                <a:gd name="T55" fmla="*/ 1 h 262"/>
                <a:gd name="T56" fmla="*/ 10 w 2467"/>
                <a:gd name="T57" fmla="*/ 1 h 262"/>
                <a:gd name="T58" fmla="*/ 10 w 2467"/>
                <a:gd name="T59" fmla="*/ 1 h 262"/>
                <a:gd name="T60" fmla="*/ 9 w 2467"/>
                <a:gd name="T61" fmla="*/ 1 h 262"/>
                <a:gd name="T62" fmla="*/ 9 w 2467"/>
                <a:gd name="T63" fmla="*/ 1 h 262"/>
                <a:gd name="T64" fmla="*/ 9 w 2467"/>
                <a:gd name="T65" fmla="*/ 1 h 262"/>
                <a:gd name="T66" fmla="*/ 9 w 2467"/>
                <a:gd name="T67" fmla="*/ 1 h 262"/>
                <a:gd name="T68" fmla="*/ 8 w 2467"/>
                <a:gd name="T69" fmla="*/ 1 h 262"/>
                <a:gd name="T70" fmla="*/ 8 w 2467"/>
                <a:gd name="T71" fmla="*/ 1 h 262"/>
                <a:gd name="T72" fmla="*/ 8 w 2467"/>
                <a:gd name="T73" fmla="*/ 1 h 262"/>
                <a:gd name="T74" fmla="*/ 8 w 2467"/>
                <a:gd name="T75" fmla="*/ 1 h 262"/>
                <a:gd name="T76" fmla="*/ 8 w 2467"/>
                <a:gd name="T77" fmla="*/ 1 h 262"/>
                <a:gd name="T78" fmla="*/ 8 w 2467"/>
                <a:gd name="T79" fmla="*/ 1 h 262"/>
                <a:gd name="T80" fmla="*/ 8 w 2467"/>
                <a:gd name="T81" fmla="*/ 1 h 262"/>
                <a:gd name="T82" fmla="*/ 8 w 2467"/>
                <a:gd name="T83" fmla="*/ 1 h 262"/>
                <a:gd name="T84" fmla="*/ 7 w 2467"/>
                <a:gd name="T85" fmla="*/ 1 h 262"/>
                <a:gd name="T86" fmla="*/ 7 w 2467"/>
                <a:gd name="T87" fmla="*/ 1 h 262"/>
                <a:gd name="T88" fmla="*/ 7 w 2467"/>
                <a:gd name="T89" fmla="*/ 1 h 262"/>
                <a:gd name="T90" fmla="*/ 7 w 2467"/>
                <a:gd name="T91" fmla="*/ 1 h 262"/>
                <a:gd name="T92" fmla="*/ 7 w 2467"/>
                <a:gd name="T93" fmla="*/ 1 h 262"/>
                <a:gd name="T94" fmla="*/ 7 w 2467"/>
                <a:gd name="T95" fmla="*/ 1 h 262"/>
                <a:gd name="T96" fmla="*/ 7 w 2467"/>
                <a:gd name="T97" fmla="*/ 1 h 262"/>
                <a:gd name="T98" fmla="*/ 7 w 2467"/>
                <a:gd name="T99" fmla="*/ 1 h 262"/>
                <a:gd name="T100" fmla="*/ 6 w 2467"/>
                <a:gd name="T101" fmla="*/ 1 h 262"/>
                <a:gd name="T102" fmla="*/ 6 w 2467"/>
                <a:gd name="T103" fmla="*/ 1 h 262"/>
                <a:gd name="T104" fmla="*/ 6 w 2467"/>
                <a:gd name="T105" fmla="*/ 1 h 262"/>
                <a:gd name="T106" fmla="*/ 6 w 2467"/>
                <a:gd name="T107" fmla="*/ 1 h 262"/>
                <a:gd name="T108" fmla="*/ 6 w 2467"/>
                <a:gd name="T109" fmla="*/ 1 h 262"/>
                <a:gd name="T110" fmla="*/ 5 w 2467"/>
                <a:gd name="T111" fmla="*/ 1 h 262"/>
                <a:gd name="T112" fmla="*/ 5 w 2467"/>
                <a:gd name="T113" fmla="*/ 1 h 262"/>
                <a:gd name="T114" fmla="*/ 5 w 2467"/>
                <a:gd name="T115" fmla="*/ 1 h 262"/>
                <a:gd name="T116" fmla="*/ 5 w 2467"/>
                <a:gd name="T117" fmla="*/ 1 h 262"/>
                <a:gd name="T118" fmla="*/ 5 w 2467"/>
                <a:gd name="T119" fmla="*/ 1 h 262"/>
                <a:gd name="T120" fmla="*/ 5 w 2467"/>
                <a:gd name="T121" fmla="*/ 1 h 262"/>
                <a:gd name="T122" fmla="*/ 5 w 2467"/>
                <a:gd name="T123" fmla="*/ 1 h 262"/>
                <a:gd name="T124" fmla="*/ 5 w 2467"/>
                <a:gd name="T125" fmla="*/ 1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1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8 w 2131"/>
                <a:gd name="T1" fmla="*/ 0 h 263"/>
                <a:gd name="T2" fmla="*/ 8 w 2131"/>
                <a:gd name="T3" fmla="*/ 0 h 263"/>
                <a:gd name="T4" fmla="*/ 8 w 2131"/>
                <a:gd name="T5" fmla="*/ 0 h 263"/>
                <a:gd name="T6" fmla="*/ 8 w 2131"/>
                <a:gd name="T7" fmla="*/ 0 h 263"/>
                <a:gd name="T8" fmla="*/ 7 w 2131"/>
                <a:gd name="T9" fmla="*/ 0 h 263"/>
                <a:gd name="T10" fmla="*/ 8 w 2131"/>
                <a:gd name="T11" fmla="*/ 0 h 263"/>
                <a:gd name="T12" fmla="*/ 8 w 2131"/>
                <a:gd name="T13" fmla="*/ 0 h 263"/>
                <a:gd name="T14" fmla="*/ 8 w 2131"/>
                <a:gd name="T15" fmla="*/ 0 h 263"/>
                <a:gd name="T16" fmla="*/ 8 w 2131"/>
                <a:gd name="T17" fmla="*/ 0 h 263"/>
                <a:gd name="T18" fmla="*/ 8 w 2131"/>
                <a:gd name="T19" fmla="*/ 0 h 263"/>
                <a:gd name="T20" fmla="*/ 8 w 2131"/>
                <a:gd name="T21" fmla="*/ 0 h 263"/>
                <a:gd name="T22" fmla="*/ 7 w 2131"/>
                <a:gd name="T23" fmla="*/ 0 h 263"/>
                <a:gd name="T24" fmla="*/ 6 w 2131"/>
                <a:gd name="T25" fmla="*/ 0 h 263"/>
                <a:gd name="T26" fmla="*/ 6 w 2131"/>
                <a:gd name="T27" fmla="*/ 0 h 263"/>
                <a:gd name="T28" fmla="*/ 6 w 2131"/>
                <a:gd name="T29" fmla="*/ 0 h 263"/>
                <a:gd name="T30" fmla="*/ 6 w 2131"/>
                <a:gd name="T31" fmla="*/ 0 h 263"/>
                <a:gd name="T32" fmla="*/ 6 w 2131"/>
                <a:gd name="T33" fmla="*/ 0 h 263"/>
                <a:gd name="T34" fmla="*/ 6 w 2131"/>
                <a:gd name="T35" fmla="*/ 0 h 263"/>
                <a:gd name="T36" fmla="*/ 6 w 2131"/>
                <a:gd name="T37" fmla="*/ 0 h 263"/>
                <a:gd name="T38" fmla="*/ 6 w 2131"/>
                <a:gd name="T39" fmla="*/ 0 h 263"/>
                <a:gd name="T40" fmla="*/ 5 w 2131"/>
                <a:gd name="T41" fmla="*/ 0 h 263"/>
                <a:gd name="T42" fmla="*/ 5 w 2131"/>
                <a:gd name="T43" fmla="*/ 0 h 263"/>
                <a:gd name="T44" fmla="*/ 5 w 2131"/>
                <a:gd name="T45" fmla="*/ 0 h 263"/>
                <a:gd name="T46" fmla="*/ 5 w 2131"/>
                <a:gd name="T47" fmla="*/ 0 h 263"/>
                <a:gd name="T48" fmla="*/ 5 w 2131"/>
                <a:gd name="T49" fmla="*/ 0 h 263"/>
                <a:gd name="T50" fmla="*/ 5 w 2131"/>
                <a:gd name="T51" fmla="*/ 0 h 263"/>
                <a:gd name="T52" fmla="*/ 5 w 2131"/>
                <a:gd name="T53" fmla="*/ 0 h 263"/>
                <a:gd name="T54" fmla="*/ 5 w 2131"/>
                <a:gd name="T55" fmla="*/ 0 h 263"/>
                <a:gd name="T56" fmla="*/ 5 w 2131"/>
                <a:gd name="T57" fmla="*/ 0 h 263"/>
                <a:gd name="T58" fmla="*/ 4 w 2131"/>
                <a:gd name="T59" fmla="*/ 0 h 263"/>
                <a:gd name="T60" fmla="*/ 4 w 2131"/>
                <a:gd name="T61" fmla="*/ 0 h 263"/>
                <a:gd name="T62" fmla="*/ 4 w 2131"/>
                <a:gd name="T63" fmla="*/ 0 h 263"/>
                <a:gd name="T64" fmla="*/ 4 w 2131"/>
                <a:gd name="T65" fmla="*/ 0 h 263"/>
                <a:gd name="T66" fmla="*/ 4 w 2131"/>
                <a:gd name="T67" fmla="*/ 0 h 263"/>
                <a:gd name="T68" fmla="*/ 4 w 2131"/>
                <a:gd name="T69" fmla="*/ 0 h 263"/>
                <a:gd name="T70" fmla="*/ 4 w 2131"/>
                <a:gd name="T71" fmla="*/ 0 h 263"/>
                <a:gd name="T72" fmla="*/ 4 w 2131"/>
                <a:gd name="T73" fmla="*/ 0 h 263"/>
                <a:gd name="T74" fmla="*/ 3 w 2131"/>
                <a:gd name="T75" fmla="*/ 0 h 263"/>
                <a:gd name="T76" fmla="*/ 3 w 2131"/>
                <a:gd name="T77" fmla="*/ 0 h 263"/>
                <a:gd name="T78" fmla="*/ 3 w 2131"/>
                <a:gd name="T79" fmla="*/ 0 h 263"/>
                <a:gd name="T80" fmla="*/ 3 w 2131"/>
                <a:gd name="T81" fmla="*/ 0 h 263"/>
                <a:gd name="T82" fmla="*/ 3 w 2131"/>
                <a:gd name="T83" fmla="*/ 0 h 263"/>
                <a:gd name="T84" fmla="*/ 2 w 2131"/>
                <a:gd name="T85" fmla="*/ 0 h 263"/>
                <a:gd name="T86" fmla="*/ 2 w 2131"/>
                <a:gd name="T87" fmla="*/ 0 h 263"/>
                <a:gd name="T88" fmla="*/ 3 w 2131"/>
                <a:gd name="T89" fmla="*/ 0 h 263"/>
                <a:gd name="T90" fmla="*/ 2 w 2131"/>
                <a:gd name="T91" fmla="*/ 0 h 263"/>
                <a:gd name="T92" fmla="*/ 3 w 2131"/>
                <a:gd name="T93" fmla="*/ 0 h 263"/>
                <a:gd name="T94" fmla="*/ 2 w 2131"/>
                <a:gd name="T95" fmla="*/ 0 h 263"/>
                <a:gd name="T96" fmla="*/ 2 w 2131"/>
                <a:gd name="T97" fmla="*/ 0 h 263"/>
                <a:gd name="T98" fmla="*/ 1 w 2131"/>
                <a:gd name="T99" fmla="*/ 0 h 263"/>
                <a:gd name="T100" fmla="*/ 2 w 2131"/>
                <a:gd name="T101" fmla="*/ 0 h 263"/>
                <a:gd name="T102" fmla="*/ 1 w 2131"/>
                <a:gd name="T103" fmla="*/ 0 h 263"/>
                <a:gd name="T104" fmla="*/ 1 w 2131"/>
                <a:gd name="T105" fmla="*/ 0 h 263"/>
                <a:gd name="T106" fmla="*/ 1 w 2131"/>
                <a:gd name="T107" fmla="*/ 0 h 263"/>
                <a:gd name="T108" fmla="*/ 1 w 2131"/>
                <a:gd name="T109" fmla="*/ 0 h 263"/>
                <a:gd name="T110" fmla="*/ 1 w 2131"/>
                <a:gd name="T111" fmla="*/ 0 h 263"/>
                <a:gd name="T112" fmla="*/ 1 w 2131"/>
                <a:gd name="T113" fmla="*/ 0 h 263"/>
                <a:gd name="T114" fmla="*/ 1 w 2131"/>
                <a:gd name="T115" fmla="*/ 0 h 263"/>
                <a:gd name="T116" fmla="*/ 1 w 2131"/>
                <a:gd name="T117" fmla="*/ 0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2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0 w 2582"/>
                <a:gd name="T1" fmla="*/ 1 h 254"/>
                <a:gd name="T2" fmla="*/ 10 w 2582"/>
                <a:gd name="T3" fmla="*/ 1 h 254"/>
                <a:gd name="T4" fmla="*/ 10 w 2582"/>
                <a:gd name="T5" fmla="*/ 1 h 254"/>
                <a:gd name="T6" fmla="*/ 9 w 2582"/>
                <a:gd name="T7" fmla="*/ 1 h 254"/>
                <a:gd name="T8" fmla="*/ 10 w 2582"/>
                <a:gd name="T9" fmla="*/ 1 h 254"/>
                <a:gd name="T10" fmla="*/ 10 w 2582"/>
                <a:gd name="T11" fmla="*/ 1 h 254"/>
                <a:gd name="T12" fmla="*/ 9 w 2582"/>
                <a:gd name="T13" fmla="*/ 1 h 254"/>
                <a:gd name="T14" fmla="*/ 9 w 2582"/>
                <a:gd name="T15" fmla="*/ 1 h 254"/>
                <a:gd name="T16" fmla="*/ 9 w 2582"/>
                <a:gd name="T17" fmla="*/ 1 h 254"/>
                <a:gd name="T18" fmla="*/ 9 w 2582"/>
                <a:gd name="T19" fmla="*/ 1 h 254"/>
                <a:gd name="T20" fmla="*/ 9 w 2582"/>
                <a:gd name="T21" fmla="*/ 1 h 254"/>
                <a:gd name="T22" fmla="*/ 8 w 2582"/>
                <a:gd name="T23" fmla="*/ 1 h 254"/>
                <a:gd name="T24" fmla="*/ 8 w 2582"/>
                <a:gd name="T25" fmla="*/ 1 h 254"/>
                <a:gd name="T26" fmla="*/ 8 w 2582"/>
                <a:gd name="T27" fmla="*/ 1 h 254"/>
                <a:gd name="T28" fmla="*/ 8 w 2582"/>
                <a:gd name="T29" fmla="*/ 1 h 254"/>
                <a:gd name="T30" fmla="*/ 8 w 2582"/>
                <a:gd name="T31" fmla="*/ 1 h 254"/>
                <a:gd name="T32" fmla="*/ 7 w 2582"/>
                <a:gd name="T33" fmla="*/ 1 h 254"/>
                <a:gd name="T34" fmla="*/ 7 w 2582"/>
                <a:gd name="T35" fmla="*/ 1 h 254"/>
                <a:gd name="T36" fmla="*/ 8 w 2582"/>
                <a:gd name="T37" fmla="*/ 1 h 254"/>
                <a:gd name="T38" fmla="*/ 7 w 2582"/>
                <a:gd name="T39" fmla="*/ 1 h 254"/>
                <a:gd name="T40" fmla="*/ 7 w 2582"/>
                <a:gd name="T41" fmla="*/ 1 h 254"/>
                <a:gd name="T42" fmla="*/ 7 w 2582"/>
                <a:gd name="T43" fmla="*/ 1 h 254"/>
                <a:gd name="T44" fmla="*/ 7 w 2582"/>
                <a:gd name="T45" fmla="*/ 1 h 254"/>
                <a:gd name="T46" fmla="*/ 6 w 2582"/>
                <a:gd name="T47" fmla="*/ 1 h 254"/>
                <a:gd name="T48" fmla="*/ 6 w 2582"/>
                <a:gd name="T49" fmla="*/ 1 h 254"/>
                <a:gd name="T50" fmla="*/ 6 w 2582"/>
                <a:gd name="T51" fmla="*/ 1 h 254"/>
                <a:gd name="T52" fmla="*/ 6 w 2582"/>
                <a:gd name="T53" fmla="*/ 1 h 254"/>
                <a:gd name="T54" fmla="*/ 6 w 2582"/>
                <a:gd name="T55" fmla="*/ 1 h 254"/>
                <a:gd name="T56" fmla="*/ 6 w 2582"/>
                <a:gd name="T57" fmla="*/ 1 h 254"/>
                <a:gd name="T58" fmla="*/ 5 w 2582"/>
                <a:gd name="T59" fmla="*/ 1 h 254"/>
                <a:gd name="T60" fmla="*/ 5 w 2582"/>
                <a:gd name="T61" fmla="*/ 1 h 254"/>
                <a:gd name="T62" fmla="*/ 5 w 2582"/>
                <a:gd name="T63" fmla="*/ 1 h 254"/>
                <a:gd name="T64" fmla="*/ 5 w 2582"/>
                <a:gd name="T65" fmla="*/ 1 h 254"/>
                <a:gd name="T66" fmla="*/ 4 w 2582"/>
                <a:gd name="T67" fmla="*/ 1 h 254"/>
                <a:gd name="T68" fmla="*/ 4 w 2582"/>
                <a:gd name="T69" fmla="*/ 1 h 254"/>
                <a:gd name="T70" fmla="*/ 4 w 2582"/>
                <a:gd name="T71" fmla="*/ 1 h 254"/>
                <a:gd name="T72" fmla="*/ 4 w 2582"/>
                <a:gd name="T73" fmla="*/ 1 h 254"/>
                <a:gd name="T74" fmla="*/ 4 w 2582"/>
                <a:gd name="T75" fmla="*/ 1 h 254"/>
                <a:gd name="T76" fmla="*/ 4 w 2582"/>
                <a:gd name="T77" fmla="*/ 1 h 254"/>
                <a:gd name="T78" fmla="*/ 3 w 2582"/>
                <a:gd name="T79" fmla="*/ 1 h 254"/>
                <a:gd name="T80" fmla="*/ 3 w 2582"/>
                <a:gd name="T81" fmla="*/ 1 h 254"/>
                <a:gd name="T82" fmla="*/ 3 w 2582"/>
                <a:gd name="T83" fmla="*/ 1 h 254"/>
                <a:gd name="T84" fmla="*/ 2 w 2582"/>
                <a:gd name="T85" fmla="*/ 1 h 254"/>
                <a:gd name="T86" fmla="*/ 3 w 2582"/>
                <a:gd name="T87" fmla="*/ 1 h 254"/>
                <a:gd name="T88" fmla="*/ 3 w 2582"/>
                <a:gd name="T89" fmla="*/ 1 h 254"/>
                <a:gd name="T90" fmla="*/ 2 w 2582"/>
                <a:gd name="T91" fmla="*/ 1 h 254"/>
                <a:gd name="T92" fmla="*/ 2 w 2582"/>
                <a:gd name="T93" fmla="*/ 1 h 254"/>
                <a:gd name="T94" fmla="*/ 2 w 2582"/>
                <a:gd name="T95" fmla="*/ 1 h 254"/>
                <a:gd name="T96" fmla="*/ 2 w 2582"/>
                <a:gd name="T97" fmla="*/ 1 h 254"/>
                <a:gd name="T98" fmla="*/ 2 w 2582"/>
                <a:gd name="T99" fmla="*/ 1 h 254"/>
                <a:gd name="T100" fmla="*/ 2 w 2582"/>
                <a:gd name="T101" fmla="*/ 1 h 254"/>
                <a:gd name="T102" fmla="*/ 2 w 2582"/>
                <a:gd name="T103" fmla="*/ 1 h 254"/>
                <a:gd name="T104" fmla="*/ 1 w 2582"/>
                <a:gd name="T105" fmla="*/ 1 h 254"/>
                <a:gd name="T106" fmla="*/ 1 w 2582"/>
                <a:gd name="T107" fmla="*/ 1 h 254"/>
                <a:gd name="T108" fmla="*/ 1 w 2582"/>
                <a:gd name="T109" fmla="*/ 1 h 254"/>
                <a:gd name="T110" fmla="*/ 1 w 2582"/>
                <a:gd name="T111" fmla="*/ 1 h 254"/>
                <a:gd name="T112" fmla="*/ 1 w 2582"/>
                <a:gd name="T113" fmla="*/ 1 h 254"/>
                <a:gd name="T114" fmla="*/ 1 w 2582"/>
                <a:gd name="T115" fmla="*/ 1 h 254"/>
                <a:gd name="T116" fmla="*/ 1 w 2582"/>
                <a:gd name="T117" fmla="*/ 1 h 254"/>
                <a:gd name="T118" fmla="*/ 1 w 2582"/>
                <a:gd name="T119" fmla="*/ 1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3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4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5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 w 4312"/>
                <a:gd name="T1" fmla="*/ 0 h 228"/>
                <a:gd name="T2" fmla="*/ 2 w 4312"/>
                <a:gd name="T3" fmla="*/ 0 h 228"/>
                <a:gd name="T4" fmla="*/ 2 w 4312"/>
                <a:gd name="T5" fmla="*/ 0 h 228"/>
                <a:gd name="T6" fmla="*/ 2 w 4312"/>
                <a:gd name="T7" fmla="*/ 0 h 228"/>
                <a:gd name="T8" fmla="*/ 2 w 4312"/>
                <a:gd name="T9" fmla="*/ 0 h 228"/>
                <a:gd name="T10" fmla="*/ 2 w 4312"/>
                <a:gd name="T11" fmla="*/ 0 h 228"/>
                <a:gd name="T12" fmla="*/ 2 w 4312"/>
                <a:gd name="T13" fmla="*/ 0 h 228"/>
                <a:gd name="T14" fmla="*/ 3 w 4312"/>
                <a:gd name="T15" fmla="*/ 0 h 228"/>
                <a:gd name="T16" fmla="*/ 3 w 4312"/>
                <a:gd name="T17" fmla="*/ 0 h 228"/>
                <a:gd name="T18" fmla="*/ 3 w 4312"/>
                <a:gd name="T19" fmla="*/ 0 h 228"/>
                <a:gd name="T20" fmla="*/ 3 w 4312"/>
                <a:gd name="T21" fmla="*/ 0 h 228"/>
                <a:gd name="T22" fmla="*/ 4 w 4312"/>
                <a:gd name="T23" fmla="*/ 0 h 228"/>
                <a:gd name="T24" fmla="*/ 4 w 4312"/>
                <a:gd name="T25" fmla="*/ 0 h 228"/>
                <a:gd name="T26" fmla="*/ 5 w 4312"/>
                <a:gd name="T27" fmla="*/ 0 h 228"/>
                <a:gd name="T28" fmla="*/ 5 w 4312"/>
                <a:gd name="T29" fmla="*/ 0 h 228"/>
                <a:gd name="T30" fmla="*/ 5 w 4312"/>
                <a:gd name="T31" fmla="*/ 0 h 228"/>
                <a:gd name="T32" fmla="*/ 5 w 4312"/>
                <a:gd name="T33" fmla="*/ 0 h 228"/>
                <a:gd name="T34" fmla="*/ 6 w 4312"/>
                <a:gd name="T35" fmla="*/ 0 h 228"/>
                <a:gd name="T36" fmla="*/ 6 w 4312"/>
                <a:gd name="T37" fmla="*/ 0 h 228"/>
                <a:gd name="T38" fmla="*/ 7 w 4312"/>
                <a:gd name="T39" fmla="*/ 0 h 228"/>
                <a:gd name="T40" fmla="*/ 6 w 4312"/>
                <a:gd name="T41" fmla="*/ 0 h 228"/>
                <a:gd name="T42" fmla="*/ 6 w 4312"/>
                <a:gd name="T43" fmla="*/ 0 h 228"/>
                <a:gd name="T44" fmla="*/ 7 w 4312"/>
                <a:gd name="T45" fmla="*/ 0 h 228"/>
                <a:gd name="T46" fmla="*/ 7 w 4312"/>
                <a:gd name="T47" fmla="*/ 0 h 228"/>
                <a:gd name="T48" fmla="*/ 7 w 4312"/>
                <a:gd name="T49" fmla="*/ 0 h 228"/>
                <a:gd name="T50" fmla="*/ 7 w 4312"/>
                <a:gd name="T51" fmla="*/ 0 h 228"/>
                <a:gd name="T52" fmla="*/ 8 w 4312"/>
                <a:gd name="T53" fmla="*/ 0 h 228"/>
                <a:gd name="T54" fmla="*/ 9 w 4312"/>
                <a:gd name="T55" fmla="*/ 0 h 228"/>
                <a:gd name="T56" fmla="*/ 9 w 4312"/>
                <a:gd name="T57" fmla="*/ 0 h 228"/>
                <a:gd name="T58" fmla="*/ 9 w 4312"/>
                <a:gd name="T59" fmla="*/ 0 h 228"/>
                <a:gd name="T60" fmla="*/ 9 w 4312"/>
                <a:gd name="T61" fmla="*/ 0 h 228"/>
                <a:gd name="T62" fmla="*/ 9 w 4312"/>
                <a:gd name="T63" fmla="*/ 0 h 228"/>
                <a:gd name="T64" fmla="*/ 9 w 4312"/>
                <a:gd name="T65" fmla="*/ 0 h 228"/>
                <a:gd name="T66" fmla="*/ 9 w 4312"/>
                <a:gd name="T67" fmla="*/ 0 h 228"/>
                <a:gd name="T68" fmla="*/ 10 w 4312"/>
                <a:gd name="T69" fmla="*/ 0 h 228"/>
                <a:gd name="T70" fmla="*/ 10 w 4312"/>
                <a:gd name="T71" fmla="*/ 0 h 228"/>
                <a:gd name="T72" fmla="*/ 11 w 4312"/>
                <a:gd name="T73" fmla="*/ 0 h 228"/>
                <a:gd name="T74" fmla="*/ 11 w 4312"/>
                <a:gd name="T75" fmla="*/ 0 h 228"/>
                <a:gd name="T76" fmla="*/ 11 w 4312"/>
                <a:gd name="T77" fmla="*/ 0 h 228"/>
                <a:gd name="T78" fmla="*/ 12 w 4312"/>
                <a:gd name="T79" fmla="*/ 0 h 228"/>
                <a:gd name="T80" fmla="*/ 12 w 4312"/>
                <a:gd name="T81" fmla="*/ 0 h 228"/>
                <a:gd name="T82" fmla="*/ 12 w 4312"/>
                <a:gd name="T83" fmla="*/ 0 h 228"/>
                <a:gd name="T84" fmla="*/ 12 w 4312"/>
                <a:gd name="T85" fmla="*/ 0 h 228"/>
                <a:gd name="T86" fmla="*/ 12 w 4312"/>
                <a:gd name="T87" fmla="*/ 0 h 228"/>
                <a:gd name="T88" fmla="*/ 13 w 4312"/>
                <a:gd name="T89" fmla="*/ 0 h 228"/>
                <a:gd name="T90" fmla="*/ 13 w 4312"/>
                <a:gd name="T91" fmla="*/ 0 h 228"/>
                <a:gd name="T92" fmla="*/ 13 w 4312"/>
                <a:gd name="T93" fmla="*/ 0 h 228"/>
                <a:gd name="T94" fmla="*/ 14 w 4312"/>
                <a:gd name="T95" fmla="*/ 0 h 228"/>
                <a:gd name="T96" fmla="*/ 14 w 4312"/>
                <a:gd name="T97" fmla="*/ 0 h 228"/>
                <a:gd name="T98" fmla="*/ 14 w 4312"/>
                <a:gd name="T99" fmla="*/ 0 h 228"/>
                <a:gd name="T100" fmla="*/ 15 w 4312"/>
                <a:gd name="T101" fmla="*/ 0 h 228"/>
                <a:gd name="T102" fmla="*/ 15 w 4312"/>
                <a:gd name="T103" fmla="*/ 0 h 228"/>
                <a:gd name="T104" fmla="*/ 15 w 4312"/>
                <a:gd name="T105" fmla="*/ 0 h 228"/>
                <a:gd name="T106" fmla="*/ 15 w 4312"/>
                <a:gd name="T107" fmla="*/ 0 h 228"/>
                <a:gd name="T108" fmla="*/ 15 w 4312"/>
                <a:gd name="T109" fmla="*/ 0 h 228"/>
                <a:gd name="T110" fmla="*/ 16 w 4312"/>
                <a:gd name="T111" fmla="*/ 0 h 228"/>
                <a:gd name="T112" fmla="*/ 16 w 4312"/>
                <a:gd name="T113" fmla="*/ 0 h 228"/>
                <a:gd name="T114" fmla="*/ 17 w 4312"/>
                <a:gd name="T115" fmla="*/ 0 h 228"/>
                <a:gd name="T116" fmla="*/ 17 w 4312"/>
                <a:gd name="T117" fmla="*/ 0 h 228"/>
                <a:gd name="T118" fmla="*/ 17 w 4312"/>
                <a:gd name="T119" fmla="*/ 0 h 228"/>
                <a:gd name="T120" fmla="*/ 17 w 4312"/>
                <a:gd name="T121" fmla="*/ 0 h 228"/>
                <a:gd name="T122" fmla="*/ 17 w 4312"/>
                <a:gd name="T123" fmla="*/ 0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0" y="203895"/>
            <a:ext cx="9144000" cy="77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 dirty="0" smtClean="0"/>
              <a:t>Vertikální a horizontální zorné pole</a:t>
            </a:r>
            <a:endParaRPr lang="cs-CZ" kern="0" dirty="0"/>
          </a:p>
        </p:txBody>
      </p:sp>
      <p:pic>
        <p:nvPicPr>
          <p:cNvPr id="5" name="Picture 2" descr="http://fyzika.jreichl.com/data/optika/32_oko_soubory/image0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35" y="1205724"/>
            <a:ext cx="6747915" cy="517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944540" y="6378134"/>
            <a:ext cx="8075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7</a:t>
            </a:r>
            <a:endParaRPr lang="cs-CZ" sz="1000" dirty="0"/>
          </a:p>
        </p:txBody>
      </p:sp>
      <p:sp>
        <p:nvSpPr>
          <p:cNvPr id="9" name="Obdélník 8"/>
          <p:cNvSpPr/>
          <p:nvPr/>
        </p:nvSpPr>
        <p:spPr>
          <a:xfrm>
            <a:off x="791580" y="5453894"/>
            <a:ext cx="2610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Vidění se rozděluje na:</a:t>
            </a:r>
            <a:endParaRPr lang="cs-CZ" sz="1000" dirty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cs-CZ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1.     </a:t>
            </a:r>
            <a:r>
              <a:rPr lang="cs-CZ" sz="1000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centrální</a:t>
            </a:r>
            <a:r>
              <a:rPr lang="cs-CZ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 - zabírá </a:t>
            </a:r>
            <a:r>
              <a:rPr lang="cs-CZ" sz="1000" b="1" dirty="0">
                <a:solidFill>
                  <a:srgbClr val="336699"/>
                </a:solidFill>
                <a:latin typeface="Tahoma" pitchFamily="34" charset="0"/>
                <a:cs typeface="Tahoma" pitchFamily="34" charset="0"/>
                <a:hlinkClick r:id="rId3" tooltip="Odkazuje na: Oko jako optická soustava"/>
              </a:rPr>
              <a:t>zorný úhel</a:t>
            </a:r>
            <a:r>
              <a:rPr lang="cs-CZ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    a je zprostředkované ústřední jamkou </a:t>
            </a:r>
            <a:r>
              <a:rPr lang="cs-CZ" sz="1000" b="1" dirty="0">
                <a:solidFill>
                  <a:srgbClr val="336699"/>
                </a:solidFill>
                <a:latin typeface="Tahoma" pitchFamily="34" charset="0"/>
                <a:cs typeface="Tahoma" pitchFamily="34" charset="0"/>
                <a:hlinkClick r:id="rId4" tooltip="Odkazuje na: Stavba oka"/>
              </a:rPr>
              <a:t>sítnice</a:t>
            </a:r>
            <a:r>
              <a:rPr lang="cs-CZ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 (okolí </a:t>
            </a:r>
            <a:r>
              <a:rPr lang="cs-CZ" sz="1000" b="1" dirty="0">
                <a:solidFill>
                  <a:srgbClr val="336699"/>
                </a:solidFill>
                <a:latin typeface="Tahoma" pitchFamily="34" charset="0"/>
                <a:cs typeface="Tahoma" pitchFamily="34" charset="0"/>
                <a:hlinkClick r:id="rId4" tooltip="Odkazuje na: Stavba oka"/>
              </a:rPr>
              <a:t>žluté skvrny</a:t>
            </a:r>
            <a:r>
              <a:rPr lang="cs-CZ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038676" y="5434647"/>
            <a:ext cx="2704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cs-CZ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2.     </a:t>
            </a:r>
            <a:r>
              <a:rPr lang="cs-CZ" sz="1000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periferní</a:t>
            </a:r>
            <a:r>
              <a:rPr lang="cs-CZ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 - má základní význam pro orientaci pozorovatele, umožňuje mu postřehnout </a:t>
            </a:r>
            <a:r>
              <a:rPr lang="cs-CZ" sz="1000" b="1" dirty="0">
                <a:solidFill>
                  <a:srgbClr val="336699"/>
                </a:solidFill>
                <a:latin typeface="Tahoma" pitchFamily="34" charset="0"/>
                <a:cs typeface="Tahoma" pitchFamily="34" charset="0"/>
                <a:hlinkClick r:id="rId5" tooltip="Odkazuje na: Mechanický pohyb"/>
              </a:rPr>
              <a:t>pohyb</a:t>
            </a:r>
            <a:r>
              <a:rPr lang="cs-CZ" sz="1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ale nikoliv tvar předmětu</a:t>
            </a:r>
          </a:p>
        </p:txBody>
      </p:sp>
    </p:spTree>
    <p:extLst>
      <p:ext uri="{BB962C8B-B14F-4D97-AF65-F5344CB8AC3E}">
        <p14:creationId xmlns:p14="http://schemas.microsoft.com/office/powerpoint/2010/main" val="400142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/>
          <a:lstStyle/>
          <a:p>
            <a:r>
              <a:rPr lang="cs-CZ" dirty="0" smtClean="0"/>
              <a:t>Stereoskopický vjem</a:t>
            </a:r>
            <a:endParaRPr lang="cs-CZ" dirty="0"/>
          </a:p>
        </p:txBody>
      </p:sp>
      <p:pic>
        <p:nvPicPr>
          <p:cNvPr id="5124" name="Picture 4" descr="http://pixabay.com/static/uploads/photo/2012/04/01/18/04/eyes-23802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728700"/>
            <a:ext cx="609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Přímá spojnice 11"/>
          <p:cNvCxnSpPr/>
          <p:nvPr/>
        </p:nvCxnSpPr>
        <p:spPr>
          <a:xfrm flipH="1">
            <a:off x="4559660" y="2438890"/>
            <a:ext cx="1812540" cy="3960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2747120" y="2438890"/>
            <a:ext cx="1812540" cy="3960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louk 14"/>
          <p:cNvSpPr/>
          <p:nvPr/>
        </p:nvSpPr>
        <p:spPr>
          <a:xfrm>
            <a:off x="2921115" y="4734145"/>
            <a:ext cx="3316070" cy="3316070"/>
          </a:xfrm>
          <a:prstGeom prst="arc">
            <a:avLst>
              <a:gd name="adj1" fmla="val 14686185"/>
              <a:gd name="adj2" fmla="val 17663118"/>
            </a:avLst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4257558" y="5004175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558" y="5004175"/>
                <a:ext cx="604203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aoblený obdélníkový popisek 17"/>
          <p:cNvSpPr/>
          <p:nvPr/>
        </p:nvSpPr>
        <p:spPr>
          <a:xfrm>
            <a:off x="5314582" y="5004173"/>
            <a:ext cx="1237638" cy="646331"/>
          </a:xfrm>
          <a:prstGeom prst="wedgeRoundRectCallout">
            <a:avLst>
              <a:gd name="adj1" fmla="val -98193"/>
              <a:gd name="adj2" fmla="val 135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konvergenční úhel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20" name="Ovál 19"/>
          <p:cNvSpPr/>
          <p:nvPr/>
        </p:nvSpPr>
        <p:spPr>
          <a:xfrm>
            <a:off x="4481990" y="6368441"/>
            <a:ext cx="167679" cy="14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4752020" y="6207514"/>
            <a:ext cx="452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153701" y="5699682"/>
            <a:ext cx="40158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Obrazy, které na sítnici vytvoří oči nejsou shodné.</a:t>
            </a:r>
          </a:p>
          <a:p>
            <a:r>
              <a:rPr lang="cs-CZ" sz="1200" dirty="0" smtClean="0"/>
              <a:t>Získaná zkušenost vytvoří v mozku prostorový vjem.</a:t>
            </a:r>
          </a:p>
          <a:p>
            <a:r>
              <a:rPr lang="cs-CZ" sz="1200" dirty="0" smtClean="0"/>
              <a:t>Prostorové vnímání ustává, klesne-li konvergenční</a:t>
            </a:r>
          </a:p>
          <a:p>
            <a:r>
              <a:rPr lang="cs-CZ" sz="1200" dirty="0" smtClean="0"/>
              <a:t>úhel pod hodnotu 20´´. Pro vzdálenost středu očí 65 mm</a:t>
            </a:r>
          </a:p>
          <a:p>
            <a:r>
              <a:rPr lang="cs-CZ" sz="1200" dirty="0" smtClean="0"/>
              <a:t>tato vzdálenost odpovídá  650 m.</a:t>
            </a:r>
            <a:endParaRPr lang="cs-CZ" sz="1200" dirty="0"/>
          </a:p>
        </p:txBody>
      </p:sp>
      <p:cxnSp>
        <p:nvCxnSpPr>
          <p:cNvPr id="24" name="Přímá spojnice 23"/>
          <p:cNvCxnSpPr/>
          <p:nvPr/>
        </p:nvCxnSpPr>
        <p:spPr>
          <a:xfrm>
            <a:off x="2747120" y="2438890"/>
            <a:ext cx="3625080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4249607" y="2100336"/>
            <a:ext cx="854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65 mm</a:t>
            </a:r>
            <a:endParaRPr lang="cs-CZ" sz="1600" dirty="0"/>
          </a:p>
        </p:txBody>
      </p:sp>
      <p:sp>
        <p:nvSpPr>
          <p:cNvPr id="26" name="Obdélník 25"/>
          <p:cNvSpPr/>
          <p:nvPr/>
        </p:nvSpPr>
        <p:spPr>
          <a:xfrm>
            <a:off x="5465931" y="5843641"/>
            <a:ext cx="3471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/>
              <a:t>Stereoskopie</a:t>
            </a:r>
            <a:r>
              <a:rPr lang="cs-CZ" sz="1200" dirty="0"/>
              <a:t> je technologie, která umožňuje </a:t>
            </a:r>
            <a:r>
              <a:rPr lang="cs-CZ" sz="1200" dirty="0" smtClean="0"/>
              <a:t>vyvolat prostorový </a:t>
            </a:r>
            <a:r>
              <a:rPr lang="cs-CZ" sz="1200" dirty="0"/>
              <a:t>zrakový vjem </a:t>
            </a:r>
            <a:r>
              <a:rPr lang="cs-CZ" sz="1200" dirty="0" smtClean="0"/>
              <a:t>dvourozměrnou </a:t>
            </a:r>
            <a:r>
              <a:rPr lang="cs-CZ" sz="1200" smtClean="0"/>
              <a:t>předlohou při</a:t>
            </a:r>
            <a:r>
              <a:rPr lang="cs-CZ" sz="1200"/>
              <a:t> </a:t>
            </a:r>
            <a:r>
              <a:rPr lang="cs-CZ" sz="1200" smtClean="0"/>
              <a:t>použití </a:t>
            </a:r>
            <a:r>
              <a:rPr lang="cs-CZ" sz="1200" dirty="0" smtClean="0"/>
              <a:t>stereoskopických </a:t>
            </a:r>
            <a:r>
              <a:rPr lang="cs-CZ" sz="1200" dirty="0"/>
              <a:t>brýlí.</a:t>
            </a:r>
          </a:p>
        </p:txBody>
      </p:sp>
    </p:spTree>
    <p:extLst>
      <p:ext uri="{BB962C8B-B14F-4D97-AF65-F5344CB8AC3E}">
        <p14:creationId xmlns:p14="http://schemas.microsoft.com/office/powerpoint/2010/main" val="403170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775"/>
            <a:ext cx="9144000" cy="1143000"/>
          </a:xfrm>
        </p:spPr>
        <p:txBody>
          <a:bodyPr lIns="0" rIns="0"/>
          <a:lstStyle/>
          <a:p>
            <a:pPr marL="812800" indent="-812800">
              <a:lnSpc>
                <a:spcPct val="150000"/>
              </a:lnSpc>
              <a:spcBef>
                <a:spcPct val="20000"/>
              </a:spcBef>
            </a:pPr>
            <a:r>
              <a:rPr lang="cs-CZ" dirty="0" smtClean="0">
                <a:solidFill>
                  <a:schemeClr val="tx1"/>
                </a:solidFill>
              </a:rPr>
              <a:t>Oko Aj - </a:t>
            </a:r>
            <a:r>
              <a:rPr lang="cs-CZ" dirty="0" err="1" smtClean="0">
                <a:solidFill>
                  <a:schemeClr val="tx1"/>
                </a:solidFill>
              </a:rPr>
              <a:t>Cj</a:t>
            </a: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1028" name="Picture 4" descr="File:Schematic diagram of the human eye c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05" y="1692231"/>
            <a:ext cx="4545505" cy="461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Schematic diagram of the human eye e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" y="1667843"/>
            <a:ext cx="4569515" cy="464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857365" y="6318055"/>
            <a:ext cx="8075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10</a:t>
            </a:r>
            <a:endParaRPr lang="cs-CZ" sz="1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401870" y="6309320"/>
            <a:ext cx="8075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9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6385"/>
            <a:ext cx="8229600" cy="1143000"/>
          </a:xfrm>
        </p:spPr>
        <p:txBody>
          <a:bodyPr/>
          <a:lstStyle/>
          <a:p>
            <a:r>
              <a:rPr lang="cs-CZ" dirty="0" smtClean="0"/>
              <a:t>Oko bez popisu – opakování</a:t>
            </a:r>
            <a:endParaRPr lang="cs-CZ" dirty="0"/>
          </a:p>
        </p:txBody>
      </p:sp>
      <p:pic>
        <p:nvPicPr>
          <p:cNvPr id="2050" name="Picture 2" descr="http://upload.wikimedia.org/wikipedia/commons/archive/d/d0/20130204203007%21Three_Main_Layers_of_the_Ey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95" y="1358770"/>
            <a:ext cx="5400600" cy="528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317305" y="6399595"/>
            <a:ext cx="8075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</a:t>
            </a:r>
            <a:r>
              <a:rPr lang="cs-CZ" sz="1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230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 smtClean="0"/>
              <a:t>Citace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88739"/>
            <a:ext cx="8229600" cy="562562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sz="1400" b="1" dirty="0" smtClean="0"/>
              <a:t>Obr. 1</a:t>
            </a:r>
            <a:r>
              <a:rPr lang="cs-CZ" sz="1400" dirty="0" smtClean="0"/>
              <a:t> </a:t>
            </a:r>
            <a:r>
              <a:rPr lang="en-US" sz="1400" dirty="0"/>
              <a:t>HODAN, George. </a:t>
            </a:r>
            <a:r>
              <a:rPr lang="en-US" sz="1400" i="1" dirty="0" err="1"/>
              <a:t>Oko</a:t>
            </a:r>
            <a:r>
              <a:rPr lang="en-US" sz="1400" i="1" dirty="0"/>
              <a:t> Stock </a:t>
            </a:r>
            <a:r>
              <a:rPr lang="en-US" sz="1400" i="1" dirty="0" err="1"/>
              <a:t>Fotka</a:t>
            </a:r>
            <a:r>
              <a:rPr lang="en-US" sz="1400" i="1" dirty="0"/>
              <a:t> </a:t>
            </a:r>
            <a:r>
              <a:rPr lang="en-US" sz="1400" i="1" dirty="0" err="1"/>
              <a:t>zdarma</a:t>
            </a:r>
            <a:r>
              <a:rPr lang="en-US" sz="1400" i="1" dirty="0"/>
              <a:t> - Public Domain Pictures</a:t>
            </a:r>
            <a:r>
              <a:rPr lang="en-US" sz="1400" dirty="0"/>
              <a:t> [online]. [cit. </a:t>
            </a:r>
            <a:r>
              <a:rPr lang="cs-CZ" sz="1400" dirty="0" smtClean="0"/>
              <a:t>22</a:t>
            </a:r>
            <a:r>
              <a:rPr lang="en-US" sz="1400" dirty="0" smtClean="0"/>
              <a:t>.</a:t>
            </a:r>
            <a:r>
              <a:rPr lang="cs-CZ" sz="1400" dirty="0" smtClean="0"/>
              <a:t>9</a:t>
            </a:r>
            <a:r>
              <a:rPr lang="en-US" sz="1400" dirty="0" smtClean="0"/>
              <a:t>.201</a:t>
            </a:r>
            <a:r>
              <a:rPr lang="cs-CZ" sz="1400" dirty="0" smtClean="0"/>
              <a:t>2</a:t>
            </a:r>
            <a:r>
              <a:rPr lang="en-US" sz="1400" dirty="0" smtClean="0"/>
              <a:t>]. </a:t>
            </a:r>
            <a:r>
              <a:rPr lang="en-US" sz="1400" dirty="0" err="1"/>
              <a:t>Dostupný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WWW: 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www.publicdomainpictures.net/view-image.php?image=25874&amp;picture=oko</a:t>
            </a:r>
            <a:endParaRPr lang="cs-CZ" sz="1400" dirty="0" smtClean="0">
              <a:hlinkClick r:id="rId3"/>
            </a:endParaRPr>
          </a:p>
          <a:p>
            <a:pPr marL="0" indent="0" eaLnBrk="1" hangingPunct="1">
              <a:buNone/>
            </a:pPr>
            <a:r>
              <a:rPr lang="cs-CZ" sz="1400" b="1" dirty="0"/>
              <a:t>Obr. </a:t>
            </a:r>
            <a:r>
              <a:rPr lang="cs-CZ" sz="1400" b="1" dirty="0" smtClean="0"/>
              <a:t>2 </a:t>
            </a:r>
            <a:r>
              <a:rPr lang="cs-CZ" sz="1400" dirty="0"/>
              <a:t>SILVERSMITH, </a:t>
            </a:r>
            <a:r>
              <a:rPr lang="cs-CZ" sz="1400" dirty="0" err="1"/>
              <a:t>Erin</a:t>
            </a:r>
            <a:r>
              <a:rPr lang="cs-CZ" sz="1400" dirty="0"/>
              <a:t>; TOTH, </a:t>
            </a:r>
            <a:r>
              <a:rPr lang="cs-CZ" sz="1400" dirty="0" err="1"/>
              <a:t>Aza</a:t>
            </a:r>
            <a:r>
              <a:rPr lang="cs-CZ" sz="1400" dirty="0"/>
              <a:t>. </a:t>
            </a:r>
            <a:r>
              <a:rPr lang="cs-CZ" sz="1400" i="1" dirty="0"/>
              <a:t>File:Focus in </a:t>
            </a:r>
            <a:r>
              <a:rPr lang="cs-CZ" sz="1400" i="1" dirty="0" err="1"/>
              <a:t>an</a:t>
            </a:r>
            <a:r>
              <a:rPr lang="cs-CZ" sz="1400" i="1" dirty="0"/>
              <a:t> </a:t>
            </a:r>
            <a:r>
              <a:rPr lang="cs-CZ" sz="1400" i="1" dirty="0" err="1"/>
              <a:t>eye.svg</a:t>
            </a:r>
            <a:r>
              <a:rPr lang="cs-CZ" sz="1400" i="1" dirty="0"/>
              <a:t> - </a:t>
            </a:r>
            <a:r>
              <a:rPr lang="cs-CZ" sz="1400" i="1" dirty="0" err="1"/>
              <a:t>Wikimedia</a:t>
            </a:r>
            <a:r>
              <a:rPr lang="cs-CZ" sz="1400" i="1" dirty="0"/>
              <a:t> </a:t>
            </a:r>
            <a:r>
              <a:rPr lang="cs-CZ" sz="1400" i="1" dirty="0" err="1"/>
              <a:t>Commons</a:t>
            </a:r>
            <a:r>
              <a:rPr lang="cs-CZ" sz="1400" dirty="0"/>
              <a:t>[online]. [cit. 22</a:t>
            </a:r>
            <a:r>
              <a:rPr lang="en-US" sz="1400" dirty="0"/>
              <a:t>.</a:t>
            </a:r>
            <a:r>
              <a:rPr lang="cs-CZ" sz="1400" dirty="0"/>
              <a:t>9</a:t>
            </a:r>
            <a:r>
              <a:rPr lang="en-US" sz="1400" dirty="0"/>
              <a:t>.201</a:t>
            </a:r>
            <a:r>
              <a:rPr lang="cs-CZ" sz="1400" dirty="0"/>
              <a:t>2]. Dostupný na WWW: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commons.wikimedia.org/wiki/File:Focus_in_an_eye.svg</a:t>
            </a:r>
            <a:endParaRPr lang="cs-CZ" sz="1400" dirty="0" smtClean="0"/>
          </a:p>
          <a:p>
            <a:pPr marL="0" indent="0" eaLnBrk="1" hangingPunct="1">
              <a:buNone/>
            </a:pPr>
            <a:r>
              <a:rPr lang="cs-CZ" sz="1400" b="1" dirty="0" smtClean="0"/>
              <a:t>Obr</a:t>
            </a:r>
            <a:r>
              <a:rPr lang="cs-CZ" sz="1400" b="1" dirty="0"/>
              <a:t>. </a:t>
            </a:r>
            <a:r>
              <a:rPr lang="cs-CZ" sz="1400" b="1" dirty="0" smtClean="0"/>
              <a:t>3 </a:t>
            </a:r>
            <a:r>
              <a:rPr lang="en-US" sz="1400" dirty="0"/>
              <a:t>FISCHER, Holly. </a:t>
            </a:r>
            <a:r>
              <a:rPr lang="en-US" sz="1400" i="1" dirty="0"/>
              <a:t>File:Three Main Layers of the Eye.png - Wikipedia, the free encyclopedia</a:t>
            </a:r>
            <a:r>
              <a:rPr lang="en-US" sz="1400" dirty="0"/>
              <a:t> [online]. [cit. </a:t>
            </a:r>
            <a:r>
              <a:rPr lang="cs-CZ" sz="1400" dirty="0"/>
              <a:t>22</a:t>
            </a:r>
            <a:r>
              <a:rPr lang="en-US" sz="1400" dirty="0"/>
              <a:t>.</a:t>
            </a:r>
            <a:r>
              <a:rPr lang="cs-CZ" sz="1400" dirty="0"/>
              <a:t>9</a:t>
            </a:r>
            <a:r>
              <a:rPr lang="en-US" sz="1400" dirty="0"/>
              <a:t>.201</a:t>
            </a:r>
            <a:r>
              <a:rPr lang="cs-CZ" sz="1400" dirty="0"/>
              <a:t>2</a:t>
            </a:r>
            <a:r>
              <a:rPr lang="en-US" sz="1400" dirty="0" smtClean="0"/>
              <a:t>]. </a:t>
            </a:r>
            <a:r>
              <a:rPr lang="en-US" sz="1400" dirty="0" err="1"/>
              <a:t>Dostupný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WWW: http://en.wikipedia.org/wiki/File:Three_Main_Layers_of_the_Eye.png</a:t>
            </a:r>
            <a:endParaRPr lang="cs-CZ" sz="1400" b="1" dirty="0" smtClean="0"/>
          </a:p>
          <a:p>
            <a:pPr marL="0" indent="0" eaLnBrk="1" hangingPunct="1">
              <a:buNone/>
            </a:pPr>
            <a:r>
              <a:rPr lang="cs-CZ" sz="1400" b="1" dirty="0"/>
              <a:t>Obr. </a:t>
            </a:r>
            <a:r>
              <a:rPr lang="cs-CZ" sz="1400" b="1" dirty="0" smtClean="0"/>
              <a:t>4</a:t>
            </a:r>
            <a:r>
              <a:rPr lang="cs-CZ" sz="1400" dirty="0" smtClean="0"/>
              <a:t> </a:t>
            </a:r>
            <a:r>
              <a:rPr lang="cs-CZ" sz="1400" dirty="0"/>
              <a:t>NEMO. </a:t>
            </a:r>
            <a:r>
              <a:rPr lang="cs-CZ" sz="1400" i="1" dirty="0" err="1"/>
              <a:t>Eyes</a:t>
            </a:r>
            <a:r>
              <a:rPr lang="cs-CZ" sz="1400" i="1" dirty="0"/>
              <a:t>, </a:t>
            </a:r>
            <a:r>
              <a:rPr lang="cs-CZ" sz="1400" i="1" dirty="0" err="1"/>
              <a:t>Eye</a:t>
            </a:r>
            <a:r>
              <a:rPr lang="cs-CZ" sz="1400" i="1" dirty="0"/>
              <a:t>, Green, </a:t>
            </a:r>
            <a:r>
              <a:rPr lang="cs-CZ" sz="1400" i="1" dirty="0" err="1"/>
              <a:t>Cartoon</a:t>
            </a:r>
            <a:r>
              <a:rPr lang="cs-CZ" sz="1400" i="1" dirty="0"/>
              <a:t>, </a:t>
            </a:r>
            <a:r>
              <a:rPr lang="cs-CZ" sz="1400" i="1" dirty="0" err="1"/>
              <a:t>Lids</a:t>
            </a:r>
            <a:r>
              <a:rPr lang="cs-CZ" sz="1400" i="1" dirty="0"/>
              <a:t> - Free image - 33106</a:t>
            </a:r>
            <a:r>
              <a:rPr lang="cs-CZ" sz="1400" dirty="0"/>
              <a:t> [online]. [cit. 22</a:t>
            </a:r>
            <a:r>
              <a:rPr lang="en-US" sz="1400" dirty="0"/>
              <a:t>.</a:t>
            </a:r>
            <a:r>
              <a:rPr lang="cs-CZ" sz="1400" dirty="0"/>
              <a:t>9</a:t>
            </a:r>
            <a:r>
              <a:rPr lang="en-US" sz="1400" dirty="0"/>
              <a:t>.201</a:t>
            </a:r>
            <a:r>
              <a:rPr lang="cs-CZ" sz="1400" dirty="0"/>
              <a:t>2]. Dostupný na WWW: </a:t>
            </a:r>
            <a:r>
              <a:rPr lang="cs-CZ" sz="1400" dirty="0">
                <a:hlinkClick r:id="rId5"/>
              </a:rPr>
              <a:t>http://pixabay.com/en/eyes-eye-green-cartoon-lids-33106</a:t>
            </a:r>
            <a:r>
              <a:rPr lang="cs-CZ" sz="1400" dirty="0" smtClean="0">
                <a:hlinkClick r:id="rId5"/>
              </a:rPr>
              <a:t>/</a:t>
            </a:r>
            <a:endParaRPr lang="cs-CZ" sz="1400" dirty="0" smtClean="0"/>
          </a:p>
          <a:p>
            <a:pPr marL="0" indent="0" eaLnBrk="1" hangingPunct="1">
              <a:buNone/>
            </a:pPr>
            <a:r>
              <a:rPr lang="cs-CZ" sz="1400" b="1" dirty="0"/>
              <a:t>Obr. </a:t>
            </a:r>
            <a:r>
              <a:rPr lang="cs-CZ" sz="1400" b="1" dirty="0" smtClean="0"/>
              <a:t>5 </a:t>
            </a:r>
            <a:r>
              <a:rPr lang="cs-CZ" sz="1400" dirty="0" smtClean="0"/>
              <a:t>NE</a:t>
            </a:r>
            <a:r>
              <a:rPr lang="en-US" sz="1400" dirty="0" smtClean="0"/>
              <a:t>MO</a:t>
            </a:r>
            <a:r>
              <a:rPr lang="en-US" sz="1400" dirty="0"/>
              <a:t>. </a:t>
            </a:r>
            <a:r>
              <a:rPr lang="en-US" sz="1400" i="1" dirty="0"/>
              <a:t>Eye, Look, Looking, Eyeballs - Free image - 34432</a:t>
            </a:r>
            <a:r>
              <a:rPr lang="en-US" sz="1400" dirty="0"/>
              <a:t> [online]. [cit. </a:t>
            </a:r>
            <a:r>
              <a:rPr lang="cs-CZ" sz="1400" dirty="0"/>
              <a:t>22</a:t>
            </a:r>
            <a:r>
              <a:rPr lang="en-US" sz="1400" dirty="0"/>
              <a:t>.</a:t>
            </a:r>
            <a:r>
              <a:rPr lang="cs-CZ" sz="1400" dirty="0"/>
              <a:t>9</a:t>
            </a:r>
            <a:r>
              <a:rPr lang="en-US" sz="1400" dirty="0"/>
              <a:t>.201</a:t>
            </a:r>
            <a:r>
              <a:rPr lang="cs-CZ" sz="1400" dirty="0"/>
              <a:t>2</a:t>
            </a:r>
            <a:r>
              <a:rPr lang="en-US" sz="1400" dirty="0" smtClean="0"/>
              <a:t>]. </a:t>
            </a:r>
            <a:r>
              <a:rPr lang="en-US" sz="1400" dirty="0" err="1"/>
              <a:t>Dostupný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WWW: </a:t>
            </a:r>
            <a:r>
              <a:rPr lang="en-US" sz="1400" dirty="0">
                <a:hlinkClick r:id="rId6"/>
              </a:rPr>
              <a:t>http://pixabay.com/en/eye-look-looking-eyeballs-watching-34432/</a:t>
            </a:r>
            <a:r>
              <a:rPr lang="cs-CZ" sz="1400" dirty="0"/>
              <a:t> </a:t>
            </a:r>
            <a:endParaRPr lang="cs-CZ" sz="1400" b="1" dirty="0"/>
          </a:p>
          <a:p>
            <a:pPr marL="0" indent="0" eaLnBrk="1" hangingPunct="1">
              <a:buNone/>
            </a:pPr>
            <a:r>
              <a:rPr lang="cs-CZ" sz="1400" b="1" dirty="0" smtClean="0"/>
              <a:t>Obr. 6 </a:t>
            </a:r>
            <a:r>
              <a:rPr lang="cs-CZ" sz="1400" dirty="0" smtClean="0"/>
              <a:t>KOENB</a:t>
            </a:r>
            <a:r>
              <a:rPr lang="cs-CZ" sz="1400" dirty="0"/>
              <a:t>. </a:t>
            </a:r>
            <a:r>
              <a:rPr lang="cs-CZ" sz="1400" i="1" dirty="0" err="1"/>
              <a:t>Soubor:Beeldhoek.svg</a:t>
            </a:r>
            <a:r>
              <a:rPr lang="cs-CZ" sz="1400" i="1" dirty="0"/>
              <a:t> – Wikipedie</a:t>
            </a:r>
            <a:r>
              <a:rPr lang="cs-CZ" sz="1400" dirty="0"/>
              <a:t> [online]. [cit. 22</a:t>
            </a:r>
            <a:r>
              <a:rPr lang="en-US" sz="1400" dirty="0"/>
              <a:t>.</a:t>
            </a:r>
            <a:r>
              <a:rPr lang="cs-CZ" sz="1400" dirty="0"/>
              <a:t>9</a:t>
            </a:r>
            <a:r>
              <a:rPr lang="en-US" sz="1400" dirty="0"/>
              <a:t>.201</a:t>
            </a:r>
            <a:r>
              <a:rPr lang="cs-CZ" sz="1400" dirty="0"/>
              <a:t>2]. Dostupný na WWW: http://cs.wikipedia.org/wiki/Soubor:Beeldhoek.svg</a:t>
            </a:r>
          </a:p>
          <a:p>
            <a:pPr marL="0" indent="0" eaLnBrk="1" hangingPunct="1">
              <a:buNone/>
            </a:pPr>
            <a:r>
              <a:rPr lang="cs-CZ" sz="1400" b="1" dirty="0"/>
              <a:t>Obr. 7</a:t>
            </a:r>
            <a:r>
              <a:rPr lang="cs-CZ" sz="1400" b="1" dirty="0" smtClean="0"/>
              <a:t> </a:t>
            </a:r>
            <a:r>
              <a:rPr lang="cs-CZ" sz="1400" dirty="0"/>
              <a:t>REICHL, Jaroslav. </a:t>
            </a:r>
            <a:r>
              <a:rPr lang="cs-CZ" sz="1400" i="1" dirty="0"/>
              <a:t>***Zorné pole :: MEF</a:t>
            </a:r>
            <a:r>
              <a:rPr lang="cs-CZ" sz="1400" dirty="0"/>
              <a:t> [online]. [cit. 22</a:t>
            </a:r>
            <a:r>
              <a:rPr lang="en-US" sz="1400" dirty="0"/>
              <a:t>.</a:t>
            </a:r>
            <a:r>
              <a:rPr lang="cs-CZ" sz="1400" dirty="0"/>
              <a:t>9</a:t>
            </a:r>
            <a:r>
              <a:rPr lang="en-US" sz="1400" dirty="0"/>
              <a:t>.201</a:t>
            </a:r>
            <a:r>
              <a:rPr lang="cs-CZ" sz="1400" dirty="0"/>
              <a:t>2]. Dostupný na WWW: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fyzika.jreichl.com/main.article/view/488-zorne-pole</a:t>
            </a:r>
            <a:endParaRPr lang="cs-CZ" sz="1400" dirty="0" smtClean="0"/>
          </a:p>
          <a:p>
            <a:pPr marL="0" indent="0" eaLnBrk="1" hangingPunct="1">
              <a:buNone/>
            </a:pPr>
            <a:r>
              <a:rPr lang="cs-CZ" sz="1400" b="1" dirty="0"/>
              <a:t>Obr. </a:t>
            </a:r>
            <a:r>
              <a:rPr lang="cs-CZ" sz="1400" b="1" dirty="0" smtClean="0"/>
              <a:t>8</a:t>
            </a:r>
            <a:r>
              <a:rPr lang="cs-CZ" sz="1400" dirty="0"/>
              <a:t> NEMO. </a:t>
            </a:r>
            <a:r>
              <a:rPr lang="cs-CZ" sz="1400" i="1" dirty="0"/>
              <a:t>Oči, Obočí, Černá, Výkres, Lidé - Volně dostupný obrázek - 23802</a:t>
            </a:r>
            <a:r>
              <a:rPr lang="cs-CZ" sz="1400" dirty="0"/>
              <a:t> [online]. [cit. 22</a:t>
            </a:r>
            <a:r>
              <a:rPr lang="en-US" sz="1400" dirty="0"/>
              <a:t>.</a:t>
            </a:r>
            <a:r>
              <a:rPr lang="cs-CZ" sz="1400" dirty="0"/>
              <a:t>9</a:t>
            </a:r>
            <a:r>
              <a:rPr lang="en-US" sz="1400" dirty="0"/>
              <a:t>.201</a:t>
            </a:r>
            <a:r>
              <a:rPr lang="cs-CZ" sz="1400" dirty="0"/>
              <a:t>2]. Dostupný na WWW: </a:t>
            </a:r>
            <a:r>
              <a:rPr lang="cs-CZ" sz="1400" dirty="0">
                <a:hlinkClick r:id="rId8"/>
              </a:rPr>
              <a:t>http://pixabay.com/cs/o%C4%8Di-obo%C4%8D%C3%AD-%C4%8Dern%C3%A1-v%C3%BDkres-lid%C3%A9-sexy-23802</a:t>
            </a:r>
            <a:r>
              <a:rPr lang="cs-CZ" sz="1400" dirty="0" smtClean="0">
                <a:hlinkClick r:id="rId8"/>
              </a:rPr>
              <a:t>/</a:t>
            </a:r>
            <a:endParaRPr lang="cs-CZ" sz="1400" dirty="0"/>
          </a:p>
          <a:p>
            <a:pPr marL="0" indent="0" eaLnBrk="1" hangingPunct="1">
              <a:buNone/>
            </a:pPr>
            <a:r>
              <a:rPr lang="cs-CZ" sz="1400" b="1" dirty="0"/>
              <a:t>Obr</a:t>
            </a:r>
            <a:r>
              <a:rPr lang="cs-CZ" sz="1400" b="1" dirty="0" smtClean="0"/>
              <a:t>. 9 </a:t>
            </a:r>
            <a:r>
              <a:rPr lang="cs-CZ" sz="1400" dirty="0" smtClean="0"/>
              <a:t>PEJJTA</a:t>
            </a:r>
            <a:r>
              <a:rPr lang="cs-CZ" sz="1400" dirty="0"/>
              <a:t>. </a:t>
            </a:r>
            <a:r>
              <a:rPr lang="cs-CZ" sz="1400" i="1" dirty="0"/>
              <a:t>File:Schematic diagram </a:t>
            </a:r>
            <a:r>
              <a:rPr lang="cs-CZ" sz="1400" i="1" dirty="0" err="1"/>
              <a:t>of</a:t>
            </a:r>
            <a:r>
              <a:rPr lang="cs-CZ" sz="1400" i="1" dirty="0"/>
              <a:t> </a:t>
            </a:r>
            <a:r>
              <a:rPr lang="cs-CZ" sz="1400" i="1" dirty="0" err="1"/>
              <a:t>the</a:t>
            </a:r>
            <a:r>
              <a:rPr lang="cs-CZ" sz="1400" i="1" dirty="0"/>
              <a:t> </a:t>
            </a:r>
            <a:r>
              <a:rPr lang="cs-CZ" sz="1400" i="1" dirty="0" err="1"/>
              <a:t>human</a:t>
            </a:r>
            <a:r>
              <a:rPr lang="cs-CZ" sz="1400" i="1" dirty="0"/>
              <a:t> </a:t>
            </a:r>
            <a:r>
              <a:rPr lang="cs-CZ" sz="1400" i="1" dirty="0" err="1"/>
              <a:t>eye</a:t>
            </a:r>
            <a:r>
              <a:rPr lang="cs-CZ" sz="1400" i="1" dirty="0"/>
              <a:t> </a:t>
            </a:r>
            <a:r>
              <a:rPr lang="cs-CZ" sz="1400" i="1" dirty="0" err="1"/>
              <a:t>en.svg</a:t>
            </a:r>
            <a:r>
              <a:rPr lang="cs-CZ" sz="1400" i="1" dirty="0"/>
              <a:t> - </a:t>
            </a:r>
            <a:r>
              <a:rPr lang="cs-CZ" sz="1400" i="1" dirty="0" err="1"/>
              <a:t>Wikimedia</a:t>
            </a:r>
            <a:r>
              <a:rPr lang="cs-CZ" sz="1400" i="1" dirty="0"/>
              <a:t> </a:t>
            </a:r>
            <a:r>
              <a:rPr lang="cs-CZ" sz="1400" i="1" dirty="0" err="1"/>
              <a:t>Commons</a:t>
            </a:r>
            <a:r>
              <a:rPr lang="cs-CZ" sz="1400" dirty="0"/>
              <a:t>[online]. [cit. 22</a:t>
            </a:r>
            <a:r>
              <a:rPr lang="en-US" sz="1400" dirty="0"/>
              <a:t>.</a:t>
            </a:r>
            <a:r>
              <a:rPr lang="cs-CZ" sz="1400" dirty="0"/>
              <a:t>9</a:t>
            </a:r>
            <a:r>
              <a:rPr lang="en-US" sz="1400" dirty="0"/>
              <a:t>.201</a:t>
            </a:r>
            <a:r>
              <a:rPr lang="cs-CZ" sz="1400" dirty="0"/>
              <a:t>2]. Dostupný na WWW: </a:t>
            </a:r>
            <a:r>
              <a:rPr lang="cs-CZ" sz="1400" dirty="0">
                <a:hlinkClick r:id="rId9"/>
              </a:rPr>
              <a:t>http://</a:t>
            </a:r>
            <a:r>
              <a:rPr lang="cs-CZ" sz="1400" dirty="0" smtClean="0">
                <a:hlinkClick r:id="rId9"/>
              </a:rPr>
              <a:t>commons.wikimedia.org/wiki/File:Schematic_diagram_of_the_human_eye_en.svg</a:t>
            </a:r>
            <a:endParaRPr lang="cs-CZ" sz="1400" dirty="0" smtClean="0"/>
          </a:p>
          <a:p>
            <a:pPr marL="0" indent="0" eaLnBrk="1" hangingPunct="1">
              <a:buNone/>
            </a:pPr>
            <a:r>
              <a:rPr lang="cs-CZ" sz="1400" b="1" dirty="0"/>
              <a:t>Obr. </a:t>
            </a:r>
            <a:r>
              <a:rPr lang="cs-CZ" sz="1400" b="1" dirty="0" smtClean="0"/>
              <a:t>10 </a:t>
            </a:r>
            <a:r>
              <a:rPr lang="cs-CZ" sz="1400" dirty="0" smtClean="0"/>
              <a:t>PEJJTA</a:t>
            </a:r>
            <a:r>
              <a:rPr lang="cs-CZ" sz="1400" dirty="0"/>
              <a:t>; TCHOŘ. </a:t>
            </a:r>
            <a:r>
              <a:rPr lang="cs-CZ" sz="1400" i="1" dirty="0"/>
              <a:t>File:Schematic diagram </a:t>
            </a:r>
            <a:r>
              <a:rPr lang="cs-CZ" sz="1400" i="1" dirty="0" err="1"/>
              <a:t>of</a:t>
            </a:r>
            <a:r>
              <a:rPr lang="cs-CZ" sz="1400" i="1" dirty="0"/>
              <a:t> </a:t>
            </a:r>
            <a:r>
              <a:rPr lang="cs-CZ" sz="1400" i="1" dirty="0" err="1"/>
              <a:t>the</a:t>
            </a:r>
            <a:r>
              <a:rPr lang="cs-CZ" sz="1400" i="1" dirty="0"/>
              <a:t> </a:t>
            </a:r>
            <a:r>
              <a:rPr lang="cs-CZ" sz="1400" i="1" dirty="0" err="1"/>
              <a:t>human</a:t>
            </a:r>
            <a:r>
              <a:rPr lang="cs-CZ" sz="1400" i="1" dirty="0"/>
              <a:t> </a:t>
            </a:r>
            <a:r>
              <a:rPr lang="cs-CZ" sz="1400" i="1" dirty="0" err="1"/>
              <a:t>eye</a:t>
            </a:r>
            <a:r>
              <a:rPr lang="cs-CZ" sz="1400" i="1" dirty="0"/>
              <a:t> </a:t>
            </a:r>
            <a:r>
              <a:rPr lang="cs-CZ" sz="1400" i="1" dirty="0" err="1"/>
              <a:t>cs.svg</a:t>
            </a:r>
            <a:r>
              <a:rPr lang="cs-CZ" sz="1400" i="1" dirty="0"/>
              <a:t> - </a:t>
            </a:r>
            <a:r>
              <a:rPr lang="cs-CZ" sz="1400" i="1" dirty="0" err="1"/>
              <a:t>Wikimedia</a:t>
            </a:r>
            <a:r>
              <a:rPr lang="cs-CZ" sz="1400" i="1" dirty="0"/>
              <a:t> </a:t>
            </a:r>
            <a:r>
              <a:rPr lang="cs-CZ" sz="1400" i="1" dirty="0" err="1"/>
              <a:t>Commons</a:t>
            </a:r>
            <a:r>
              <a:rPr lang="cs-CZ" sz="1400" dirty="0"/>
              <a:t> [online]. [cit. 22</a:t>
            </a:r>
            <a:r>
              <a:rPr lang="en-US" sz="1400" dirty="0"/>
              <a:t>.</a:t>
            </a:r>
            <a:r>
              <a:rPr lang="cs-CZ" sz="1400" dirty="0"/>
              <a:t>9</a:t>
            </a:r>
            <a:r>
              <a:rPr lang="en-US" sz="1400" dirty="0"/>
              <a:t>.201</a:t>
            </a:r>
            <a:r>
              <a:rPr lang="cs-CZ" sz="1400" dirty="0"/>
              <a:t>2]. Dostupný na WWW: </a:t>
            </a:r>
            <a:r>
              <a:rPr lang="cs-CZ" sz="1400" dirty="0">
                <a:hlinkClick r:id="rId10"/>
              </a:rPr>
              <a:t>http://</a:t>
            </a:r>
            <a:r>
              <a:rPr lang="cs-CZ" sz="1400" dirty="0" smtClean="0">
                <a:hlinkClick r:id="rId10"/>
              </a:rPr>
              <a:t>commons.wikimedia.org/wiki/File:Schematic_diagram_of_the_human_eye_cs.svg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96525" y="1358770"/>
            <a:ext cx="86409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LEPIL, Oldřich, Milan BEDNAŘÍK a Radmila HÝBLOVÁ. </a:t>
            </a:r>
            <a:r>
              <a:rPr lang="cs-CZ" sz="1400" i="1" dirty="0"/>
              <a:t>Fyzika pro střední školy II</a:t>
            </a:r>
            <a:r>
              <a:rPr lang="cs-CZ" sz="1400" dirty="0"/>
              <a:t>. 4., </a:t>
            </a:r>
            <a:r>
              <a:rPr lang="cs-CZ" sz="1400" dirty="0" err="1"/>
              <a:t>přeprac</a:t>
            </a:r>
            <a:r>
              <a:rPr lang="cs-CZ" sz="1400" dirty="0"/>
              <a:t>. vyd. Praha: Prometheus, 2012, 233 s. Učebnice pro střední školy (Prometheus). ISBN 978-80-7196-429-2</a:t>
            </a:r>
            <a:r>
              <a:rPr lang="cs-CZ" sz="1400" dirty="0" smtClean="0"/>
              <a:t>.</a:t>
            </a:r>
          </a:p>
          <a:p>
            <a:endParaRPr lang="cs-CZ" sz="1400" dirty="0"/>
          </a:p>
          <a:p>
            <a:r>
              <a:rPr lang="en-US" sz="1400" dirty="0"/>
              <a:t>Wikipedia: the free encyclopedia [online]. San Francisco (CA): Wikimedia Foundation, </a:t>
            </a:r>
            <a:r>
              <a:rPr lang="en-US" sz="1400" dirty="0" smtClean="0"/>
              <a:t>2001-201</a:t>
            </a:r>
            <a:r>
              <a:rPr lang="cs-CZ" sz="1400" dirty="0" smtClean="0"/>
              <a:t>2</a:t>
            </a:r>
            <a:r>
              <a:rPr lang="en-US" sz="1400" dirty="0"/>
              <a:t> [cit. </a:t>
            </a:r>
            <a:r>
              <a:rPr lang="cs-CZ" sz="1400" dirty="0"/>
              <a:t> 22</a:t>
            </a:r>
            <a:r>
              <a:rPr lang="en-US" sz="1400" dirty="0"/>
              <a:t>.</a:t>
            </a:r>
            <a:r>
              <a:rPr lang="cs-CZ" sz="1400" dirty="0"/>
              <a:t>9</a:t>
            </a:r>
            <a:r>
              <a:rPr lang="en-US" sz="1400" dirty="0"/>
              <a:t>.201</a:t>
            </a:r>
            <a:r>
              <a:rPr lang="cs-CZ" sz="1400" dirty="0"/>
              <a:t>2</a:t>
            </a:r>
            <a:r>
              <a:rPr lang="en-US" sz="1400" dirty="0" smtClean="0"/>
              <a:t>].</a:t>
            </a:r>
            <a:r>
              <a:rPr lang="en-US" sz="1400" dirty="0"/>
              <a:t> </a:t>
            </a:r>
            <a:r>
              <a:rPr lang="en-US" sz="1400" dirty="0" err="1"/>
              <a:t>Dostupné</a:t>
            </a:r>
            <a:r>
              <a:rPr lang="en-US" sz="1400" dirty="0"/>
              <a:t> z: 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en.wikipedia.org/wiki/Main_Page</a:t>
            </a:r>
            <a:endParaRPr lang="cs-CZ" sz="1400" dirty="0" smtClean="0"/>
          </a:p>
          <a:p>
            <a:endParaRPr lang="cs-CZ" sz="1400" dirty="0"/>
          </a:p>
          <a:p>
            <a:r>
              <a:rPr lang="cs-CZ" sz="1400" dirty="0"/>
              <a:t>REICHL, Jaroslav a Martin VŠETIČKA. </a:t>
            </a:r>
            <a:r>
              <a:rPr lang="cs-CZ" sz="1400" i="1" dirty="0"/>
              <a:t>Encyklopedie fyziky</a:t>
            </a:r>
            <a:r>
              <a:rPr lang="cs-CZ" sz="1400" dirty="0"/>
              <a:t> [online]. 2006 - 2012 [cit. 22</a:t>
            </a:r>
            <a:r>
              <a:rPr lang="en-US" sz="1400" dirty="0"/>
              <a:t>.</a:t>
            </a:r>
            <a:r>
              <a:rPr lang="cs-CZ" sz="1400" dirty="0"/>
              <a:t>9</a:t>
            </a:r>
            <a:r>
              <a:rPr lang="en-US" sz="1400" dirty="0"/>
              <a:t>.201</a:t>
            </a:r>
            <a:r>
              <a:rPr lang="cs-CZ" sz="1400"/>
              <a:t>2</a:t>
            </a:r>
            <a:r>
              <a:rPr lang="cs-CZ" sz="1400" smtClean="0"/>
              <a:t>]. </a:t>
            </a:r>
            <a:r>
              <a:rPr lang="cs-CZ" sz="1400" dirty="0"/>
              <a:t>Dostupné z: </a:t>
            </a:r>
            <a:r>
              <a:rPr lang="cs-CZ" sz="1400" dirty="0">
                <a:hlinkClick r:id="rId3"/>
              </a:rPr>
              <a:t>http://fyzika.jreichl.com/</a:t>
            </a:r>
            <a:endParaRPr lang="cs-CZ" sz="1400" dirty="0"/>
          </a:p>
          <a:p>
            <a:endParaRPr lang="cs-CZ" sz="1400" dirty="0" smtClean="0"/>
          </a:p>
          <a:p>
            <a:r>
              <a:rPr lang="cs-CZ" sz="1400" b="1" dirty="0" smtClean="0"/>
              <a:t>[1</a:t>
            </a:r>
            <a:r>
              <a:rPr lang="cs-CZ" sz="1400" b="1" dirty="0"/>
              <a:t>]</a:t>
            </a:r>
            <a:r>
              <a:rPr lang="cs-CZ" sz="1400" dirty="0"/>
              <a:t> PIHAN, Roman. Oko versus fotoaparát. </a:t>
            </a:r>
            <a:r>
              <a:rPr lang="cs-CZ" sz="1400" i="1" dirty="0"/>
              <a:t>Fotoroman.cz</a:t>
            </a:r>
            <a:r>
              <a:rPr lang="cs-CZ" sz="1400" dirty="0"/>
              <a:t> [online]. </a:t>
            </a:r>
            <a:r>
              <a:rPr lang="cs-CZ" sz="1400" dirty="0" smtClean="0"/>
              <a:t>2002-2012 </a:t>
            </a:r>
            <a:r>
              <a:rPr lang="cs-CZ" sz="1400" dirty="0"/>
              <a:t>[cit. 22</a:t>
            </a:r>
            <a:r>
              <a:rPr lang="en-US" sz="1400" dirty="0"/>
              <a:t>.</a:t>
            </a:r>
            <a:r>
              <a:rPr lang="cs-CZ" sz="1400" dirty="0"/>
              <a:t>9</a:t>
            </a:r>
            <a:r>
              <a:rPr lang="en-US" sz="1400" dirty="0"/>
              <a:t>.201</a:t>
            </a:r>
            <a:r>
              <a:rPr lang="cs-CZ" sz="1400" dirty="0"/>
              <a:t>2]. Dostupné z: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www.fotoroman.cz/techniques2/light_eye_camera.htm</a:t>
            </a:r>
            <a:endParaRPr lang="cs-CZ" sz="1400" dirty="0"/>
          </a:p>
          <a:p>
            <a:r>
              <a:rPr lang="cs-CZ" sz="1400" b="1" dirty="0" smtClean="0"/>
              <a:t>[2]</a:t>
            </a:r>
            <a:r>
              <a:rPr lang="cs-CZ" sz="1400" dirty="0" smtClean="0"/>
              <a:t> </a:t>
            </a:r>
            <a:r>
              <a:rPr lang="cs-CZ" sz="1400" dirty="0"/>
              <a:t>PLUHÁČEK, František. Fyziologická optika: vybraná témata. </a:t>
            </a:r>
            <a:r>
              <a:rPr lang="cs-CZ" sz="1400" i="1" dirty="0" err="1"/>
              <a:t>Gymnaziumhranice</a:t>
            </a:r>
            <a:r>
              <a:rPr lang="cs-CZ" sz="1400" dirty="0"/>
              <a:t> [online]. [cit. 22</a:t>
            </a:r>
            <a:r>
              <a:rPr lang="en-US" sz="1400" dirty="0"/>
              <a:t>.</a:t>
            </a:r>
            <a:r>
              <a:rPr lang="cs-CZ" sz="1400" dirty="0"/>
              <a:t>9</a:t>
            </a:r>
            <a:r>
              <a:rPr lang="en-US" sz="1400" dirty="0"/>
              <a:t>.201</a:t>
            </a:r>
            <a:r>
              <a:rPr lang="cs-CZ" sz="1400" dirty="0"/>
              <a:t>2]. Dostupné z: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gymnaziumhranice.cz/soubory/projekty/fyziologicka_optika.pdf</a:t>
            </a:r>
            <a:endParaRPr lang="cs-CZ" sz="1400" dirty="0"/>
          </a:p>
          <a:p>
            <a:r>
              <a:rPr lang="cs-CZ" sz="1400" b="1" dirty="0" smtClean="0"/>
              <a:t>[3]</a:t>
            </a:r>
            <a:r>
              <a:rPr lang="cs-CZ" sz="1400" dirty="0" smtClean="0"/>
              <a:t> </a:t>
            </a:r>
            <a:r>
              <a:rPr lang="cs-CZ" sz="1400" dirty="0"/>
              <a:t>KUCHYNKA, </a:t>
            </a:r>
            <a:r>
              <a:rPr lang="cs-CZ" sz="1400" dirty="0" err="1"/>
              <a:t>Pvel</a:t>
            </a:r>
            <a:r>
              <a:rPr lang="cs-CZ" sz="1400" dirty="0"/>
              <a:t> a </a:t>
            </a:r>
            <a:r>
              <a:rPr lang="cs-CZ" sz="1400" dirty="0" err="1"/>
              <a:t>A</a:t>
            </a:r>
            <a:r>
              <a:rPr lang="cs-CZ" sz="1400" dirty="0"/>
              <a:t> KOLEKTIV. Oční lékařství - Kuchynka Pavel a kolektiv - Knihy Google. </a:t>
            </a:r>
            <a:r>
              <a:rPr lang="cs-CZ" sz="1400" i="1" dirty="0"/>
              <a:t>Http://books.google.cz/</a:t>
            </a:r>
            <a:r>
              <a:rPr lang="cs-CZ" sz="1400" dirty="0"/>
              <a:t> [online]. [cit. 22</a:t>
            </a:r>
            <a:r>
              <a:rPr lang="en-US" sz="1400" dirty="0"/>
              <a:t>.</a:t>
            </a:r>
            <a:r>
              <a:rPr lang="cs-CZ" sz="1400" dirty="0"/>
              <a:t>9</a:t>
            </a:r>
            <a:r>
              <a:rPr lang="en-US" sz="1400" dirty="0"/>
              <a:t>.201</a:t>
            </a:r>
            <a:r>
              <a:rPr lang="cs-CZ" sz="1400" dirty="0"/>
              <a:t>2]. Dostupné z: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books.google.cz/books?id=MrJkMOqOrJMC&amp;pg=PA727&amp;hl=cs&amp;source=gbs_toc_r&amp;cad=4#v=onepage&amp;q&amp;f=false</a:t>
            </a:r>
            <a:endParaRPr lang="cs-CZ" sz="1400" dirty="0"/>
          </a:p>
          <a:p>
            <a:r>
              <a:rPr lang="cs-CZ" sz="1400" b="1" dirty="0" smtClean="0"/>
              <a:t>[4] </a:t>
            </a:r>
            <a:r>
              <a:rPr lang="cs-CZ" sz="1400" dirty="0"/>
              <a:t>VLACHOVÁ, Jana. </a:t>
            </a:r>
            <a:r>
              <a:rPr lang="cs-CZ" sz="1400" i="1" dirty="0"/>
              <a:t>DIPLOMOVÁ PRÁCE: Stereoskopické promítání</a:t>
            </a:r>
            <a:r>
              <a:rPr lang="cs-CZ" sz="1400" dirty="0"/>
              <a:t> [online]. 2012 [cit. 22</a:t>
            </a:r>
            <a:r>
              <a:rPr lang="en-US" sz="1400" dirty="0"/>
              <a:t>.</a:t>
            </a:r>
            <a:r>
              <a:rPr lang="cs-CZ" sz="1400" dirty="0"/>
              <a:t>9</a:t>
            </a:r>
            <a:r>
              <a:rPr lang="en-US" sz="1400" dirty="0"/>
              <a:t>.201</a:t>
            </a:r>
            <a:r>
              <a:rPr lang="cs-CZ" sz="1400" dirty="0"/>
              <a:t>2]. Dostupné z: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www.karlin.mff.cuni.cz/katedry/kdm/diplomky/jana_vlachova/Vlachova_reseni_prace.pdf</a:t>
            </a:r>
            <a:endParaRPr lang="cs-CZ" sz="1400" b="1" dirty="0"/>
          </a:p>
          <a:p>
            <a:r>
              <a:rPr lang="cs-CZ" sz="1400" b="1" dirty="0" smtClean="0"/>
              <a:t>[5] </a:t>
            </a:r>
            <a:r>
              <a:rPr lang="cs-CZ" sz="1400" dirty="0"/>
              <a:t>KUBÍNEK, R. SVĚTELNÁ MIKROSKOPIE. </a:t>
            </a:r>
            <a:r>
              <a:rPr lang="cs-CZ" sz="1400" i="1" dirty="0"/>
              <a:t>Http://apfyz.upol.cz/</a:t>
            </a:r>
            <a:r>
              <a:rPr lang="cs-CZ" sz="1400" dirty="0"/>
              <a:t> [online]. 2003 [cit. 22</a:t>
            </a:r>
            <a:r>
              <a:rPr lang="en-US" sz="1400" dirty="0"/>
              <a:t>.</a:t>
            </a:r>
            <a:r>
              <a:rPr lang="cs-CZ" sz="1400" dirty="0"/>
              <a:t>9</a:t>
            </a:r>
            <a:r>
              <a:rPr lang="en-US" sz="1400" dirty="0"/>
              <a:t>.201</a:t>
            </a:r>
            <a:r>
              <a:rPr lang="cs-CZ" sz="1400" dirty="0"/>
              <a:t>2]. Dostupné z: </a:t>
            </a: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apfyz.upol.cz/ucebnice/down/optmikro.pdf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14869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716905" y="413663"/>
            <a:ext cx="3583976" cy="126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kern="0" dirty="0" smtClean="0">
                <a:solidFill>
                  <a:schemeClr val="bg1"/>
                </a:solidFill>
              </a:rPr>
              <a:t>Oko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66555" y="2708920"/>
            <a:ext cx="3735415" cy="369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1"/>
                </a:solidFill>
                <a:hlinkClick r:id="rId2" action="ppaction://hlinksldjump"/>
              </a:rPr>
              <a:t>►</a:t>
            </a:r>
            <a:r>
              <a:rPr lang="cs-CZ" sz="1600" dirty="0" smtClean="0">
                <a:solidFill>
                  <a:schemeClr val="bg1"/>
                </a:solidFill>
              </a:rPr>
              <a:t> Oko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3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Blízký a daleký bod, mezní úhel</a:t>
            </a:r>
            <a:endParaRPr lang="cs-CZ" sz="16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4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Oko – optická soustava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5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kern="0" dirty="0" err="1">
                <a:solidFill>
                  <a:schemeClr val="bg1"/>
                </a:solidFill>
              </a:rPr>
              <a:t>Gullstrandův</a:t>
            </a:r>
            <a:r>
              <a:rPr lang="cs-CZ" sz="1600" kern="0" dirty="0">
                <a:solidFill>
                  <a:schemeClr val="bg1"/>
                </a:solidFill>
              </a:rPr>
              <a:t> model </a:t>
            </a:r>
            <a:r>
              <a:rPr lang="cs-CZ" sz="1600" kern="0" dirty="0" smtClean="0">
                <a:solidFill>
                  <a:schemeClr val="bg1"/>
                </a:solidFill>
              </a:rPr>
              <a:t>oka</a:t>
            </a:r>
            <a:endParaRPr lang="cs-CZ" sz="16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6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Zjednodušená optická soustava </a:t>
            </a:r>
            <a:r>
              <a:rPr lang="cs-CZ" sz="1600" dirty="0" smtClean="0">
                <a:solidFill>
                  <a:schemeClr val="bg1"/>
                </a:solidFill>
              </a:rPr>
              <a:t>oka</a:t>
            </a:r>
            <a:endParaRPr lang="cs-CZ" sz="16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7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Výškový, hloubkový a zorný úhel</a:t>
            </a:r>
            <a:endParaRPr lang="cs-CZ" sz="16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1"/>
                </a:solidFill>
                <a:hlinkClick r:id="rId8" action="ppaction://hlinksldjump"/>
              </a:rPr>
              <a:t>►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kern="0" dirty="0">
                <a:solidFill>
                  <a:schemeClr val="bg1"/>
                </a:solidFill>
              </a:rPr>
              <a:t>Zorné pole – </a:t>
            </a:r>
            <a:r>
              <a:rPr lang="cs-CZ" sz="1600" kern="0" dirty="0" smtClean="0">
                <a:solidFill>
                  <a:schemeClr val="bg1"/>
                </a:solidFill>
              </a:rPr>
              <a:t>prostorově</a:t>
            </a:r>
            <a:endParaRPr lang="cs-CZ" sz="16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1"/>
                </a:solidFill>
                <a:hlinkClick r:id="rId9" action="ppaction://hlinksldjump"/>
              </a:rPr>
              <a:t>►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kern="0" dirty="0">
                <a:solidFill>
                  <a:schemeClr val="bg1"/>
                </a:solidFill>
              </a:rPr>
              <a:t>Vertikální a horizontální zorné </a:t>
            </a:r>
            <a:r>
              <a:rPr lang="cs-CZ" sz="1600" kern="0" dirty="0" smtClean="0">
                <a:solidFill>
                  <a:schemeClr val="bg1"/>
                </a:solidFill>
              </a:rPr>
              <a:t>pole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10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Stereoskopický </a:t>
            </a:r>
            <a:r>
              <a:rPr lang="cs-CZ" sz="1600" dirty="0">
                <a:solidFill>
                  <a:schemeClr val="bg1"/>
                </a:solidFill>
              </a:rPr>
              <a:t>vjem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 smtClean="0">
                <a:solidFill>
                  <a:schemeClr val="bg1"/>
                </a:solidFill>
                <a:hlinkClick r:id="rId11" action="ppaction://hlinksldjump"/>
              </a:rPr>
              <a:t>►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dirty="0">
                <a:solidFill>
                  <a:schemeClr val="bg1"/>
                </a:solidFill>
              </a:rPr>
              <a:t>Oko Aj </a:t>
            </a:r>
            <a:r>
              <a:rPr lang="cs-CZ" sz="1600" dirty="0" smtClean="0">
                <a:solidFill>
                  <a:schemeClr val="bg1"/>
                </a:solidFill>
              </a:rPr>
              <a:t>– </a:t>
            </a:r>
            <a:r>
              <a:rPr lang="cs-CZ" sz="1600" dirty="0" err="1">
                <a:solidFill>
                  <a:schemeClr val="bg1"/>
                </a:solidFill>
              </a:rPr>
              <a:t>Č</a:t>
            </a:r>
            <a:r>
              <a:rPr lang="cs-CZ" sz="1600" dirty="0" err="1" smtClean="0">
                <a:solidFill>
                  <a:schemeClr val="bg1"/>
                </a:solidFill>
              </a:rPr>
              <a:t>j</a:t>
            </a:r>
            <a:endParaRPr lang="cs-CZ" sz="16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cs-CZ" sz="1600" dirty="0">
                <a:solidFill>
                  <a:schemeClr val="bg1"/>
                </a:solidFill>
                <a:hlinkClick r:id="rId12" action="ppaction://hlinksldjump"/>
              </a:rPr>
              <a:t>►</a:t>
            </a:r>
            <a:r>
              <a:rPr lang="cs-CZ" sz="1600" dirty="0">
                <a:solidFill>
                  <a:schemeClr val="bg1"/>
                </a:solidFill>
              </a:rPr>
              <a:t> Oko bez popisu – opakování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217405" y="6460782"/>
            <a:ext cx="8075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chemeClr val="bg1">
                    <a:lumMod val="95000"/>
                  </a:schemeClr>
                </a:solidFill>
              </a:rPr>
              <a:t>Obr. 1</a:t>
            </a:r>
            <a:endParaRPr lang="cs-CZ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935" y="2888940"/>
            <a:ext cx="48387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2685" y="-271"/>
            <a:ext cx="8144885" cy="709714"/>
          </a:xfrm>
        </p:spPr>
        <p:txBody>
          <a:bodyPr/>
          <a:lstStyle/>
          <a:p>
            <a:r>
              <a:rPr lang="cs-CZ" dirty="0" smtClean="0"/>
              <a:t>Oko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1519" y="840927"/>
            <a:ext cx="84672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Oko vytváří obraz na sítnici, zmenšený, převrácený a </a:t>
            </a:r>
            <a:r>
              <a:rPr lang="cs-CZ" dirty="0" smtClean="0"/>
              <a:t>skutečný.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Lidské oko vnímá pouze </a:t>
            </a:r>
            <a:r>
              <a:rPr lang="cs-CZ" dirty="0"/>
              <a:t>paprsky s vlnovou délkou </a:t>
            </a:r>
            <a:r>
              <a:rPr lang="cs-CZ" dirty="0" smtClean="0"/>
              <a:t>380 – </a:t>
            </a:r>
            <a:r>
              <a:rPr lang="cs-CZ" dirty="0"/>
              <a:t>760 </a:t>
            </a:r>
            <a:r>
              <a:rPr lang="cs-CZ" dirty="0" err="1"/>
              <a:t>nm</a:t>
            </a:r>
            <a:r>
              <a:rPr lang="cs-CZ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Zaostřování zajišťují svaly </a:t>
            </a:r>
            <a:r>
              <a:rPr lang="cs-CZ" dirty="0" smtClean="0"/>
              <a:t>oka, </a:t>
            </a:r>
            <a:r>
              <a:rPr lang="cs-CZ" dirty="0"/>
              <a:t>měnící tloušťku –  zvětšením zakřivení přední plochy </a:t>
            </a:r>
            <a:r>
              <a:rPr lang="cs-CZ" dirty="0" smtClean="0"/>
              <a:t>čočky, </a:t>
            </a:r>
            <a:r>
              <a:rPr lang="cs-CZ" dirty="0"/>
              <a:t>a tím mění její ohniskovou </a:t>
            </a:r>
            <a:r>
              <a:rPr lang="cs-CZ" dirty="0" smtClean="0"/>
              <a:t>vzdálenost.</a:t>
            </a:r>
            <a:br>
              <a:rPr lang="cs-CZ" dirty="0" smtClean="0"/>
            </a:br>
            <a:r>
              <a:rPr lang="cs-CZ" dirty="0" smtClean="0"/>
              <a:t>Říkáme, </a:t>
            </a:r>
            <a:r>
              <a:rPr lang="cs-CZ" dirty="0"/>
              <a:t>že oko </a:t>
            </a:r>
            <a:r>
              <a:rPr lang="cs-CZ" b="1" dirty="0" smtClean="0"/>
              <a:t>akomoduje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46118" y="4554125"/>
            <a:ext cx="84672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Rozsah akomodace </a:t>
            </a:r>
            <a:r>
              <a:rPr lang="cs-CZ" dirty="0" smtClean="0"/>
              <a:t>– zaostření </a:t>
            </a:r>
            <a:r>
              <a:rPr lang="cs-CZ" dirty="0"/>
              <a:t>je určen dvěma </a:t>
            </a:r>
            <a:r>
              <a:rPr lang="cs-CZ" dirty="0" smtClean="0"/>
              <a:t>body: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dirty="0"/>
              <a:t>blízkým bodem oka cca 15 </a:t>
            </a:r>
            <a:r>
              <a:rPr lang="cs-CZ" dirty="0" smtClean="0"/>
              <a:t>cm … d [m], s věkem roste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dirty="0" smtClean="0"/>
              <a:t>vzdáleným </a:t>
            </a:r>
            <a:r>
              <a:rPr lang="cs-CZ" dirty="0"/>
              <a:t>bodem </a:t>
            </a:r>
            <a:r>
              <a:rPr lang="cs-CZ" dirty="0" smtClean="0"/>
              <a:t>oka – nekonečno … D [m]</a:t>
            </a:r>
            <a:br>
              <a:rPr lang="cs-CZ" dirty="0" smtClean="0"/>
            </a:br>
            <a:endParaRPr lang="cs-CZ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cs-CZ" dirty="0" smtClean="0"/>
          </a:p>
          <a:p>
            <a:pPr marL="285750" lvl="1" indent="-285750">
              <a:buFont typeface="Arial" pitchFamily="34" charset="0"/>
              <a:buChar char="•"/>
            </a:pPr>
            <a:r>
              <a:rPr lang="cs-CZ" dirty="0" smtClean="0"/>
              <a:t>Konvenční </a:t>
            </a:r>
            <a:r>
              <a:rPr lang="cs-CZ" dirty="0"/>
              <a:t>vzdálenost d = 25 </a:t>
            </a:r>
            <a:r>
              <a:rPr lang="cs-CZ" dirty="0" smtClean="0"/>
              <a:t>cm (z této vzdálenosti bychom měli sledovat blízké předměty, číst, sledovat monitor … oko je nejméně namáháno).</a:t>
            </a:r>
            <a:endParaRPr lang="cs-CZ" dirty="0"/>
          </a:p>
        </p:txBody>
      </p:sp>
      <p:pic>
        <p:nvPicPr>
          <p:cNvPr id="7" name="Picture 2" descr="File:Focus in an ey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8" y="2318255"/>
            <a:ext cx="5852340" cy="197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404540" y="3811621"/>
            <a:ext cx="8075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2</a:t>
            </a:r>
            <a:endParaRPr lang="cs-CZ" sz="1000" dirty="0"/>
          </a:p>
        </p:txBody>
      </p:sp>
      <p:sp>
        <p:nvSpPr>
          <p:cNvPr id="9" name="Zaoblený obdélníkový popisek 8"/>
          <p:cNvSpPr/>
          <p:nvPr/>
        </p:nvSpPr>
        <p:spPr>
          <a:xfrm>
            <a:off x="6738518" y="2519170"/>
            <a:ext cx="1485165" cy="534371"/>
          </a:xfrm>
          <a:prstGeom prst="wedgeRoundRectCallout">
            <a:avLst>
              <a:gd name="adj1" fmla="val -66433"/>
              <a:gd name="adj2" fmla="val 326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chemeClr val="tx1"/>
                </a:solidFill>
              </a:rPr>
              <a:t>V</a:t>
            </a:r>
            <a:r>
              <a:rPr lang="cs-CZ" sz="1000" dirty="0" smtClean="0">
                <a:solidFill>
                  <a:schemeClr val="tx1"/>
                </a:solidFill>
              </a:rPr>
              <a:t>ysvětlete chování paprsků na obrázcích.</a:t>
            </a:r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13" name="Pravá složená závorka 12"/>
          <p:cNvSpPr/>
          <p:nvPr/>
        </p:nvSpPr>
        <p:spPr>
          <a:xfrm>
            <a:off x="6711807" y="4599130"/>
            <a:ext cx="155448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6808339" y="4301921"/>
            <a:ext cx="21152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amplituda </a:t>
            </a:r>
            <a:r>
              <a:rPr lang="cs-CZ" sz="1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akomodace</a:t>
            </a:r>
          </a:p>
          <a:p>
            <a:pPr algn="ctr"/>
            <a:r>
              <a:rPr lang="cs-CZ" sz="1000" dirty="0" smtClean="0"/>
              <a:t>Rozdíl </a:t>
            </a:r>
            <a:r>
              <a:rPr lang="cs-CZ" sz="1000" dirty="0"/>
              <a:t>převrácených hodnot blízkého a vzdáleného bodu : 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687235" y="5559782"/>
            <a:ext cx="20501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1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lang="cs-CZ" sz="1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ro D = nekonečno.</a:t>
            </a:r>
            <a:endParaRPr lang="cs-CZ" sz="1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7092280" y="4863663"/>
                <a:ext cx="1769267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𝐷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⇒ 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 [</m:t>
                      </m:r>
                      <m:r>
                        <a:rPr lang="cs-CZ" b="0" i="1" smtClean="0">
                          <a:latin typeface="Cambria Math"/>
                        </a:rPr>
                        <m:t>𝐷</m:t>
                      </m:r>
                      <m:r>
                        <a:rPr lang="cs-CZ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4863663"/>
                <a:ext cx="1769267" cy="6127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aoblený obdélníkový popisek 16"/>
          <p:cNvSpPr/>
          <p:nvPr/>
        </p:nvSpPr>
        <p:spPr>
          <a:xfrm>
            <a:off x="8394375" y="5476395"/>
            <a:ext cx="685940" cy="329608"/>
          </a:xfrm>
          <a:prstGeom prst="wedgeRoundRectCallout">
            <a:avLst>
              <a:gd name="adj1" fmla="val -28745"/>
              <a:gd name="adj2" fmla="val -858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dioptrie</a:t>
            </a:r>
            <a:endParaRPr lang="cs-CZ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26" y="1186435"/>
            <a:ext cx="7231063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620"/>
            <a:ext cx="9144000" cy="1143000"/>
          </a:xfrm>
        </p:spPr>
        <p:txBody>
          <a:bodyPr/>
          <a:lstStyle/>
          <a:p>
            <a:r>
              <a:rPr lang="cs-CZ" dirty="0" smtClean="0"/>
              <a:t>Blízký a daleký bod, mezní úhel</a:t>
            </a:r>
            <a:endParaRPr lang="cs-CZ" dirty="0"/>
          </a:p>
        </p:txBody>
      </p:sp>
      <p:sp>
        <p:nvSpPr>
          <p:cNvPr id="7" name="Zaoblený obdélníkový popisek 6"/>
          <p:cNvSpPr/>
          <p:nvPr/>
        </p:nvSpPr>
        <p:spPr>
          <a:xfrm>
            <a:off x="4346882" y="998730"/>
            <a:ext cx="1485165" cy="450050"/>
          </a:xfrm>
          <a:prstGeom prst="wedgeRoundRectCallout">
            <a:avLst>
              <a:gd name="adj1" fmla="val -5746"/>
              <a:gd name="adj2" fmla="val 932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s věkem se hodnota zvětšuje</a:t>
            </a:r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1975736" y="1090924"/>
            <a:ext cx="1565126" cy="450050"/>
          </a:xfrm>
          <a:prstGeom prst="wedgeRoundRectCallout">
            <a:avLst>
              <a:gd name="adj1" fmla="val -40534"/>
              <a:gd name="adj2" fmla="val 1144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paprsky přicházejí </a:t>
            </a:r>
          </a:p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z nekonečna, proto jsou rovnoběžné</a:t>
            </a:r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13" name="Zaoblený obdélníkový popisek 12"/>
          <p:cNvSpPr/>
          <p:nvPr/>
        </p:nvSpPr>
        <p:spPr>
          <a:xfrm>
            <a:off x="4530974" y="2531084"/>
            <a:ext cx="1419000" cy="450050"/>
          </a:xfrm>
          <a:prstGeom prst="wedgeRoundRectCallout">
            <a:avLst>
              <a:gd name="adj1" fmla="val -43589"/>
              <a:gd name="adj2" fmla="val -1241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konvenční vzdálen 25 cm</a:t>
            </a:r>
            <a:endParaRPr lang="cs-CZ" sz="1000" dirty="0">
              <a:solidFill>
                <a:schemeClr val="tx1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6123840" y="2576089"/>
            <a:ext cx="0" cy="3600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6123840" y="1315949"/>
            <a:ext cx="0" cy="3600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/>
          <p:cNvSpPr/>
          <p:nvPr/>
        </p:nvSpPr>
        <p:spPr>
          <a:xfrm>
            <a:off x="3896925" y="4377561"/>
            <a:ext cx="90010" cy="90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 flipH="1">
            <a:off x="3924545" y="4647591"/>
            <a:ext cx="6239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67" y="3113965"/>
            <a:ext cx="873601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aoblený obdélníkový popisek 2"/>
              <p:cNvSpPr/>
              <p:nvPr/>
            </p:nvSpPr>
            <p:spPr>
              <a:xfrm>
                <a:off x="5089464" y="4194085"/>
                <a:ext cx="1709549" cy="630070"/>
              </a:xfrm>
              <a:prstGeom prst="wedgeRoundRectCallout">
                <a:avLst>
                  <a:gd name="adj1" fmla="val 50940"/>
                  <a:gd name="adj2" fmla="val -7357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ř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ú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h𝑙𝑢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&lt;1´</m:t>
                      </m:r>
                    </m:oMath>
                  </m:oMathPara>
                </a14:m>
                <a:endParaRPr lang="cs-CZ" sz="1200" b="0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𝑜𝑘𝑜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𝑣𝑛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í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á 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𝑑𝑣𝑎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𝑏𝑜𝑑𝑦</m:t>
                      </m:r>
                    </m:oMath>
                  </m:oMathPara>
                </a14:m>
                <a:endParaRPr lang="cs-CZ" sz="1200" b="0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𝑗𝑎𝑘𝑜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𝑗𝑒𝑑𝑒𝑛</m:t>
                      </m:r>
                    </m:oMath>
                  </m:oMathPara>
                </a14:m>
                <a:endParaRPr lang="cs-CZ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aoblený obdélníkový popise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464" y="4194085"/>
                <a:ext cx="1709549" cy="630070"/>
              </a:xfrm>
              <a:prstGeom prst="wedgeRoundRectCallout">
                <a:avLst>
                  <a:gd name="adj1" fmla="val 50940"/>
                  <a:gd name="adj2" fmla="val -73575"/>
                  <a:gd name="adj3" fmla="val 16667"/>
                </a:avLst>
              </a:prstGeom>
              <a:blipFill rotWithShape="1"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48" y="4934462"/>
            <a:ext cx="6032702" cy="195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aoblený obdélníkový popisek 18"/>
              <p:cNvSpPr/>
              <p:nvPr/>
            </p:nvSpPr>
            <p:spPr>
              <a:xfrm>
                <a:off x="3433373" y="6174305"/>
                <a:ext cx="1672794" cy="563190"/>
              </a:xfrm>
              <a:prstGeom prst="wedgeRoundRectCallout">
                <a:avLst>
                  <a:gd name="adj1" fmla="val 72661"/>
                  <a:gd name="adj2" fmla="val -94986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ř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ú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h𝑙𝑢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1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1´</m:t>
                      </m:r>
                    </m:oMath>
                  </m:oMathPara>
                </a14:m>
                <a:endParaRPr lang="cs-CZ" sz="1200" b="0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𝑜𝑘𝑜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𝑣𝑛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í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á 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𝑑𝑣𝑎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𝑏𝑜𝑑𝑦</m:t>
                      </m:r>
                    </m:oMath>
                  </m:oMathPara>
                </a14:m>
                <a:endParaRPr lang="cs-CZ" sz="1200" b="0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𝑜𝑑𝑑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ě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𝑙𝑒𝑛</m:t>
                      </m:r>
                      <m:r>
                        <a:rPr lang="cs-CZ" sz="1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ě</m:t>
                      </m:r>
                    </m:oMath>
                  </m:oMathPara>
                </a14:m>
                <a:endParaRPr lang="cs-CZ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Zaoblený obdélníkový popise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373" y="6174305"/>
                <a:ext cx="1672794" cy="563190"/>
              </a:xfrm>
              <a:prstGeom prst="wedgeRoundRectCallout">
                <a:avLst>
                  <a:gd name="adj1" fmla="val 72661"/>
                  <a:gd name="adj2" fmla="val -94986"/>
                  <a:gd name="adj3" fmla="val 16667"/>
                </a:avLst>
              </a:prstGeom>
              <a:blipFill rotWithShape="1">
                <a:blip r:embed="rId6"/>
                <a:stretch>
                  <a:fillRect b="-7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9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9"/>
          <p:cNvSpPr>
            <a:spLocks noGrp="1"/>
          </p:cNvSpPr>
          <p:nvPr>
            <p:ph type="title"/>
          </p:nvPr>
        </p:nvSpPr>
        <p:spPr>
          <a:xfrm>
            <a:off x="457200" y="8620"/>
            <a:ext cx="8229600" cy="1143000"/>
          </a:xfrm>
        </p:spPr>
        <p:txBody>
          <a:bodyPr/>
          <a:lstStyle/>
          <a:p>
            <a:r>
              <a:rPr lang="cs-CZ" dirty="0"/>
              <a:t>O</a:t>
            </a:r>
            <a:r>
              <a:rPr lang="cs-CZ" dirty="0" smtClean="0"/>
              <a:t>ko – optická soustava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91580" y="1628800"/>
            <a:ext cx="2295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rohovka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oční mok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oční čočka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sklivec</a:t>
            </a:r>
            <a:endParaRPr lang="cs-CZ" dirty="0"/>
          </a:p>
        </p:txBody>
      </p:sp>
      <p:sp>
        <p:nvSpPr>
          <p:cNvPr id="8" name="Pravá složená závorka 7"/>
          <p:cNvSpPr/>
          <p:nvPr/>
        </p:nvSpPr>
        <p:spPr>
          <a:xfrm>
            <a:off x="2456765" y="1703710"/>
            <a:ext cx="270030" cy="109522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176845" y="2078850"/>
            <a:ext cx="517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lámavá plochy mají přibližně kulový tvar a jejich středy leží na optické ose oka.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03311" y="1223755"/>
            <a:ext cx="5386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Č</a:t>
            </a:r>
            <a:r>
              <a:rPr lang="cs-CZ" b="1" dirty="0" smtClean="0"/>
              <a:t>tyři prostředí a zornice</a:t>
            </a:r>
            <a:endParaRPr lang="cs-CZ" b="1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11" y="3068960"/>
            <a:ext cx="73533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8261011" y="6399330"/>
            <a:ext cx="646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Obr. 3</a:t>
            </a:r>
            <a:endParaRPr lang="cs-CZ" sz="1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Čárový popisek 1 (bez ohraničení) 12"/>
          <p:cNvSpPr/>
          <p:nvPr/>
        </p:nvSpPr>
        <p:spPr>
          <a:xfrm>
            <a:off x="2324786" y="3564015"/>
            <a:ext cx="914400" cy="306324"/>
          </a:xfrm>
          <a:prstGeom prst="callout1">
            <a:avLst>
              <a:gd name="adj1" fmla="val 43626"/>
              <a:gd name="adj2" fmla="val 98810"/>
              <a:gd name="adj3" fmla="val 235695"/>
              <a:gd name="adj4" fmla="val 1359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i="1" dirty="0" smtClean="0">
                <a:solidFill>
                  <a:schemeClr val="tx1"/>
                </a:solidFill>
              </a:rPr>
              <a:t>rohovka</a:t>
            </a:r>
            <a:endParaRPr lang="cs-CZ" sz="1200" i="1" dirty="0">
              <a:solidFill>
                <a:schemeClr val="tx1"/>
              </a:solidFill>
            </a:endParaRPr>
          </a:p>
        </p:txBody>
      </p:sp>
      <p:sp>
        <p:nvSpPr>
          <p:cNvPr id="14" name="Čárový popisek 1 (bez ohraničení) 13"/>
          <p:cNvSpPr/>
          <p:nvPr/>
        </p:nvSpPr>
        <p:spPr>
          <a:xfrm>
            <a:off x="2324786" y="3879050"/>
            <a:ext cx="914400" cy="306324"/>
          </a:xfrm>
          <a:prstGeom prst="callout1">
            <a:avLst>
              <a:gd name="adj1" fmla="val 43626"/>
              <a:gd name="adj2" fmla="val 98810"/>
              <a:gd name="adj3" fmla="val 217926"/>
              <a:gd name="adj4" fmla="val 1349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i="1" dirty="0" smtClean="0">
                <a:solidFill>
                  <a:schemeClr val="tx1"/>
                </a:solidFill>
              </a:rPr>
              <a:t>oční mok</a:t>
            </a:r>
            <a:endParaRPr lang="cs-CZ" sz="1200" i="1" dirty="0">
              <a:solidFill>
                <a:schemeClr val="tx1"/>
              </a:solidFill>
            </a:endParaRPr>
          </a:p>
        </p:txBody>
      </p:sp>
      <p:sp>
        <p:nvSpPr>
          <p:cNvPr id="15" name="Čárový popisek 1 (bez ohraničení) 14"/>
          <p:cNvSpPr/>
          <p:nvPr/>
        </p:nvSpPr>
        <p:spPr>
          <a:xfrm>
            <a:off x="2324786" y="5703585"/>
            <a:ext cx="914400" cy="306324"/>
          </a:xfrm>
          <a:prstGeom prst="callout1">
            <a:avLst>
              <a:gd name="adj1" fmla="val 43626"/>
              <a:gd name="adj2" fmla="val 98810"/>
              <a:gd name="adj3" fmla="val -215620"/>
              <a:gd name="adj4" fmla="val 1738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i="1" dirty="0" smtClean="0">
                <a:solidFill>
                  <a:schemeClr val="tx1"/>
                </a:solidFill>
              </a:rPr>
              <a:t>oční čočka</a:t>
            </a:r>
            <a:endParaRPr lang="cs-CZ" sz="1200" i="1" dirty="0">
              <a:solidFill>
                <a:schemeClr val="tx1"/>
              </a:solidFill>
            </a:endParaRPr>
          </a:p>
        </p:txBody>
      </p:sp>
      <p:sp>
        <p:nvSpPr>
          <p:cNvPr id="16" name="Čárový popisek 1 (bez ohraničení) 15"/>
          <p:cNvSpPr/>
          <p:nvPr/>
        </p:nvSpPr>
        <p:spPr>
          <a:xfrm>
            <a:off x="2324786" y="6084295"/>
            <a:ext cx="914400" cy="306324"/>
          </a:xfrm>
          <a:prstGeom prst="callout1">
            <a:avLst>
              <a:gd name="adj1" fmla="val 43626"/>
              <a:gd name="adj2" fmla="val 98810"/>
              <a:gd name="adj3" fmla="val -177122"/>
              <a:gd name="adj4" fmla="val 1997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i="1" dirty="0" smtClean="0">
                <a:solidFill>
                  <a:schemeClr val="tx1"/>
                </a:solidFill>
              </a:rPr>
              <a:t>sklivec</a:t>
            </a:r>
            <a:endParaRPr lang="cs-CZ" sz="1200" i="1" dirty="0">
              <a:solidFill>
                <a:schemeClr val="tx1"/>
              </a:solidFill>
            </a:endParaRPr>
          </a:p>
        </p:txBody>
      </p:sp>
      <p:sp>
        <p:nvSpPr>
          <p:cNvPr id="17" name="Čárový popisek 1 (bez ohraničení) 16"/>
          <p:cNvSpPr/>
          <p:nvPr/>
        </p:nvSpPr>
        <p:spPr>
          <a:xfrm>
            <a:off x="6372200" y="4067781"/>
            <a:ext cx="914400" cy="306324"/>
          </a:xfrm>
          <a:prstGeom prst="callout1">
            <a:avLst>
              <a:gd name="adj1" fmla="val 47097"/>
              <a:gd name="adj2" fmla="val -1190"/>
              <a:gd name="adj3" fmla="val 128823"/>
              <a:gd name="adj4" fmla="val -563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i="1" dirty="0" smtClean="0">
                <a:solidFill>
                  <a:schemeClr val="tx1"/>
                </a:solidFill>
              </a:rPr>
              <a:t>žlutá skvrna</a:t>
            </a:r>
            <a:endParaRPr lang="cs-CZ" sz="1200" i="1" dirty="0">
              <a:solidFill>
                <a:schemeClr val="tx1"/>
              </a:solidFill>
            </a:endParaRPr>
          </a:p>
        </p:txBody>
      </p:sp>
      <p:sp>
        <p:nvSpPr>
          <p:cNvPr id="18" name="Čárový popisek 1 (bez ohraničení) 17"/>
          <p:cNvSpPr/>
          <p:nvPr/>
        </p:nvSpPr>
        <p:spPr>
          <a:xfrm>
            <a:off x="6770636" y="5634245"/>
            <a:ext cx="914400" cy="306324"/>
          </a:xfrm>
          <a:prstGeom prst="callout1">
            <a:avLst>
              <a:gd name="adj1" fmla="val 982"/>
              <a:gd name="adj2" fmla="val 1"/>
              <a:gd name="adj3" fmla="val -69521"/>
              <a:gd name="adj4" fmla="val -411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i="1" dirty="0" smtClean="0">
                <a:solidFill>
                  <a:schemeClr val="tx1"/>
                </a:solidFill>
              </a:rPr>
              <a:t>oční nerv</a:t>
            </a:r>
            <a:endParaRPr lang="cs-CZ" sz="1200" i="1" dirty="0">
              <a:solidFill>
                <a:schemeClr val="tx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 rot="20944985">
            <a:off x="6057165" y="4397914"/>
            <a:ext cx="776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 smtClean="0"/>
              <a:t>osa vidění</a:t>
            </a:r>
            <a:endParaRPr lang="cs-CZ" sz="1000" i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796987" y="4655971"/>
            <a:ext cx="1164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 smtClean="0"/>
              <a:t>optická osa přímého vidění</a:t>
            </a:r>
            <a:endParaRPr lang="cs-CZ" sz="1000" i="1" dirty="0"/>
          </a:p>
        </p:txBody>
      </p:sp>
      <p:sp>
        <p:nvSpPr>
          <p:cNvPr id="21" name="Čárový popisek 1 (bez ohraničení) 20"/>
          <p:cNvSpPr/>
          <p:nvPr/>
        </p:nvSpPr>
        <p:spPr>
          <a:xfrm>
            <a:off x="6190299" y="5883984"/>
            <a:ext cx="914400" cy="306324"/>
          </a:xfrm>
          <a:prstGeom prst="callout1">
            <a:avLst>
              <a:gd name="adj1" fmla="val 982"/>
              <a:gd name="adj2" fmla="val 1"/>
              <a:gd name="adj3" fmla="val -134313"/>
              <a:gd name="adj4" fmla="val -566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i="1" dirty="0" smtClean="0">
                <a:solidFill>
                  <a:schemeClr val="tx1"/>
                </a:solidFill>
              </a:rPr>
              <a:t>sítnice</a:t>
            </a:r>
            <a:endParaRPr lang="cs-CZ" sz="1200" i="1" dirty="0">
              <a:solidFill>
                <a:schemeClr val="tx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609338" y="6334920"/>
            <a:ext cx="339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F´</a:t>
            </a:r>
            <a:endParaRPr lang="cs-CZ" sz="10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3156773" y="1652087"/>
            <a:ext cx="5473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Oko tvoří spojnou optickou soustavu (</a:t>
            </a:r>
            <a:r>
              <a:rPr lang="cs-CZ" dirty="0"/>
              <a:t>60,5 </a:t>
            </a:r>
            <a:r>
              <a:rPr lang="cs-CZ" dirty="0" smtClean="0"/>
              <a:t>D), jejíž</a:t>
            </a:r>
            <a:endParaRPr lang="cs-CZ" dirty="0"/>
          </a:p>
        </p:txBody>
      </p:sp>
      <p:sp>
        <p:nvSpPr>
          <p:cNvPr id="24" name="Čárový popisek 1 (bez ohraničení) 23"/>
          <p:cNvSpPr/>
          <p:nvPr/>
        </p:nvSpPr>
        <p:spPr>
          <a:xfrm>
            <a:off x="1754438" y="5098360"/>
            <a:ext cx="1484748" cy="306324"/>
          </a:xfrm>
          <a:prstGeom prst="callout1">
            <a:avLst>
              <a:gd name="adj1" fmla="val 43626"/>
              <a:gd name="adj2" fmla="val 98810"/>
              <a:gd name="adj3" fmla="val -84878"/>
              <a:gd name="adj4" fmla="val 1288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i="1" dirty="0" smtClean="0">
                <a:solidFill>
                  <a:schemeClr val="tx1"/>
                </a:solidFill>
              </a:rPr>
              <a:t>zornice (2 – 8 mm)</a:t>
            </a:r>
            <a:endParaRPr lang="cs-CZ" sz="1200" i="1" dirty="0">
              <a:solidFill>
                <a:schemeClr val="tx1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466951" y="3717177"/>
            <a:ext cx="630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+43 D</a:t>
            </a:r>
            <a:endParaRPr lang="cs-CZ" sz="10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466951" y="5892804"/>
            <a:ext cx="630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+20 D</a:t>
            </a:r>
            <a:endParaRPr lang="cs-CZ" sz="10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5386118" y="4532929"/>
            <a:ext cx="4827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5°</a:t>
            </a:r>
            <a:endParaRPr lang="cs-CZ" sz="10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8352420" y="3161186"/>
            <a:ext cx="5553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[</a:t>
            </a:r>
            <a:r>
              <a:rPr lang="cs-CZ" sz="1000" dirty="0" smtClean="0">
                <a:hlinkClick r:id="rId3"/>
              </a:rPr>
              <a:t>1</a:t>
            </a:r>
            <a:r>
              <a:rPr lang="cs-CZ" sz="1000" dirty="0" smtClean="0"/>
              <a:t>]</a:t>
            </a:r>
          </a:p>
          <a:p>
            <a:r>
              <a:rPr lang="cs-CZ" sz="1000" dirty="0" smtClean="0"/>
              <a:t>[</a:t>
            </a:r>
            <a:r>
              <a:rPr lang="cs-CZ" sz="1000" dirty="0" smtClean="0">
                <a:hlinkClick r:id="rId4"/>
              </a:rPr>
              <a:t>2</a:t>
            </a:r>
            <a:r>
              <a:rPr lang="cs-CZ" sz="1000" dirty="0" smtClean="0"/>
              <a:t>]</a:t>
            </a:r>
          </a:p>
          <a:p>
            <a:r>
              <a:rPr lang="cs-CZ" sz="1000" dirty="0" smtClean="0"/>
              <a:t>[</a:t>
            </a:r>
            <a:r>
              <a:rPr lang="cs-CZ" sz="1000" dirty="0">
                <a:hlinkClick r:id="rId5"/>
              </a:rPr>
              <a:t>3</a:t>
            </a:r>
            <a:r>
              <a:rPr lang="cs-CZ" sz="1000" dirty="0" smtClean="0"/>
              <a:t>]</a:t>
            </a:r>
          </a:p>
          <a:p>
            <a:r>
              <a:rPr lang="cs-CZ" sz="1000" dirty="0" smtClean="0"/>
              <a:t>[</a:t>
            </a:r>
            <a:r>
              <a:rPr lang="cs-CZ" sz="1000" dirty="0" smtClean="0">
                <a:hlinkClick r:id="rId6"/>
              </a:rPr>
              <a:t>4</a:t>
            </a:r>
            <a:r>
              <a:rPr lang="cs-CZ" sz="1000" dirty="0" smtClean="0"/>
              <a:t>]</a:t>
            </a:r>
          </a:p>
          <a:p>
            <a:r>
              <a:rPr lang="cs-CZ" sz="1000" dirty="0" smtClean="0"/>
              <a:t>[</a:t>
            </a:r>
            <a:r>
              <a:rPr lang="cs-CZ" sz="1000" dirty="0" smtClean="0">
                <a:hlinkClick r:id="rId7"/>
              </a:rPr>
              <a:t>5</a:t>
            </a:r>
            <a:r>
              <a:rPr lang="cs-CZ" sz="1000" dirty="0" smtClean="0"/>
              <a:t>]</a:t>
            </a:r>
            <a:endParaRPr lang="en-US" sz="1000" dirty="0" smtClean="0"/>
          </a:p>
        </p:txBody>
      </p:sp>
      <p:sp>
        <p:nvSpPr>
          <p:cNvPr id="29" name="TextovéPole 28"/>
          <p:cNvSpPr txBox="1"/>
          <p:nvPr/>
        </p:nvSpPr>
        <p:spPr>
          <a:xfrm rot="16200000">
            <a:off x="320167" y="3786802"/>
            <a:ext cx="1681905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cs-CZ" sz="1000" dirty="0" smtClean="0"/>
              <a:t>předmětová ohnisková rovina</a:t>
            </a:r>
            <a:endParaRPr lang="cs-CZ" sz="10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1035602" y="6319914"/>
            <a:ext cx="386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F</a:t>
            </a:r>
            <a:endParaRPr lang="cs-CZ" sz="1000" dirty="0"/>
          </a:p>
        </p:txBody>
      </p:sp>
      <p:cxnSp>
        <p:nvCxnSpPr>
          <p:cNvPr id="31" name="Přímá spojnice se šipkou 30"/>
          <p:cNvCxnSpPr/>
          <p:nvPr/>
        </p:nvCxnSpPr>
        <p:spPr>
          <a:xfrm flipH="1">
            <a:off x="1016605" y="6166752"/>
            <a:ext cx="553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1331640" y="6219309"/>
            <a:ext cx="8455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~ 1</a:t>
            </a:r>
            <a:r>
              <a:rPr lang="cs-CZ" sz="1000" dirty="0" smtClean="0"/>
              <a:t>,</a:t>
            </a:r>
            <a:r>
              <a:rPr lang="en-US" sz="1000" dirty="0" smtClean="0"/>
              <a:t>7 cm</a:t>
            </a:r>
            <a:endParaRPr lang="cs-CZ" sz="1000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5822096" y="3113965"/>
            <a:ext cx="1900254" cy="251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obrazová ohnisková rovina</a:t>
            </a:r>
            <a:endParaRPr lang="cs-CZ" sz="1000" dirty="0"/>
          </a:p>
        </p:txBody>
      </p:sp>
      <p:cxnSp>
        <p:nvCxnSpPr>
          <p:cNvPr id="34" name="Přímá spojnice se šipkou 33"/>
          <p:cNvCxnSpPr/>
          <p:nvPr/>
        </p:nvCxnSpPr>
        <p:spPr>
          <a:xfrm flipH="1">
            <a:off x="5314582" y="6219310"/>
            <a:ext cx="553064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4867810" y="6219310"/>
            <a:ext cx="723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~ 2</a:t>
            </a:r>
            <a:r>
              <a:rPr lang="cs-CZ" sz="1000" dirty="0" smtClean="0"/>
              <a:t>,</a:t>
            </a:r>
            <a:r>
              <a:rPr lang="en-US" sz="1000" dirty="0" smtClean="0"/>
              <a:t>3 cm</a:t>
            </a:r>
            <a:endParaRPr lang="cs-CZ" sz="1000" dirty="0"/>
          </a:p>
        </p:txBody>
      </p:sp>
      <p:cxnSp>
        <p:nvCxnSpPr>
          <p:cNvPr id="36" name="Přímá spojnice 35"/>
          <p:cNvCxnSpPr/>
          <p:nvPr/>
        </p:nvCxnSpPr>
        <p:spPr>
          <a:xfrm>
            <a:off x="5878674" y="3286440"/>
            <a:ext cx="0" cy="6325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5877145" y="5856747"/>
            <a:ext cx="0" cy="6325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Čárový popisek 1 (bez ohraničení) 37"/>
          <p:cNvSpPr/>
          <p:nvPr/>
        </p:nvSpPr>
        <p:spPr>
          <a:xfrm>
            <a:off x="2324786" y="5390221"/>
            <a:ext cx="914400" cy="306324"/>
          </a:xfrm>
          <a:prstGeom prst="callout1">
            <a:avLst>
              <a:gd name="adj1" fmla="val 43626"/>
              <a:gd name="adj2" fmla="val 98810"/>
              <a:gd name="adj3" fmla="val -107681"/>
              <a:gd name="adj4" fmla="val 1482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i="1" dirty="0" smtClean="0">
                <a:solidFill>
                  <a:schemeClr val="tx1"/>
                </a:solidFill>
              </a:rPr>
              <a:t>duhovka</a:t>
            </a:r>
            <a:endParaRPr lang="cs-CZ" sz="1200" i="1" dirty="0">
              <a:solidFill>
                <a:schemeClr val="tx1"/>
              </a:solidFill>
            </a:endParaRPr>
          </a:p>
        </p:txBody>
      </p:sp>
      <p:sp>
        <p:nvSpPr>
          <p:cNvPr id="39" name="Čárový popisek 1 (bez ohraničení) 38"/>
          <p:cNvSpPr/>
          <p:nvPr/>
        </p:nvSpPr>
        <p:spPr>
          <a:xfrm>
            <a:off x="6647499" y="5098360"/>
            <a:ext cx="1037537" cy="306324"/>
          </a:xfrm>
          <a:prstGeom prst="callout1">
            <a:avLst>
              <a:gd name="adj1" fmla="val 98411"/>
              <a:gd name="adj2" fmla="val 1"/>
              <a:gd name="adj3" fmla="val -3186"/>
              <a:gd name="adj4" fmla="val -793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i="1" dirty="0" smtClean="0">
                <a:solidFill>
                  <a:schemeClr val="tx1"/>
                </a:solidFill>
              </a:rPr>
              <a:t>slepá skvrna</a:t>
            </a:r>
            <a:endParaRPr lang="cs-CZ" sz="1200" i="1" dirty="0">
              <a:solidFill>
                <a:schemeClr val="tx1"/>
              </a:solidFill>
            </a:endParaRPr>
          </a:p>
        </p:txBody>
      </p:sp>
      <p:cxnSp>
        <p:nvCxnSpPr>
          <p:cNvPr id="40" name="Přímá spojnice 39"/>
          <p:cNvCxnSpPr/>
          <p:nvPr/>
        </p:nvCxnSpPr>
        <p:spPr>
          <a:xfrm>
            <a:off x="3581890" y="6139025"/>
            <a:ext cx="0" cy="38341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Čárový popisek 1 (bez ohraničení) 40"/>
          <p:cNvSpPr/>
          <p:nvPr/>
        </p:nvSpPr>
        <p:spPr>
          <a:xfrm>
            <a:off x="6393068" y="3687737"/>
            <a:ext cx="914400" cy="306324"/>
          </a:xfrm>
          <a:prstGeom prst="callout1">
            <a:avLst>
              <a:gd name="adj1" fmla="val 92220"/>
              <a:gd name="adj2" fmla="val 2299"/>
              <a:gd name="adj3" fmla="val 167004"/>
              <a:gd name="adj4" fmla="val -494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i="1" dirty="0" smtClean="0">
                <a:solidFill>
                  <a:schemeClr val="tx1"/>
                </a:solidFill>
              </a:rPr>
              <a:t>bělima</a:t>
            </a:r>
            <a:endParaRPr lang="cs-CZ" sz="1200" i="1" dirty="0">
              <a:solidFill>
                <a:schemeClr val="tx1"/>
              </a:solidFill>
            </a:endParaRPr>
          </a:p>
        </p:txBody>
      </p:sp>
      <p:sp>
        <p:nvSpPr>
          <p:cNvPr id="42" name="Čárový popisek 1 (bez ohraničení) 41"/>
          <p:cNvSpPr/>
          <p:nvPr/>
        </p:nvSpPr>
        <p:spPr>
          <a:xfrm>
            <a:off x="6042865" y="3528229"/>
            <a:ext cx="914400" cy="306324"/>
          </a:xfrm>
          <a:prstGeom prst="callout1">
            <a:avLst>
              <a:gd name="adj1" fmla="val 92220"/>
              <a:gd name="adj2" fmla="val 2299"/>
              <a:gd name="adj3" fmla="val 173945"/>
              <a:gd name="adj4" fmla="val -3312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i="1" dirty="0" smtClean="0">
                <a:solidFill>
                  <a:schemeClr val="tx1"/>
                </a:solidFill>
              </a:rPr>
              <a:t>cévnatka</a:t>
            </a:r>
            <a:endParaRPr lang="cs-CZ" sz="1200" i="1" dirty="0">
              <a:solidFill>
                <a:schemeClr val="tx1"/>
              </a:solidFill>
            </a:endParaRPr>
          </a:p>
        </p:txBody>
      </p:sp>
      <p:cxnSp>
        <p:nvCxnSpPr>
          <p:cNvPr id="43" name="Přímá spojnice 42"/>
          <p:cNvCxnSpPr/>
          <p:nvPr/>
        </p:nvCxnSpPr>
        <p:spPr>
          <a:xfrm>
            <a:off x="1016605" y="3248980"/>
            <a:ext cx="0" cy="14069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>
            <a:off x="1016605" y="4914233"/>
            <a:ext cx="0" cy="15588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 bwMode="auto">
          <a:xfrm>
            <a:off x="117403" y="143635"/>
            <a:ext cx="8640960" cy="77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 dirty="0" err="1"/>
              <a:t>Gullstrandův</a:t>
            </a:r>
            <a:r>
              <a:rPr lang="cs-CZ" kern="0" dirty="0"/>
              <a:t> model oka</a:t>
            </a: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684932"/>
              </p:ext>
            </p:extLst>
          </p:nvPr>
        </p:nvGraphicFramePr>
        <p:xfrm>
          <a:off x="1151620" y="1043735"/>
          <a:ext cx="6783414" cy="37084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261138"/>
                <a:gridCol w="2261138"/>
                <a:gridCol w="2261138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Indexy lomu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rohovka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1,376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komorová voda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1,336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čočka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1,413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sklivec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1,336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Poloměry křivosti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rohovka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7,8 mm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přední plocha čočky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10,0 mm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zadní plocha čočky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- 6,00 mm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Optické mohutnosti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rohovka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42,7 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čočka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21,7 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oko jako celek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60,5 D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7967078" y="4509120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[</a:t>
            </a:r>
            <a:r>
              <a:rPr lang="cs-CZ" sz="1000" dirty="0">
                <a:hlinkClick r:id="rId2"/>
              </a:rPr>
              <a:t>3</a:t>
            </a:r>
            <a:r>
              <a:rPr lang="cs-CZ" sz="1000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2366755" y="4890356"/>
                <a:ext cx="4725525" cy="1791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000" dirty="0" smtClean="0"/>
                  <a:t>Ohnisková </a:t>
                </a:r>
                <a:r>
                  <a:rPr lang="cs-CZ" sz="1000" dirty="0"/>
                  <a:t> vzdálenost oční </a:t>
                </a:r>
                <a:r>
                  <a:rPr lang="cs-CZ" sz="1000" dirty="0" smtClean="0"/>
                  <a:t>čočky je 1,7 </a:t>
                </a:r>
                <a:r>
                  <a:rPr lang="cs-CZ" sz="1000" dirty="0"/>
                  <a:t>cm. Vypočtěte </a:t>
                </a:r>
                <a:r>
                  <a:rPr lang="cs-CZ" sz="1000" dirty="0" smtClean="0"/>
                  <a:t>její optickou mohutnost.</a:t>
                </a:r>
              </a:p>
              <a:p>
                <a:endParaRPr lang="cs-CZ" sz="1000" dirty="0"/>
              </a:p>
              <a:p>
                <a:r>
                  <a:rPr lang="cs-CZ" sz="1000" dirty="0"/>
                  <a:t>f = </a:t>
                </a:r>
                <a:r>
                  <a:rPr lang="cs-CZ" sz="1000" dirty="0" smtClean="0"/>
                  <a:t>1,7 </a:t>
                </a:r>
                <a:r>
                  <a:rPr lang="cs-CZ" sz="1000" dirty="0"/>
                  <a:t>cm = </a:t>
                </a:r>
                <a:r>
                  <a:rPr lang="cs-CZ" sz="1000" dirty="0" smtClean="0"/>
                  <a:t>0,017 </a:t>
                </a:r>
                <a:r>
                  <a:rPr lang="cs-CZ" sz="1000" dirty="0"/>
                  <a:t>m</a:t>
                </a:r>
              </a:p>
              <a:p>
                <a:r>
                  <a:rPr lang="el-GR" sz="1000" u="sng" dirty="0"/>
                  <a:t>φ = ? </a:t>
                </a:r>
                <a:r>
                  <a:rPr lang="cs-CZ" sz="1000" u="sng" dirty="0"/>
                  <a:t>D</a:t>
                </a:r>
                <a:endParaRPr lang="cs-CZ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000" b="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sz="1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10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1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10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den>
                      </m:f>
                      <m:r>
                        <a:rPr lang="cs-CZ" sz="1000" b="0" i="1" smtClean="0">
                          <a:latin typeface="Cambria Math"/>
                          <a:ea typeface="Cambria Math"/>
                        </a:rPr>
                        <m:t> [</m:t>
                      </m:r>
                      <m:r>
                        <a:rPr lang="cs-CZ" sz="1000" b="0" i="1" smtClean="0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cs-CZ" sz="1000" b="0" i="1" smtClean="0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cs-CZ" sz="1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000" i="1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sz="10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1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10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1000" b="0" i="1" smtClean="0">
                              <a:latin typeface="Cambria Math"/>
                              <a:ea typeface="Cambria Math"/>
                            </a:rPr>
                            <m:t>0,017</m:t>
                          </m:r>
                        </m:den>
                      </m:f>
                      <m:r>
                        <a:rPr lang="cs-CZ" sz="1000" i="1">
                          <a:latin typeface="Cambria Math"/>
                          <a:ea typeface="Cambria Math"/>
                        </a:rPr>
                        <m:t> [</m:t>
                      </m:r>
                      <m:r>
                        <a:rPr lang="cs-CZ" sz="1000" i="1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cs-CZ" sz="1000" i="1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cs-CZ" sz="1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000" i="1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sz="1000" i="1">
                          <a:latin typeface="Cambria Math"/>
                          <a:ea typeface="Cambria Math"/>
                        </a:rPr>
                        <m:t>=58,8 [</m:t>
                      </m:r>
                      <m:r>
                        <a:rPr lang="cs-CZ" sz="1000" i="1"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cs-CZ" sz="1000" i="1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cs-CZ" sz="1000" dirty="0"/>
              </a:p>
              <a:p>
                <a:endParaRPr lang="cs-CZ" sz="1000" dirty="0"/>
              </a:p>
              <a:p>
                <a:r>
                  <a:rPr lang="cs-CZ" sz="1000" dirty="0" smtClean="0"/>
                  <a:t>Optická </a:t>
                </a:r>
                <a:r>
                  <a:rPr lang="cs-CZ" sz="1000" dirty="0"/>
                  <a:t>mohutnost čočky je </a:t>
                </a:r>
                <a:r>
                  <a:rPr lang="cs-CZ" sz="1000" dirty="0" smtClean="0"/>
                  <a:t>58,8 </a:t>
                </a:r>
                <a:r>
                  <a:rPr lang="cs-CZ" sz="1000" dirty="0"/>
                  <a:t>D</a:t>
                </a:r>
                <a:r>
                  <a:rPr lang="cs-CZ" sz="1000" dirty="0" smtClean="0"/>
                  <a:t>.</a:t>
                </a:r>
                <a:endParaRPr lang="cs-CZ" sz="1000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755" y="4890356"/>
                <a:ext cx="4725525" cy="1791131"/>
              </a:xfrm>
              <a:prstGeom prst="rect">
                <a:avLst/>
              </a:prstGeom>
              <a:blipFill rotWithShape="1">
                <a:blip r:embed="rId3"/>
                <a:stretch>
                  <a:fillRect b="-3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8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dirty="0" smtClean="0"/>
              <a:t>Zjednodušená optická soustava oka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000" dirty="0" smtClean="0"/>
              <a:t>F … předmětové </a:t>
            </a:r>
            <a:r>
              <a:rPr lang="cs-CZ" sz="1000" dirty="0"/>
              <a:t>ohnisko</a:t>
            </a:r>
            <a:endParaRPr lang="cs-CZ" sz="1000" dirty="0" smtClean="0"/>
          </a:p>
          <a:p>
            <a:r>
              <a:rPr lang="cs-CZ" sz="1000" dirty="0" smtClean="0"/>
              <a:t>H … hlavní </a:t>
            </a:r>
            <a:r>
              <a:rPr lang="cs-CZ" sz="1000" dirty="0"/>
              <a:t>bod</a:t>
            </a:r>
            <a:endParaRPr lang="cs-CZ" sz="1000" dirty="0" smtClean="0"/>
          </a:p>
          <a:p>
            <a:r>
              <a:rPr lang="cs-CZ" sz="1000" dirty="0" smtClean="0"/>
              <a:t>N … </a:t>
            </a:r>
            <a:r>
              <a:rPr lang="cs-CZ" sz="1000" dirty="0"/>
              <a:t>uzlový bod </a:t>
            </a:r>
            <a:endParaRPr lang="cs-CZ" sz="1000" dirty="0" smtClean="0"/>
          </a:p>
          <a:p>
            <a:r>
              <a:rPr lang="cs-CZ" sz="1000" dirty="0" smtClean="0"/>
              <a:t>F</a:t>
            </a:r>
            <a:r>
              <a:rPr lang="cs-CZ" sz="1000" dirty="0"/>
              <a:t>’ </a:t>
            </a:r>
            <a:r>
              <a:rPr lang="cs-CZ" sz="1000" dirty="0" smtClean="0"/>
              <a:t>…obrazové </a:t>
            </a:r>
            <a:r>
              <a:rPr lang="cs-CZ" sz="1000" dirty="0"/>
              <a:t>ohnisko soustavy </a:t>
            </a:r>
            <a:endParaRPr lang="cs-CZ" sz="1000" dirty="0" smtClean="0"/>
          </a:p>
          <a:p>
            <a:pPr marL="0" indent="0">
              <a:buNone/>
            </a:pPr>
            <a:r>
              <a:rPr lang="cs-CZ" sz="1000" dirty="0" smtClean="0"/>
              <a:t> </a:t>
            </a:r>
          </a:p>
          <a:p>
            <a:r>
              <a:rPr lang="cs-CZ" sz="1000" dirty="0" smtClean="0"/>
              <a:t>Počátkem </a:t>
            </a:r>
            <a:r>
              <a:rPr lang="cs-CZ" sz="1000" dirty="0"/>
              <a:t>souřadnicové osy  </a:t>
            </a:r>
            <a:r>
              <a:rPr lang="cs-CZ" sz="1000" dirty="0" smtClean="0"/>
              <a:t>- bod 0, </a:t>
            </a:r>
            <a:r>
              <a:rPr lang="cs-CZ" sz="1000" dirty="0"/>
              <a:t>v němž osa optické </a:t>
            </a:r>
            <a:r>
              <a:rPr lang="cs-CZ" sz="1000" dirty="0" smtClean="0"/>
              <a:t>soustavy oka protíná s rohovkou</a:t>
            </a:r>
            <a:r>
              <a:rPr lang="cs-CZ" sz="1000" dirty="0"/>
              <a:t>. </a:t>
            </a:r>
            <a:endParaRPr lang="cs-CZ" sz="1000" dirty="0" smtClean="0"/>
          </a:p>
          <a:p>
            <a:r>
              <a:rPr lang="cs-CZ" sz="1000" dirty="0" smtClean="0"/>
              <a:t>f´ … obrazová ohnisková </a:t>
            </a:r>
            <a:r>
              <a:rPr lang="cs-CZ" sz="1000" dirty="0"/>
              <a:t>vzdálenost </a:t>
            </a:r>
            <a:r>
              <a:rPr lang="cs-CZ" sz="1000" dirty="0" smtClean="0"/>
              <a:t>optické </a:t>
            </a:r>
            <a:r>
              <a:rPr lang="cs-CZ" sz="1000" dirty="0"/>
              <a:t>soustavy </a:t>
            </a:r>
            <a:r>
              <a:rPr lang="cs-CZ" sz="1000" dirty="0" smtClean="0"/>
              <a:t>oka, </a:t>
            </a:r>
            <a:r>
              <a:rPr lang="cs-CZ" sz="1000" dirty="0"/>
              <a:t>vzdálenost obrazového ohniska F’ od uzlového bodu </a:t>
            </a:r>
            <a:r>
              <a:rPr lang="cs-CZ" sz="1000" dirty="0" smtClean="0"/>
              <a:t>N = 17 mm.</a:t>
            </a:r>
          </a:p>
          <a:p>
            <a:r>
              <a:rPr lang="cs-CZ" sz="1000" dirty="0" smtClean="0"/>
              <a:t>jediný </a:t>
            </a:r>
            <a:r>
              <a:rPr lang="cs-CZ" sz="1000" dirty="0"/>
              <a:t>uzlový bod </a:t>
            </a:r>
            <a:r>
              <a:rPr lang="cs-CZ" sz="1000" dirty="0" smtClean="0"/>
              <a:t>N má v tomto zjednodušení stejnou funkci, </a:t>
            </a:r>
            <a:r>
              <a:rPr lang="cs-CZ" sz="1000" dirty="0"/>
              <a:t>jako optický střed obyčejné čočky – optické paprsky jím procházejí </a:t>
            </a:r>
            <a:r>
              <a:rPr lang="cs-CZ" sz="1000" dirty="0" smtClean="0"/>
              <a:t>beze změny </a:t>
            </a:r>
            <a:r>
              <a:rPr lang="cs-CZ" sz="1000" dirty="0"/>
              <a:t>směru [</a:t>
            </a:r>
            <a:r>
              <a:rPr lang="cs-CZ" sz="1000" dirty="0">
                <a:solidFill>
                  <a:srgbClr val="C00000"/>
                </a:solidFill>
              </a:rPr>
              <a:t>25</a:t>
            </a:r>
            <a:r>
              <a:rPr lang="cs-CZ" sz="1000" dirty="0" smtClean="0">
                <a:solidFill>
                  <a:srgbClr val="C00000"/>
                </a:solidFill>
              </a:rPr>
              <a:t>]</a:t>
            </a:r>
            <a:endParaRPr lang="cs-CZ" sz="1000" dirty="0">
              <a:solidFill>
                <a:srgbClr val="C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06515" y="4194085"/>
            <a:ext cx="23110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000" dirty="0"/>
              <a:t>Poloměr </a:t>
            </a:r>
            <a:r>
              <a:rPr lang="cs-CZ" sz="1000" dirty="0" smtClean="0"/>
              <a:t>zakřivení přední plochy oční čočky je </a:t>
            </a:r>
            <a:r>
              <a:rPr lang="cs-CZ" sz="1000" dirty="0"/>
              <a:t>v akomodačním </a:t>
            </a:r>
            <a:r>
              <a:rPr lang="cs-CZ" sz="1000" dirty="0" smtClean="0"/>
              <a:t>klidu</a:t>
            </a:r>
          </a:p>
          <a:p>
            <a:pPr algn="ctr"/>
            <a:r>
              <a:rPr lang="cs-CZ" sz="1000" dirty="0" smtClean="0"/>
              <a:t>10 </a:t>
            </a:r>
            <a:r>
              <a:rPr lang="cs-CZ" sz="1000" dirty="0"/>
              <a:t>– 11 mm, zadní plochy 6 mm.</a:t>
            </a:r>
          </a:p>
        </p:txBody>
      </p:sp>
      <p:sp>
        <p:nvSpPr>
          <p:cNvPr id="7" name="Levá složená závorka 6"/>
          <p:cNvSpPr/>
          <p:nvPr/>
        </p:nvSpPr>
        <p:spPr>
          <a:xfrm flipH="1">
            <a:off x="2951820" y="1583795"/>
            <a:ext cx="225025" cy="76508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401870" y="1843226"/>
            <a:ext cx="30960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čísla v závorkách jejich souřadnice v milimetrech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65" y="3474004"/>
            <a:ext cx="47625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evá složená závorka 8"/>
          <p:cNvSpPr/>
          <p:nvPr/>
        </p:nvSpPr>
        <p:spPr>
          <a:xfrm rot="16200000">
            <a:off x="4083083" y="4672837"/>
            <a:ext cx="437650" cy="1125126"/>
          </a:xfrm>
          <a:prstGeom prst="leftBrace">
            <a:avLst>
              <a:gd name="adj1" fmla="val 8333"/>
              <a:gd name="adj2" fmla="val 495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031940" y="5544235"/>
            <a:ext cx="9060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f = -15,7 mm</a:t>
            </a:r>
            <a:endParaRPr lang="cs-CZ" sz="1000" dirty="0"/>
          </a:p>
        </p:txBody>
      </p:sp>
      <p:sp>
        <p:nvSpPr>
          <p:cNvPr id="15" name="Levá složená závorka 14"/>
          <p:cNvSpPr/>
          <p:nvPr/>
        </p:nvSpPr>
        <p:spPr>
          <a:xfrm rot="16200000">
            <a:off x="6346455" y="4238917"/>
            <a:ext cx="437650" cy="1973495"/>
          </a:xfrm>
          <a:prstGeom prst="leftBrace">
            <a:avLst>
              <a:gd name="adj1" fmla="val 8333"/>
              <a:gd name="adj2" fmla="val 495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6254938" y="5544235"/>
            <a:ext cx="756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f = 24 mm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337726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63" y="2438890"/>
            <a:ext cx="3563661" cy="315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3553903"/>
            <a:ext cx="5423102" cy="105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dpis 19"/>
          <p:cNvSpPr>
            <a:spLocks noGrp="1"/>
          </p:cNvSpPr>
          <p:nvPr>
            <p:ph type="title"/>
          </p:nvPr>
        </p:nvSpPr>
        <p:spPr>
          <a:xfrm>
            <a:off x="10263" y="143635"/>
            <a:ext cx="9124112" cy="1143000"/>
          </a:xfrm>
        </p:spPr>
        <p:txBody>
          <a:bodyPr/>
          <a:lstStyle/>
          <a:p>
            <a:r>
              <a:rPr lang="cs-CZ" dirty="0" smtClean="0"/>
              <a:t>Výškový, hloubkový a zorný úhel</a:t>
            </a:r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718810"/>
            <a:ext cx="5423102" cy="128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2" y="5158538"/>
            <a:ext cx="5412559" cy="115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8577445" y="5610818"/>
            <a:ext cx="4950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[</a:t>
            </a:r>
            <a:r>
              <a:rPr lang="cs-CZ" sz="1000" dirty="0" smtClean="0">
                <a:hlinkClick r:id="rId6"/>
              </a:rPr>
              <a:t>7</a:t>
            </a:r>
            <a:r>
              <a:rPr lang="cs-CZ" sz="1000" dirty="0" smtClean="0"/>
              <a:t>]</a:t>
            </a:r>
            <a:endParaRPr lang="cs-CZ" sz="1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681733" y="3016771"/>
            <a:ext cx="655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</a:t>
            </a:r>
            <a:r>
              <a:rPr lang="cs-CZ" sz="1000" dirty="0"/>
              <a:t>4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833979" y="4612672"/>
            <a:ext cx="655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</a:t>
            </a:r>
            <a:r>
              <a:rPr lang="cs-CZ" sz="1000" dirty="0"/>
              <a:t>4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833979" y="6307462"/>
            <a:ext cx="655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</a:t>
            </a:r>
            <a:r>
              <a:rPr lang="cs-CZ" sz="1000" dirty="0"/>
              <a:t>4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8417148" y="2192669"/>
            <a:ext cx="655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5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23074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-108520" y="244011"/>
            <a:ext cx="9252520" cy="70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20000"/>
              </a:spcBef>
            </a:pPr>
            <a:r>
              <a:rPr lang="cs-CZ" kern="0" dirty="0" smtClean="0"/>
              <a:t>Zorné pole – prostorově</a:t>
            </a:r>
            <a:endParaRPr lang="cs-CZ" kern="0" dirty="0">
              <a:solidFill>
                <a:schemeClr val="tx1"/>
              </a:solidFill>
            </a:endParaRPr>
          </a:p>
        </p:txBody>
      </p:sp>
      <p:pic>
        <p:nvPicPr>
          <p:cNvPr id="6" name="Picture 9" descr="Soubor:Beeldhoek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78" y="2573905"/>
            <a:ext cx="5657892" cy="398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296525" y="1358770"/>
            <a:ext cx="8460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je </a:t>
            </a:r>
            <a:r>
              <a:rPr lang="cs-CZ" dirty="0"/>
              <a:t>část </a:t>
            </a:r>
            <a:r>
              <a:rPr lang="cs-CZ" dirty="0" smtClean="0"/>
              <a:t>prostoru, ze </a:t>
            </a:r>
            <a:r>
              <a:rPr lang="cs-CZ" dirty="0"/>
              <a:t>kterého do </a:t>
            </a:r>
            <a:r>
              <a:rPr lang="cs-CZ" dirty="0" smtClean="0"/>
              <a:t>oka nebo objektivu, přicházejí </a:t>
            </a:r>
            <a:r>
              <a:rPr lang="cs-CZ" dirty="0"/>
              <a:t>světelné paprsky.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521550" y="3293985"/>
                <a:ext cx="26030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 …</m:t>
                      </m:r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𝑧𝑜𝑟𝑛</m:t>
                      </m:r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ý ú</m:t>
                      </m:r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h𝑒𝑙</m:t>
                      </m:r>
                    </m:oMath>
                  </m:oMathPara>
                </a14:m>
                <a:endParaRPr lang="cs-CZ" sz="1600" b="0" i="1" dirty="0" smtClean="0">
                  <a:latin typeface="+mn-lt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 …</m:t>
                      </m:r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𝑜h𝑛𝑖𝑠𝑘𝑜𝑣</m:t>
                      </m:r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á </m:t>
                      </m:r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𝑣𝑧𝑑</m:t>
                      </m:r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á</m:t>
                      </m:r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𝑙𝑒𝑛𝑜𝑠𝑡</m:t>
                      </m:r>
                    </m:oMath>
                  </m:oMathPara>
                </a14:m>
                <a:endParaRPr lang="cs-CZ" sz="1600" b="0" i="1" dirty="0" smtClean="0">
                  <a:latin typeface="+mn-lt"/>
                  <a:ea typeface="Cambria Math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0" y="3293985"/>
                <a:ext cx="2603020" cy="584775"/>
              </a:xfrm>
              <a:prstGeom prst="rect">
                <a:avLst/>
              </a:prstGeom>
              <a:blipFill rotWithShape="1"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délník 9"/>
          <p:cNvSpPr/>
          <p:nvPr/>
        </p:nvSpPr>
        <p:spPr>
          <a:xfrm>
            <a:off x="1016605" y="1825687"/>
            <a:ext cx="6840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N</a:t>
            </a:r>
            <a:r>
              <a:rPr lang="cs-CZ" sz="1400" dirty="0" smtClean="0"/>
              <a:t>ebo také: část okolí, které </a:t>
            </a:r>
            <a:r>
              <a:rPr lang="cs-CZ" sz="1400" dirty="0"/>
              <a:t>vidíme, aniž bychom museli pohnout hlavou nebo </a:t>
            </a:r>
            <a:r>
              <a:rPr lang="cs-CZ" sz="1400" dirty="0" smtClean="0"/>
              <a:t>očima.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851784" y="6312544"/>
            <a:ext cx="8075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Obr. 6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70583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Výchozí návrh">
  <a:themeElements>
    <a:clrScheme name="Vlastní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7272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11250</TotalTime>
  <Words>721</Words>
  <Application>Microsoft Office PowerPoint</Application>
  <PresentationFormat>Předvádění na obrazovce (4:3)</PresentationFormat>
  <Paragraphs>194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Výchozí návrh</vt:lpstr>
      <vt:lpstr>Prezentace aplikace PowerPoint</vt:lpstr>
      <vt:lpstr>Prezentace aplikace PowerPoint</vt:lpstr>
      <vt:lpstr>Oko</vt:lpstr>
      <vt:lpstr>Blízký a daleký bod, mezní úhel</vt:lpstr>
      <vt:lpstr>Oko – optická soustava</vt:lpstr>
      <vt:lpstr>Prezentace aplikace PowerPoint</vt:lpstr>
      <vt:lpstr>Zjednodušená optická soustava oka</vt:lpstr>
      <vt:lpstr>Výškový, hloubkový a zorný úhel</vt:lpstr>
      <vt:lpstr>Prezentace aplikace PowerPoint</vt:lpstr>
      <vt:lpstr>Prezentace aplikace PowerPoint</vt:lpstr>
      <vt:lpstr>Stereoskopický vjem</vt:lpstr>
      <vt:lpstr>Oko Aj - Cj</vt:lpstr>
      <vt:lpstr>Oko bez popisu – opakování</vt:lpstr>
      <vt:lpstr>Citace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Souhrnné opakování fyzikálních veličin</dc:title>
  <dc:creator>zdenet</dc:creator>
  <cp:lastModifiedBy>zchalupsky</cp:lastModifiedBy>
  <cp:revision>383</cp:revision>
  <dcterms:created xsi:type="dcterms:W3CDTF">2013-03-27T07:54:35Z</dcterms:created>
  <dcterms:modified xsi:type="dcterms:W3CDTF">2013-08-20T20:20:08Z</dcterms:modified>
</cp:coreProperties>
</file>