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57" r:id="rId4"/>
    <p:sldId id="262" r:id="rId5"/>
    <p:sldId id="277" r:id="rId6"/>
    <p:sldId id="258" r:id="rId7"/>
    <p:sldId id="261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hdr-ozuben%C3%A1-kola-barva-mechanick%C3%BD-94448/" TargetMode="External"/><Relationship Id="rId2" Type="http://schemas.openxmlformats.org/officeDocument/2006/relationships/hyperlink" Target="http://pixabay.com/cs/demolice-pr%C3%A1ce-rypadla-stavebnictv%C3%AD-7546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in_Page" TargetMode="External"/><Relationship Id="rId4" Type="http://schemas.openxmlformats.org/officeDocument/2006/relationships/hyperlink" Target="http://pixabay.com/cs/aqua-%C3%BA%C4%8Dinek-auto-j%C3%ADzdy-ovlada%C4%8D-8300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5. 12.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</a:t>
            </a:r>
            <a:r>
              <a:rPr lang="cs-CZ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VY_32_INOVACE_17_FY_B</a:t>
            </a: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Mechanika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Téma: </a:t>
            </a:r>
            <a:r>
              <a:rPr lang="cs-CZ" sz="1200" b="1" dirty="0"/>
              <a:t>Účinnost stroje</a:t>
            </a:r>
            <a:endParaRPr lang="cs-CZ" sz="12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Diskuze o účinnosti uvádí téma. Další snímek shrnuje vyvozené rovnice pro výpočet účinnosti.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Řešené příklady uvádí do problematiky výpočtu účinnosti. První řešený příklad využívá znalosti </a:t>
            </a:r>
            <a:br>
              <a:rPr lang="cs-CZ" sz="1200" i="1" dirty="0" smtClean="0">
                <a:latin typeface="Verdana" pitchFamily="34" charset="0"/>
              </a:rPr>
            </a:br>
            <a:r>
              <a:rPr lang="cs-CZ" sz="1200" i="1" dirty="0" smtClean="0">
                <a:latin typeface="Verdana" pitchFamily="34" charset="0"/>
              </a:rPr>
              <a:t>goniometrické funkce cosinus.</a:t>
            </a:r>
            <a:endParaRPr lang="cs-CZ" sz="1200" i="1" dirty="0" smtClean="0"/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xabay.com/get/f407278663f9030328d8/1373525741/demolition-75463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" y="-1"/>
            <a:ext cx="9145248" cy="6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1830" y="1879476"/>
            <a:ext cx="4327399" cy="14700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b="1" dirty="0"/>
              <a:t>Účinnost stroje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1560" y="4599130"/>
            <a:ext cx="2475275" cy="16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Účinnost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Výpočet účinnosti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Řešený příklad 1.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Řešený příklad </a:t>
            </a:r>
            <a:r>
              <a:rPr lang="cs-CZ" sz="1600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082390" y="6264315"/>
            <a:ext cx="80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Obr. 1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138329" y="5904275"/>
            <a:ext cx="646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</a:t>
            </a:r>
            <a:endParaRPr lang="cs-CZ" sz="1200" dirty="0"/>
          </a:p>
        </p:txBody>
      </p:sp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cs-CZ" dirty="0" smtClean="0"/>
              <a:t>Účinnost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8329" y="1178750"/>
            <a:ext cx="875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Pouze část vydané energie se přemění v užitečnou práci, tomto v případě v pohyb.</a:t>
            </a:r>
            <a:endParaRPr lang="cs-CZ" dirty="0"/>
          </a:p>
        </p:txBody>
      </p:sp>
      <p:pic>
        <p:nvPicPr>
          <p:cNvPr id="1028" name="Picture 4" descr="http://pixabay.com/static/uploads/photo/2013/02/18/18/35/aqua-83008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9" y="1763815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xabay.com/static/uploads/photo/2013/03/17/07/16/hdr-94448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783115"/>
            <a:ext cx="4140460" cy="27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798931" y="5597370"/>
            <a:ext cx="1530170" cy="890808"/>
          </a:xfrm>
          <a:prstGeom prst="wedgeRoundRectCallout">
            <a:avLst>
              <a:gd name="adj1" fmla="val 84455"/>
              <a:gd name="adj2" fmla="val -64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překonání odporu prostředí a tření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7632340" y="3577953"/>
            <a:ext cx="1260140" cy="661137"/>
          </a:xfrm>
          <a:prstGeom prst="wedgeRoundRectCallout">
            <a:avLst>
              <a:gd name="adj1" fmla="val -54980"/>
              <a:gd name="adj2" fmla="val 1016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vnitřní tření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5742130" y="2659269"/>
            <a:ext cx="1530170" cy="890808"/>
          </a:xfrm>
          <a:prstGeom prst="wedgeRoundRectCallout">
            <a:avLst>
              <a:gd name="adj1" fmla="val -48341"/>
              <a:gd name="adj2" fmla="val 69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výfukové plyny, ztráta tepelné energie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76945" y="6258449"/>
            <a:ext cx="646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3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8877" y="1917703"/>
            <a:ext cx="251361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Dokážete vyjmenovat ztráty?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45724" y="8620"/>
            <a:ext cx="8229600" cy="1143000"/>
          </a:xfrm>
        </p:spPr>
        <p:txBody>
          <a:bodyPr/>
          <a:lstStyle/>
          <a:p>
            <a:r>
              <a:rPr lang="cs-CZ" dirty="0" smtClean="0"/>
              <a:t>Výpočet účinnosti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5059" y="1178750"/>
            <a:ext cx="837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Vykonaná užitečná práce (využitá energie) je vždy menší než vykonaná celková práce (energie dodaná).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286635" y="1898830"/>
                <a:ext cx="5084533" cy="67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𝑣𝑦𝑢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ž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𝑖𝑡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á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𝑝𝑟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á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𝑐𝑒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𝑒𝑛𝑒𝑟𝑔𝑖𝑒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𝑧𝑎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𝑗𝑒𝑑𝑛𝑜𝑡𝑘𝑢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𝑑𝑜𝑏𝑦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𝑑𝑜𝑑𝑎𝑛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á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𝑝𝑟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á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𝑐𝑒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𝑒𝑛𝑒𝑟𝑔𝑖𝑒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𝑧𝑎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𝑗𝑒𝑑𝑛𝑜𝑡𝑘𝑢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𝑑𝑜𝑏𝑦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35" y="1898830"/>
                <a:ext cx="5084533" cy="6784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56565" y="3352072"/>
                <a:ext cx="2399888" cy="1157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den>
                      </m:f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cs-CZ" b="0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5" y="3352072"/>
                <a:ext cx="2399888" cy="1157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1523173" y="3029408"/>
            <a:ext cx="933592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rovnice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77724" y="3068960"/>
            <a:ext cx="933592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jednotky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5744576" y="3478862"/>
                <a:ext cx="2697854" cy="101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cs-CZ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76" y="3478862"/>
                <a:ext cx="2697854" cy="101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4526995" y="4743913"/>
            <a:ext cx="34203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Účinnost je bezrozměrné číslo.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157048" y="3158970"/>
                <a:ext cx="806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48" y="3158970"/>
                <a:ext cx="80695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024790" y="2708920"/>
                <a:ext cx="923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90" y="2708920"/>
                <a:ext cx="92365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aoblený obdélníkový popisek 12"/>
          <p:cNvSpPr/>
          <p:nvPr/>
        </p:nvSpPr>
        <p:spPr>
          <a:xfrm>
            <a:off x="3957899" y="3655752"/>
            <a:ext cx="1451237" cy="426684"/>
          </a:xfrm>
          <a:prstGeom prst="wedgeRoundRectCallout">
            <a:avLst>
              <a:gd name="adj1" fmla="val -8355"/>
              <a:gd name="adj2" fmla="val -91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tx1"/>
                </a:solidFill>
              </a:rPr>
              <a:t>účinnost je vždy menší než 1</a:t>
            </a:r>
            <a:endParaRPr lang="cs-CZ" sz="10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321750" y="5589240"/>
                <a:ext cx="1654107" cy="65793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50" y="5589240"/>
                <a:ext cx="1654107" cy="6579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206515" y="5733542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 vynásobení 100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031940" y="5733542"/>
            <a:ext cx="385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účinnost vyjádřená v procentech.</a:t>
            </a:r>
            <a:endParaRPr lang="cs-CZ" dirty="0"/>
          </a:p>
        </p:txBody>
      </p:sp>
      <p:sp>
        <p:nvSpPr>
          <p:cNvPr id="16" name="Zaoblený obdélníkový popisek 15"/>
          <p:cNvSpPr/>
          <p:nvPr/>
        </p:nvSpPr>
        <p:spPr>
          <a:xfrm>
            <a:off x="6597225" y="2363113"/>
            <a:ext cx="1260140" cy="345807"/>
          </a:xfrm>
          <a:prstGeom prst="wedgeRoundRectCallout">
            <a:avLst>
              <a:gd name="adj1" fmla="val -70347"/>
              <a:gd name="adj2" fmla="val 6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příkon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6597225" y="1825081"/>
            <a:ext cx="1260140" cy="345807"/>
          </a:xfrm>
          <a:prstGeom prst="wedgeRoundRectCallout">
            <a:avLst>
              <a:gd name="adj1" fmla="val -70347"/>
              <a:gd name="adj2" fmla="val -150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výkon</a:t>
            </a:r>
            <a:endParaRPr lang="cs-CZ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7713873" y="5733542"/>
                <a:ext cx="126861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&lt;100%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873" y="5733542"/>
                <a:ext cx="126861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1353148" y="6406588"/>
            <a:ext cx="6660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Žádný stroj ani organismus není schopen pracovat se 100 % využitím své energie.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746575" y="4599130"/>
                <a:ext cx="2287999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sz="16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16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sz="1600" i="1" baseline="-250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num>
                        <m:den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4599130"/>
                <a:ext cx="2287999" cy="6588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aoblený obdélníkový popisek 22"/>
          <p:cNvSpPr/>
          <p:nvPr/>
        </p:nvSpPr>
        <p:spPr>
          <a:xfrm>
            <a:off x="698859" y="1898830"/>
            <a:ext cx="654289" cy="240073"/>
          </a:xfrm>
          <a:prstGeom prst="wedgeRoundRectCallout">
            <a:avLst>
              <a:gd name="adj1" fmla="val 43290"/>
              <a:gd name="adj2" fmla="val 938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é</a:t>
            </a:r>
            <a:r>
              <a:rPr lang="cs-CZ" sz="1400" dirty="0" smtClean="0">
                <a:solidFill>
                  <a:schemeClr val="tx1"/>
                </a:solidFill>
              </a:rPr>
              <a:t>ta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4885" cy="709714"/>
          </a:xfrm>
        </p:spPr>
        <p:txBody>
          <a:bodyPr/>
          <a:lstStyle/>
          <a:p>
            <a:r>
              <a:rPr lang="cs-CZ" dirty="0" smtClean="0"/>
              <a:t>Řešený příklad 1.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842030" y="1311651"/>
            <a:ext cx="1485165" cy="9451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4689951" y="1784203"/>
            <a:ext cx="3167414" cy="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4436985" y="2264376"/>
            <a:ext cx="4303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3" idx="3"/>
          </p:cNvCxnSpPr>
          <p:nvPr/>
        </p:nvCxnSpPr>
        <p:spPr>
          <a:xfrm flipV="1">
            <a:off x="6327195" y="1311651"/>
            <a:ext cx="1215135" cy="472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3" idx="3"/>
          </p:cNvCxnSpPr>
          <p:nvPr/>
        </p:nvCxnSpPr>
        <p:spPr>
          <a:xfrm>
            <a:off x="6327195" y="1784204"/>
            <a:ext cx="12151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7542330" y="1311651"/>
            <a:ext cx="0" cy="472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ouk 8"/>
          <p:cNvSpPr/>
          <p:nvPr/>
        </p:nvSpPr>
        <p:spPr>
          <a:xfrm rot="2493284">
            <a:off x="6408400" y="1595757"/>
            <a:ext cx="345740" cy="345740"/>
          </a:xfrm>
          <a:prstGeom prst="arc">
            <a:avLst>
              <a:gd name="adj1" fmla="val 16200000"/>
              <a:gd name="adj2" fmla="val 194124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507215" y="1581681"/>
                <a:ext cx="3057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05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cs-CZ" sz="105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215" y="1581681"/>
                <a:ext cx="305788" cy="2539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828403" y="1088740"/>
                <a:ext cx="39889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03" y="1088740"/>
                <a:ext cx="398892" cy="402931"/>
              </a:xfrm>
              <a:prstGeom prst="rect">
                <a:avLst/>
              </a:prstGeom>
              <a:blipFill rotWithShape="1">
                <a:blip r:embed="rId3"/>
                <a:stretch>
                  <a:fillRect t="-21212" r="-30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ravá složená závorka 12"/>
          <p:cNvSpPr/>
          <p:nvPr/>
        </p:nvSpPr>
        <p:spPr>
          <a:xfrm rot="5400000">
            <a:off x="6815278" y="1300886"/>
            <a:ext cx="238661" cy="12053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6402405" y="1867648"/>
                <a:ext cx="1064714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405" y="1867648"/>
                <a:ext cx="1064714" cy="402931"/>
              </a:xfrm>
              <a:prstGeom prst="rect">
                <a:avLst/>
              </a:prstGeom>
              <a:blipFill rotWithShape="1">
                <a:blip r:embed="rId4"/>
                <a:stretch>
                  <a:fillRect t="-21212" r="-2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521550" y="1235432"/>
            <a:ext cx="355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Těleso je taženo silou 500 N. Směr síly svírá se směrem pohybu 25°. Jaká je účinnost působící síly?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66555" y="2751811"/>
            <a:ext cx="808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odvozování účinnosti jsme dospěli k rovnici, kterou vyjadřujeme účinnost nejen příkonem a výkonem, vykonanou a využitou prací, ale i působící a využitou silou. Tím se nám celé </a:t>
            </a:r>
            <a:r>
              <a:rPr lang="cs-CZ" dirty="0"/>
              <a:t>řešení velmi zjednoduší.</a:t>
            </a:r>
            <a:r>
              <a:rPr lang="cs-CZ" dirty="0" smtClean="0"/>
              <a:t>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22436" y="3969060"/>
                <a:ext cx="1494640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i="1" baseline="-250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36" y="3969060"/>
                <a:ext cx="1494640" cy="7239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Šipka doprava 18"/>
          <p:cNvSpPr/>
          <p:nvPr/>
        </p:nvSpPr>
        <p:spPr>
          <a:xfrm>
            <a:off x="2546775" y="4195060"/>
            <a:ext cx="675075" cy="271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3581890" y="3969060"/>
                <a:ext cx="4283865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500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500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25</m:t>
                          </m:r>
                        </m:e>
                      </m:func>
                      <m:r>
                        <a:rPr lang="cs-CZ" i="1">
                          <a:latin typeface="Cambria Math"/>
                          <a:ea typeface="Cambria Math"/>
                        </a:rPr>
                        <m:t>≐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0,91⇒91%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0" y="3969060"/>
                <a:ext cx="4283865" cy="6183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5060901" y="4969821"/>
            <a:ext cx="3081685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při jakém úhlu bude účinnost 50% ?</a:t>
            </a:r>
            <a:endParaRPr lang="cs-CZ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37726" y="4969822"/>
            <a:ext cx="342038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/>
              <a:t>při úhlu 90° očekáváme účinnost 0%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2096725" y="5454225"/>
                <a:ext cx="31868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použijeme upravenou rovnici </a:t>
                </a:r>
                <a14:m>
                  <m:oMath xmlns:m="http://schemas.openxmlformats.org/officeDocument/2006/math">
                    <m:r>
                      <a:rPr lang="cs-CZ" sz="11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cs-CZ" sz="11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cs-CZ" sz="11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10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cs-CZ" sz="1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25" y="5454225"/>
                <a:ext cx="3186823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574" t="-200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aoblený obdélníkový popisek 23"/>
          <p:cNvSpPr/>
          <p:nvPr/>
        </p:nvSpPr>
        <p:spPr>
          <a:xfrm>
            <a:off x="5517105" y="5454223"/>
            <a:ext cx="1253987" cy="307777"/>
          </a:xfrm>
          <a:prstGeom prst="wedgeRoundRectCallout">
            <a:avLst>
              <a:gd name="adj1" fmla="val -77453"/>
              <a:gd name="adj2" fmla="val 13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vysvětlete</a:t>
            </a:r>
            <a:endParaRPr lang="cs-CZ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845165" y="5949280"/>
                <a:ext cx="3194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90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5" y="5949280"/>
                <a:ext cx="319440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829908" y="5949280"/>
                <a:ext cx="41840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cs-CZ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0,5=</m:t>
                    </m:r>
                    <m:func>
                      <m:func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r>
                      <a:rPr lang="cs-CZ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  <a:ea typeface="Cambria Math"/>
                          </a:rPr>
                          <m:t>arccos</m:t>
                        </m:r>
                      </m:fName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0,5=60°</m:t>
                        </m:r>
                      </m:e>
                    </m:func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08" y="5949280"/>
                <a:ext cx="418403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aoblený obdélníkový popisek 26"/>
              <p:cNvSpPr/>
              <p:nvPr/>
            </p:nvSpPr>
            <p:spPr>
              <a:xfrm>
                <a:off x="7027849" y="6444335"/>
                <a:ext cx="739506" cy="270030"/>
              </a:xfrm>
              <a:prstGeom prst="wedgeRoundRectCallout">
                <a:avLst>
                  <a:gd name="adj1" fmla="val 24263"/>
                  <a:gd name="adj2" fmla="val -12075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sz="1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14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cs-CZ" sz="1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0,5</m:t>
                          </m:r>
                        </m:e>
                      </m:func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Zaoblený obdélníkový popise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49" y="6444335"/>
                <a:ext cx="739506" cy="270030"/>
              </a:xfrm>
              <a:prstGeom prst="wedgeRoundRectCallout">
                <a:avLst>
                  <a:gd name="adj1" fmla="val 24263"/>
                  <a:gd name="adj2" fmla="val -120758"/>
                  <a:gd name="adj3" fmla="val 16667"/>
                </a:avLst>
              </a:prstGeom>
              <a:blipFill rotWithShape="1">
                <a:blip r:embed="rId10"/>
                <a:stretch>
                  <a:fillRect l="-48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aoblený obdélníkový popisek 27"/>
              <p:cNvSpPr/>
              <p:nvPr/>
            </p:nvSpPr>
            <p:spPr>
              <a:xfrm>
                <a:off x="7092280" y="5608113"/>
                <a:ext cx="1648121" cy="270030"/>
              </a:xfrm>
              <a:prstGeom prst="wedgeRoundRectCallout">
                <a:avLst>
                  <a:gd name="adj1" fmla="val 25103"/>
                  <a:gd name="adj2" fmla="val 11429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140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60</m:t>
                          </m:r>
                        </m:e>
                      </m:func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=1/2</m:t>
                      </m:r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Zaoblený obdélníkový popise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608113"/>
                <a:ext cx="1648121" cy="270030"/>
              </a:xfrm>
              <a:prstGeom prst="wedgeRoundRectCallout">
                <a:avLst>
                  <a:gd name="adj1" fmla="val 25103"/>
                  <a:gd name="adj2" fmla="val 114290"/>
                  <a:gd name="adj3" fmla="val 16667"/>
                </a:avLst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/>
          <p:cNvSpPr/>
          <p:nvPr/>
        </p:nvSpPr>
        <p:spPr>
          <a:xfrm>
            <a:off x="7873122" y="2274230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4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pPr eaLnBrk="1" hangingPunct="1"/>
            <a:r>
              <a:rPr lang="cs-CZ" dirty="0" smtClean="0"/>
              <a:t>Řešený příklad 2.</a:t>
            </a:r>
          </a:p>
        </p:txBody>
      </p:sp>
      <p:sp>
        <p:nvSpPr>
          <p:cNvPr id="3" name="Vývojový diagram: magnetický disk 2"/>
          <p:cNvSpPr/>
          <p:nvPr/>
        </p:nvSpPr>
        <p:spPr>
          <a:xfrm>
            <a:off x="573640" y="3542831"/>
            <a:ext cx="270030" cy="561244"/>
          </a:xfrm>
          <a:prstGeom prst="flowChartMagneticDisk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701570" y="1943835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louk 4"/>
          <p:cNvSpPr/>
          <p:nvPr/>
        </p:nvSpPr>
        <p:spPr>
          <a:xfrm rot="10800000">
            <a:off x="909890" y="2161265"/>
            <a:ext cx="282416" cy="232620"/>
          </a:xfrm>
          <a:prstGeom prst="arc">
            <a:avLst>
              <a:gd name="adj1" fmla="val 10843002"/>
              <a:gd name="adj2" fmla="val 0"/>
            </a:avLst>
          </a:prstGeom>
          <a:solidFill>
            <a:schemeClr val="accent3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908704" y="1792145"/>
            <a:ext cx="283537" cy="504825"/>
          </a:xfrm>
          <a:custGeom>
            <a:avLst/>
            <a:gdLst>
              <a:gd name="connsiteX0" fmla="*/ 0 w 323850"/>
              <a:gd name="connsiteY0" fmla="*/ 504825 h 504825"/>
              <a:gd name="connsiteX1" fmla="*/ 0 w 323850"/>
              <a:gd name="connsiteY1" fmla="*/ 0 h 504825"/>
              <a:gd name="connsiteX2" fmla="*/ 309562 w 323850"/>
              <a:gd name="connsiteY2" fmla="*/ 0 h 504825"/>
              <a:gd name="connsiteX3" fmla="*/ 309562 w 323850"/>
              <a:gd name="connsiteY3" fmla="*/ 490538 h 504825"/>
              <a:gd name="connsiteX4" fmla="*/ 323850 w 323850"/>
              <a:gd name="connsiteY4" fmla="*/ 500063 h 504825"/>
              <a:gd name="connsiteX0" fmla="*/ 0 w 309562"/>
              <a:gd name="connsiteY0" fmla="*/ 504825 h 504825"/>
              <a:gd name="connsiteX1" fmla="*/ 0 w 309562"/>
              <a:gd name="connsiteY1" fmla="*/ 0 h 504825"/>
              <a:gd name="connsiteX2" fmla="*/ 309562 w 309562"/>
              <a:gd name="connsiteY2" fmla="*/ 0 h 504825"/>
              <a:gd name="connsiteX3" fmla="*/ 309562 w 309562"/>
              <a:gd name="connsiteY3" fmla="*/ 490538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" h="504825">
                <a:moveTo>
                  <a:pt x="0" y="504825"/>
                </a:moveTo>
                <a:lnTo>
                  <a:pt x="0" y="0"/>
                </a:lnTo>
                <a:lnTo>
                  <a:pt x="309562" y="0"/>
                </a:lnTo>
                <a:lnTo>
                  <a:pt x="309562" y="490538"/>
                </a:lnTo>
              </a:path>
            </a:pathLst>
          </a:custGeom>
          <a:solidFill>
            <a:schemeClr val="accent3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753660" y="1792145"/>
            <a:ext cx="667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753660" y="1702135"/>
            <a:ext cx="90010" cy="9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906060" y="1699758"/>
            <a:ext cx="90010" cy="9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1058460" y="1699758"/>
            <a:ext cx="90010" cy="9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1210860" y="1702383"/>
            <a:ext cx="90010" cy="9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1338725" y="1699758"/>
            <a:ext cx="90010" cy="9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1023271" y="2254715"/>
            <a:ext cx="54402" cy="45719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>
            <a:stCxn id="4" idx="2"/>
          </p:cNvCxnSpPr>
          <p:nvPr/>
        </p:nvCxnSpPr>
        <p:spPr>
          <a:xfrm>
            <a:off x="701570" y="2303875"/>
            <a:ext cx="0" cy="1350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993520" y="6219310"/>
                <a:ext cx="856260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0" y="6219310"/>
                <a:ext cx="856260" cy="404791"/>
              </a:xfrm>
              <a:prstGeom prst="rect">
                <a:avLst/>
              </a:prstGeom>
              <a:blipFill rotWithShape="1">
                <a:blip r:embed="rId2"/>
                <a:stretch>
                  <a:fillRect t="-20896" r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se šipkou 16"/>
          <p:cNvCxnSpPr/>
          <p:nvPr/>
        </p:nvCxnSpPr>
        <p:spPr>
          <a:xfrm>
            <a:off x="708655" y="3823453"/>
            <a:ext cx="0" cy="152171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720164" y="4365086"/>
                <a:ext cx="404790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64" y="4365086"/>
                <a:ext cx="404790" cy="404791"/>
              </a:xfrm>
              <a:prstGeom prst="rect">
                <a:avLst/>
              </a:prstGeom>
              <a:blipFill rotWithShape="1">
                <a:blip r:embed="rId3"/>
                <a:stretch>
                  <a:fillRect t="-21212" r="-298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2801710" y="1792393"/>
            <a:ext cx="577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velkou silou budeme zvedat náklad na pevné kladce o hmotnosti 50 kg, jestliže účinnost kladky </a:t>
            </a:r>
          </a:p>
          <a:p>
            <a:r>
              <a:rPr lang="cs-CZ" dirty="0" smtClean="0"/>
              <a:t>je 90% (tření v ose kladky)</a:t>
            </a:r>
            <a:endParaRPr lang="cs-CZ" dirty="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428735" y="4567481"/>
            <a:ext cx="0" cy="152171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4" idx="6"/>
          </p:cNvCxnSpPr>
          <p:nvPr/>
        </p:nvCxnSpPr>
        <p:spPr>
          <a:xfrm>
            <a:off x="1421650" y="2303875"/>
            <a:ext cx="7085" cy="3645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304175" y="6233229"/>
            <a:ext cx="538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Obr</a:t>
            </a:r>
            <a:r>
              <a:rPr lang="cs-CZ" sz="1000" dirty="0"/>
              <a:t>.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2906815" y="2974489"/>
                <a:ext cx="1405000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𝐺</m:t>
                          </m:r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15" y="2974489"/>
                <a:ext cx="1405000" cy="404791"/>
              </a:xfrm>
              <a:prstGeom prst="rect">
                <a:avLst/>
              </a:prstGeom>
              <a:blipFill rotWithShape="1">
                <a:blip r:embed="rId4"/>
                <a:stretch>
                  <a:fillRect t="-212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906815" y="3412417"/>
                <a:ext cx="1655325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𝐺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m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15" y="3412417"/>
                <a:ext cx="1655325" cy="404791"/>
              </a:xfrm>
              <a:prstGeom prst="rect">
                <a:avLst/>
              </a:prstGeom>
              <a:blipFill rotWithShape="1">
                <a:blip r:embed="rId5"/>
                <a:stretch>
                  <a:fillRect t="-21212" r="-14760"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2906815" y="3850345"/>
                <a:ext cx="1197957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15" y="3850345"/>
                <a:ext cx="1197957" cy="402931"/>
              </a:xfrm>
              <a:prstGeom prst="rect">
                <a:avLst/>
              </a:prstGeom>
              <a:blipFill rotWithShape="1">
                <a:blip r:embed="rId6"/>
                <a:stretch>
                  <a:fillRect t="-21212" r="-20918"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4707016" y="3924055"/>
            <a:ext cx="1170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při účinnosti 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877146" y="3841642"/>
                <a:ext cx="983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=0,9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46" y="3841642"/>
                <a:ext cx="98328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2906815" y="4286413"/>
                <a:ext cx="1621982" cy="685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m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acc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15" y="4286413"/>
                <a:ext cx="1621982" cy="6856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906815" y="5005187"/>
                <a:ext cx="1797543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0" smtClean="0">
                              <a:latin typeface="Cambria Math"/>
                            </a:rPr>
                            <m:t>50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0,9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15" y="5005187"/>
                <a:ext cx="1797543" cy="6476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2906815" y="5685939"/>
                <a:ext cx="1646861" cy="40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≐</m:t>
                      </m:r>
                      <m:r>
                        <a:rPr lang="cs-CZ" b="0" i="1" smtClean="0">
                          <a:latin typeface="Cambria Math"/>
                        </a:rPr>
                        <m:t>555,6 [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15" y="5685939"/>
                <a:ext cx="1646861" cy="403252"/>
              </a:xfrm>
              <a:prstGeom prst="rect">
                <a:avLst/>
              </a:prstGeom>
              <a:blipFill rotWithShape="1">
                <a:blip r:embed="rId10"/>
                <a:stretch>
                  <a:fillRect t="-2121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4707016" y="3022995"/>
            <a:ext cx="298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rovnováha na kladce</a:t>
            </a:r>
            <a:endParaRPr lang="cs-CZ" sz="1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078825" y="6233294"/>
            <a:ext cx="449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Drhnoucí osa kladky si vyžádá vyvinout sílu 555,6 N.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4181"/>
            <a:ext cx="8229600" cy="245887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 smtClean="0"/>
              <a:t>Obr. 1 </a:t>
            </a:r>
            <a:r>
              <a:rPr lang="cs-CZ" sz="1400" dirty="0"/>
              <a:t>GERALT, </a:t>
            </a:r>
            <a:r>
              <a:rPr lang="cs-CZ" sz="1400" dirty="0" err="1"/>
              <a:t>Geralt</a:t>
            </a:r>
            <a:r>
              <a:rPr lang="cs-CZ" sz="1400" dirty="0"/>
              <a:t>. </a:t>
            </a:r>
            <a:r>
              <a:rPr lang="cs-CZ" sz="1400" i="1" dirty="0"/>
              <a:t>Demolice, Práce, Rypadla - Volně dostupný obrázek - 75463</a:t>
            </a:r>
            <a:r>
              <a:rPr lang="cs-CZ" sz="1400" dirty="0"/>
              <a:t> [online]. [cit. </a:t>
            </a:r>
            <a:r>
              <a:rPr lang="cs-CZ" sz="1400" dirty="0" smtClean="0"/>
              <a:t>5.12.2012]. </a:t>
            </a:r>
            <a:r>
              <a:rPr lang="cs-CZ" sz="1400" dirty="0"/>
              <a:t>Dostupný na WWW: </a:t>
            </a:r>
            <a:r>
              <a:rPr lang="cs-CZ" sz="1400" dirty="0">
                <a:hlinkClick r:id="rId2"/>
              </a:rPr>
              <a:t>http://pixabay.com/cs/demolice-pr%C3%A1ce-rypadla-stavebnictv%C3%AD-75463</a:t>
            </a:r>
            <a:r>
              <a:rPr lang="cs-CZ" sz="1400" dirty="0" smtClean="0">
                <a:hlinkClick r:id="rId2"/>
              </a:rPr>
              <a:t>/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2 </a:t>
            </a:r>
            <a:r>
              <a:rPr lang="cs-CZ" sz="1400" dirty="0" smtClean="0"/>
              <a:t>GREGOR</a:t>
            </a:r>
            <a:r>
              <a:rPr lang="cs-CZ" sz="1400" dirty="0"/>
              <a:t>. </a:t>
            </a:r>
            <a:r>
              <a:rPr lang="cs-CZ" sz="1400" i="1" dirty="0" err="1"/>
              <a:t>Hdr</a:t>
            </a:r>
            <a:r>
              <a:rPr lang="cs-CZ" sz="1400" i="1" dirty="0"/>
              <a:t>, Ozubená Kola, Barva - Volně dostupný obrázek - 94448</a:t>
            </a:r>
            <a:r>
              <a:rPr lang="cs-CZ" sz="1400" dirty="0"/>
              <a:t> [online]. [cit. 5.12.2012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3"/>
              </a:rPr>
              <a:t>http://pixabay.com/cs/hdr-ozuben%C3%A1-kola-barva-mechanick%C3%BD-94448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3 </a:t>
            </a:r>
            <a:r>
              <a:rPr lang="cs-CZ" sz="1400" dirty="0"/>
              <a:t>PUBLICDOMAINPICTURES. </a:t>
            </a:r>
            <a:r>
              <a:rPr lang="cs-CZ" sz="1400" i="1" dirty="0" err="1"/>
              <a:t>Aqua</a:t>
            </a:r>
            <a:r>
              <a:rPr lang="cs-CZ" sz="1400" i="1" dirty="0"/>
              <a:t>, Účinek, Auto, Jízdy, Ovladač - Volně dostupný obrázek - 83008</a:t>
            </a:r>
            <a:r>
              <a:rPr lang="cs-CZ" sz="1400" dirty="0"/>
              <a:t> [online]. [cit. 5.12.2012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4"/>
              </a:rPr>
              <a:t>http://pixabay.com/cs/aqua-%C3%BA%C4%8Dinek-auto-j%C3%ADzdy-ovlada%C4%8D-83008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smtClean="0"/>
              <a:t> </a:t>
            </a:r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4, 5 </a:t>
            </a:r>
            <a:r>
              <a:rPr lang="cs-CZ" sz="1400" dirty="0" smtClean="0"/>
              <a:t>Archiv autora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dirty="0" smtClean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7806" y="4869160"/>
            <a:ext cx="8235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SVOBODA, Emanuel. </a:t>
            </a:r>
            <a:r>
              <a:rPr lang="cs-CZ" sz="1400" i="1" dirty="0"/>
              <a:t>Přehled středoškolské fyziky</a:t>
            </a:r>
            <a:r>
              <a:rPr lang="cs-CZ" sz="1400" dirty="0"/>
              <a:t>. 2. vyd. Praha: Prometheus, 1996, 497 s. ISBN 80-719-6006-3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dirty="0" smtClean="0"/>
              <a:t>KOLEKTIV </a:t>
            </a:r>
            <a:r>
              <a:rPr lang="cs-CZ" sz="1400" dirty="0"/>
              <a:t>KATEDRY FYZIKY VŠZ V PRAZE. </a:t>
            </a:r>
            <a:r>
              <a:rPr lang="cs-CZ" sz="1400" i="1" dirty="0"/>
              <a:t>Fyzika</a:t>
            </a:r>
            <a:r>
              <a:rPr lang="cs-CZ" sz="1400" dirty="0"/>
              <a:t>. Praha: Státní pedagogické nakladatelství n. p., 1964, 521 s. Učební texty vysokých škol: Fakulta mechanizace, 1043-3551.</a:t>
            </a:r>
          </a:p>
          <a:p>
            <a:endParaRPr lang="cs-CZ" sz="1400" dirty="0"/>
          </a:p>
          <a:p>
            <a:r>
              <a:rPr lang="en-US" sz="1400" dirty="0" smtClean="0"/>
              <a:t>Wikipedia</a:t>
            </a:r>
            <a:r>
              <a:rPr lang="en-US" sz="1400" dirty="0"/>
              <a:t>: the free encyclopedia [online]. San Francisco (CA): Wikimedia Foundation, </a:t>
            </a:r>
            <a:r>
              <a:rPr lang="en-US" sz="1400" dirty="0" smtClean="0"/>
              <a:t>2001-201</a:t>
            </a:r>
            <a:r>
              <a:rPr lang="cs-CZ" sz="1400" dirty="0" smtClean="0"/>
              <a:t>2</a:t>
            </a:r>
            <a:r>
              <a:rPr lang="en-US" sz="1400" dirty="0"/>
              <a:t> [cit. </a:t>
            </a:r>
            <a:r>
              <a:rPr lang="cs-CZ" sz="1400" dirty="0"/>
              <a:t> 5.12.2012</a:t>
            </a:r>
            <a:r>
              <a:rPr lang="en-US" sz="1400" dirty="0" smtClean="0"/>
              <a:t>].</a:t>
            </a:r>
            <a:r>
              <a:rPr lang="en-US" sz="1400" dirty="0"/>
              <a:t>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5"/>
              </a:rPr>
              <a:t>http://en.wikipedia.org/wiki/Main_Page</a:t>
            </a:r>
            <a:endParaRPr lang="cs-CZ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4121" y="3863368"/>
            <a:ext cx="8229600" cy="8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 smtClean="0"/>
              <a:t>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8787</TotalTime>
  <Words>580</Words>
  <Application>Microsoft Office PowerPoint</Application>
  <PresentationFormat>Předvádění na obrazovce (4:3)</PresentationFormat>
  <Paragraphs>93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Výchozí návrh</vt:lpstr>
      <vt:lpstr>Prezentace aplikace PowerPoint</vt:lpstr>
      <vt:lpstr>Účinnost stroje</vt:lpstr>
      <vt:lpstr>Účinnost</vt:lpstr>
      <vt:lpstr>Výpočet účinnosti</vt:lpstr>
      <vt:lpstr>Řešený příklad 1.</vt:lpstr>
      <vt:lpstr>Řešený příklad 2.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340</cp:revision>
  <dcterms:created xsi:type="dcterms:W3CDTF">2013-03-27T07:54:35Z</dcterms:created>
  <dcterms:modified xsi:type="dcterms:W3CDTF">2013-08-22T18:43:09Z</dcterms:modified>
</cp:coreProperties>
</file>