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56" r:id="rId2"/>
  </p:sldMasterIdLst>
  <p:notesMasterIdLst>
    <p:notesMasterId r:id="rId12"/>
  </p:notesMasterIdLst>
  <p:sldIdLst>
    <p:sldId id="271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26884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38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00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29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8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9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3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1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7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6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kern="120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kern="120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FF7768-D21A-488B-B31D-6B9B3749EEAB}" type="slidenum">
              <a:rPr lang="cs-CZ" kern="1200">
                <a:latin typeface="Arial" charset="0"/>
                <a:ea typeface="+mn-ea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kern="120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1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get/af7022fc52d461be2c48/1370607613/mathematics-111423_1280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lker.com/clipart-26500.html" TargetMode="External"/><Relationship Id="rId4" Type="http://schemas.openxmlformats.org/officeDocument/2006/relationships/hyperlink" Target="http://pixabay.com/cs/obrys-einstein-mravenec-chyba-hmyz-3636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5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9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25.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VY_32_INOVACE_17_FY_A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Výpočty ve fyzice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Ř</a:t>
            </a:r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ešeni slovních úloh z fyziky často provázejí chyby nebo postupy přejaté z matematiky, kde studenti pracují s čísly jako takovými.</a:t>
            </a:r>
          </a:p>
          <a:p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Někdy si žáci obtížněji zvykají na pravidlo, zapisovat fyzikální hodnoty společně s jejich jednotkou.</a:t>
            </a:r>
          </a:p>
          <a:p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Právě četnost chyb v řešení slovních úloh, stála u vzniku tohoto DUMu.</a:t>
            </a:r>
          </a:p>
          <a:p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DUM lze využít k rychlému připomenutí možných postpů, k samostudiu nebo podrobnému rozboru řešení. 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závislost na potřebě té které třídy nebo studenta.</a:t>
            </a:r>
          </a:p>
          <a:p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 </a:t>
            </a:r>
            <a:r>
              <a:rPr lang="cs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demonstraci zápisu jsou zvoleny jednoduché příklady, které studenti znají ze základní </a:t>
            </a:r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školy nebo z prvních ročníkůškol středních.</a:t>
            </a:r>
          </a:p>
          <a:p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Výběr je zohledněn z pohledu školy odborné.</a:t>
            </a:r>
          </a:p>
          <a:p>
            <a:r>
              <a:rPr lang="c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Vzorové řešení není jediné možné, řada vyučujících používá své osvědčené postupy a pravidla.</a:t>
            </a:r>
          </a:p>
        </p:txBody>
      </p:sp>
    </p:spTree>
    <p:extLst>
      <p:ext uri="{BB962C8B-B14F-4D97-AF65-F5344CB8AC3E}">
        <p14:creationId xmlns:p14="http://schemas.microsoft.com/office/powerpoint/2010/main" val="20975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ixabay.com/get/af7022fc52d461be2c48/1370607613/mathematics-111423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288" y="621975"/>
            <a:ext cx="7229216" cy="511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4365104"/>
            <a:ext cx="655196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ts val="600"/>
              </a:spcAft>
            </a:pP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  <a:hlinkClick r:id="rId3" action="ppaction://hlinksldjump"/>
              </a:rPr>
              <a:t>►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Blokové schéma řešení</a:t>
            </a:r>
            <a:endParaRPr lang="cs-CZ" sz="1600" kern="1200" dirty="0">
              <a:solidFill>
                <a:srgbClr val="FFFFFF"/>
              </a:solidFill>
              <a:latin typeface="Arial" charset="0"/>
              <a:ea typeface="+mn-ea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ts val="600"/>
              </a:spcAft>
            </a:pPr>
            <a:r>
              <a:rPr lang="cs-CZ" sz="1600" kern="12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  <a:hlinkClick r:id="rId4" action="ppaction://hlinksldjump"/>
              </a:rPr>
              <a:t>►</a:t>
            </a:r>
            <a:r>
              <a:rPr lang="cs-CZ" sz="1600" kern="12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Sčítání a odčítání, malá čísla</a:t>
            </a:r>
          </a:p>
          <a:p>
            <a:pPr fontAlgn="base">
              <a:spcBef>
                <a:spcPct val="20000"/>
              </a:spcBef>
              <a:spcAft>
                <a:spcPts val="600"/>
              </a:spcAft>
            </a:pP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  <a:hlinkClick r:id="rId5" action="ppaction://hlinksldjump"/>
              </a:rPr>
              <a:t>►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Sčítání </a:t>
            </a:r>
            <a:r>
              <a:rPr lang="cs-CZ" sz="1600" kern="1200" dirty="0">
                <a:solidFill>
                  <a:srgbClr val="FFFFFF"/>
                </a:solidFill>
                <a:latin typeface="Arial" charset="0"/>
                <a:cs typeface="Arial" charset="0"/>
              </a:rPr>
              <a:t>a odčítání, 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větší čísla</a:t>
            </a:r>
            <a:endParaRPr lang="cs-CZ" sz="1600" kern="1200" dirty="0">
              <a:solidFill>
                <a:srgbClr val="FFFFFF"/>
              </a:solidFill>
              <a:latin typeface="Arial" charset="0"/>
              <a:ea typeface="+mn-ea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ts val="600"/>
              </a:spcAft>
            </a:pP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  <a:hlinkClick r:id="rId6" action="ppaction://hlinksldjump"/>
              </a:rPr>
              <a:t>►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Třikrát totéž, nemusí být totéž</a:t>
            </a:r>
          </a:p>
          <a:p>
            <a:pPr fontAlgn="base">
              <a:spcBef>
                <a:spcPct val="20000"/>
              </a:spcBef>
              <a:spcAft>
                <a:spcPts val="600"/>
              </a:spcAft>
            </a:pPr>
            <a:r>
              <a:rPr lang="cs-CZ" sz="1600" kern="12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  <a:hlinkClick r:id="rId7" action="ppaction://hlinksldjump"/>
              </a:rPr>
              <a:t>►</a:t>
            </a:r>
            <a:r>
              <a:rPr lang="cs-CZ" sz="1600" kern="12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Násobky a předpony ve výpočtu</a:t>
            </a:r>
            <a:endParaRPr lang="cs-CZ" sz="1600" kern="1200" dirty="0">
              <a:solidFill>
                <a:srgbClr val="FFFFFF"/>
              </a:solidFill>
              <a:latin typeface="Arial" charset="0"/>
              <a:ea typeface="+mn-ea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ts val="600"/>
              </a:spcAft>
            </a:pP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  <a:hlinkClick r:id="rId5" action="ppaction://hlinksldjump"/>
              </a:rPr>
              <a:t>►</a:t>
            </a:r>
            <a:r>
              <a:rPr lang="cs-CZ" sz="1600" kern="1200" dirty="0" smtClean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Výpočet se základními jednotkami SI</a:t>
            </a:r>
          </a:p>
          <a:p>
            <a:pPr marL="812800" indent="-8128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cs-CZ" sz="1600" kern="1200" dirty="0">
              <a:solidFill>
                <a:srgbClr val="FFFFFF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kern="1200" dirty="0" smtClean="0">
                <a:solidFill>
                  <a:srgbClr val="FFFFFF">
                    <a:lumMod val="50000"/>
                  </a:srgbClr>
                </a:solidFill>
                <a:latin typeface="Arial" charset="0"/>
                <a:ea typeface="+mn-ea"/>
                <a:cs typeface="Arial" charset="0"/>
              </a:rPr>
              <a:t>Obr. 1</a:t>
            </a:r>
            <a:endParaRPr lang="cs-CZ" kern="1200" dirty="0">
              <a:solidFill>
                <a:srgbClr val="FFFFFF">
                  <a:lumMod val="5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hape 89"/>
          <p:cNvSpPr txBox="1">
            <a:spLocks/>
          </p:cNvSpPr>
          <p:nvPr/>
        </p:nvSpPr>
        <p:spPr>
          <a:xfrm>
            <a:off x="-108520" y="432048"/>
            <a:ext cx="6400799" cy="836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" dirty="0" smtClean="0"/>
              <a:t>Výpočty ve fyzice</a:t>
            </a:r>
            <a:endParaRPr lang="cs" dirty="0"/>
          </a:p>
        </p:txBody>
      </p:sp>
    </p:spTree>
    <p:extLst>
      <p:ext uri="{BB962C8B-B14F-4D97-AF65-F5344CB8AC3E}">
        <p14:creationId xmlns:p14="http://schemas.microsoft.com/office/powerpoint/2010/main" val="277838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-13395"/>
            <a:ext cx="8686800" cy="778099"/>
          </a:xfrm>
        </p:spPr>
        <p:txBody>
          <a:bodyPr/>
          <a:lstStyle/>
          <a:p>
            <a:pPr lvl="0"/>
            <a:r>
              <a:rPr lang="c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Blokové schéma řešení</a:t>
            </a:r>
            <a:endParaRPr lang="c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90955" y="1340768"/>
            <a:ext cx="2736304" cy="115212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Zápis a převody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 zápisu zadaných hodnot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konstant „pod sebe“ </a:t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umožněn snadný převod jednotek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0955" y="2924944"/>
            <a:ext cx="2736304" cy="10801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Obecné řešení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zápis výchozí rovnice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popřípadě odvození vypočítávané veličiny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3443283" y="1124744"/>
            <a:ext cx="2073154" cy="745232"/>
          </a:xfrm>
          <a:prstGeom prst="wedgeRoundRectCallout">
            <a:avLst>
              <a:gd name="adj1" fmla="val -62455"/>
              <a:gd name="adj2" fmla="val 97063"/>
              <a:gd name="adj3" fmla="val 16667"/>
            </a:avLst>
          </a:prstGeom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Volba jednotek může ovlivnit náročnost výpočtu.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Přímá spojnice 9"/>
          <p:cNvCxnSpPr/>
          <p:nvPr/>
        </p:nvCxnSpPr>
        <p:spPr>
          <a:xfrm>
            <a:off x="475877" y="2708920"/>
            <a:ext cx="3759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ový popisek 12"/>
          <p:cNvSpPr/>
          <p:nvPr/>
        </p:nvSpPr>
        <p:spPr>
          <a:xfrm>
            <a:off x="4638670" y="1963688"/>
            <a:ext cx="2073154" cy="745232"/>
          </a:xfrm>
          <a:prstGeom prst="wedgeRoundRectCallout">
            <a:avLst>
              <a:gd name="adj1" fmla="val -66804"/>
              <a:gd name="adj2" fmla="val 46946"/>
              <a:gd name="adj3" fmla="val 16667"/>
            </a:avLst>
          </a:prstGeom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Oddělovací čára vizuálně ukončuje zadání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3443283" y="2943922"/>
            <a:ext cx="2073154" cy="745232"/>
          </a:xfrm>
          <a:prstGeom prst="wedgeRoundRectCallout">
            <a:avLst>
              <a:gd name="adj1" fmla="val -66804"/>
              <a:gd name="adj2" fmla="val 46946"/>
              <a:gd name="adj3" fmla="val 16667"/>
            </a:avLst>
          </a:prstGeom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 může doplnit odvození komentáři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75877" y="4283980"/>
            <a:ext cx="2736304" cy="159329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Výpočet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postupný výpočet </a:t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 zápisem jednotek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aoblený obdélníkový popisek 15"/>
          <p:cNvSpPr/>
          <p:nvPr/>
        </p:nvSpPr>
        <p:spPr>
          <a:xfrm>
            <a:off x="3468470" y="4581128"/>
            <a:ext cx="5279994" cy="1351498"/>
          </a:xfrm>
          <a:prstGeom prst="wedgeRoundRectCallout">
            <a:avLst>
              <a:gd name="adj1" fmla="val -57812"/>
              <a:gd name="adj2" fmla="val 20264"/>
              <a:gd name="adj3" fmla="val 16667"/>
            </a:avLst>
          </a:prstGeom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ednotku lze zapisovat ke každé číselné hodnotě, nebo výslednou jednotku uvést až za číselnými údaji</a:t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hranaté závorce. Výpočet lze komentovat z pohledu fyziky nebo matematických postupů. </a:t>
            </a:r>
          </a:p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Výsledek je vhodné zvýraznit, např. dvojitým podtržením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67544" y="6057292"/>
            <a:ext cx="8280920" cy="5400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Odpověď.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Zaoblený obdélníkový popisek 17"/>
          <p:cNvSpPr/>
          <p:nvPr/>
        </p:nvSpPr>
        <p:spPr>
          <a:xfrm>
            <a:off x="5652120" y="3236928"/>
            <a:ext cx="3073217" cy="1182620"/>
          </a:xfrm>
          <a:prstGeom prst="wedgeRoundRectCallout">
            <a:avLst>
              <a:gd name="adj1" fmla="val -28600"/>
              <a:gd name="adj2" fmla="val 70492"/>
              <a:gd name="adj3" fmla="val 16667"/>
            </a:avLst>
          </a:prstGeom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Možné některé chyby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c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při převodech jednotek</a:t>
            </a:r>
          </a:p>
          <a:p>
            <a:pPr marL="171450" lvl="0" indent="-171450">
              <a:buFont typeface="Courier New" pitchFamily="49" charset="0"/>
              <a:buChar char="o"/>
            </a:pPr>
            <a:r>
              <a:rPr lang="c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neuvádění jednotek</a:t>
            </a:r>
          </a:p>
          <a:p>
            <a:pPr marL="171450" lvl="8" indent="-171450">
              <a:buFont typeface="Arial" pitchFamily="34" charset="0"/>
              <a:buChar char="•"/>
            </a:pPr>
            <a:r>
              <a:rPr lang="c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zápisu</a:t>
            </a:r>
          </a:p>
          <a:p>
            <a:pPr marL="171450" lvl="8" indent="-171450">
              <a:buFont typeface="Arial" pitchFamily="34" charset="0"/>
              <a:buChar char="•"/>
            </a:pPr>
            <a:r>
              <a:rPr lang="c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c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průběhu </a:t>
            </a:r>
            <a:r>
              <a:rPr lang="c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řešení</a:t>
            </a:r>
          </a:p>
          <a:p>
            <a:pPr marL="171450" lvl="8" indent="-171450">
              <a:buFont typeface="Arial" pitchFamily="34" charset="0"/>
              <a:buChar char="•"/>
            </a:pPr>
            <a:r>
              <a:rPr lang="c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odpovědi</a:t>
            </a:r>
            <a:endParaRPr lang="c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lvl="0" indent="-171450">
              <a:buFont typeface="Courier New" pitchFamily="49" charset="0"/>
              <a:buChar char="o"/>
            </a:pPr>
            <a:r>
              <a:rPr lang="c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c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používání násobků a </a:t>
            </a:r>
            <a:r>
              <a:rPr lang="c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dílů jednotek</a:t>
            </a:r>
            <a:endParaRPr lang="c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4998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r">
              <a:buNone/>
            </a:pPr>
            <a:r>
              <a:rPr lang="cs" dirty="0">
                <a:solidFill>
                  <a:srgbClr val="FFFFFF"/>
                </a:solidFill>
              </a:rPr>
              <a:t>Sčítání a </a:t>
            </a:r>
            <a:r>
              <a:rPr lang="cs" dirty="0" smtClean="0">
                <a:solidFill>
                  <a:srgbClr val="FFFFFF"/>
                </a:solidFill>
              </a:rPr>
              <a:t>odčítání sil</a:t>
            </a:r>
            <a:br>
              <a:rPr lang="cs" dirty="0" smtClean="0">
                <a:solidFill>
                  <a:srgbClr val="FFFFFF"/>
                </a:solidFill>
              </a:rPr>
            </a:br>
            <a:r>
              <a:rPr lang="cs" sz="2400" dirty="0" smtClean="0">
                <a:solidFill>
                  <a:srgbClr val="FFFFFF"/>
                </a:solidFill>
              </a:rPr>
              <a:t>malá čísla           </a:t>
            </a:r>
            <a:endParaRPr lang="cs" sz="2400" dirty="0">
              <a:solidFill>
                <a:srgbClr val="FFFFFF"/>
              </a:solidFill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457200" y="1660396"/>
            <a:ext cx="7521600" cy="832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 dirty="0"/>
              <a:t>Zadání</a:t>
            </a:r>
          </a:p>
          <a:p>
            <a:pPr lvl="0" rtl="0">
              <a:buNone/>
            </a:pPr>
            <a:r>
              <a:rPr lang="cs" dirty="0"/>
              <a:t>Na těleso působí </a:t>
            </a:r>
            <a:r>
              <a:rPr lang="cs" b="1" dirty="0"/>
              <a:t>F</a:t>
            </a:r>
            <a:r>
              <a:rPr lang="cs" b="1" baseline="-25000" dirty="0"/>
              <a:t>1</a:t>
            </a:r>
            <a:r>
              <a:rPr lang="cs" dirty="0"/>
              <a:t>= 2N, směrem doleva, a dvě síly doprava</a:t>
            </a:r>
            <a:r>
              <a:rPr lang="cs" b="1" dirty="0"/>
              <a:t> F</a:t>
            </a:r>
            <a:r>
              <a:rPr lang="cs" b="1" baseline="-25000" dirty="0"/>
              <a:t>2</a:t>
            </a:r>
            <a:r>
              <a:rPr lang="cs" dirty="0"/>
              <a:t>= 1N a </a:t>
            </a:r>
            <a:r>
              <a:rPr lang="cs" b="1" dirty="0"/>
              <a:t>F</a:t>
            </a:r>
            <a:r>
              <a:rPr lang="cs" b="1" baseline="-25000" dirty="0"/>
              <a:t>3</a:t>
            </a:r>
            <a:r>
              <a:rPr lang="cs" dirty="0"/>
              <a:t>=1N.</a:t>
            </a:r>
          </a:p>
          <a:p>
            <a:pPr lvl="0" rtl="0">
              <a:buNone/>
            </a:pPr>
            <a:r>
              <a:rPr lang="cs" dirty="0"/>
              <a:t>Určete výslednici působících sil.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457200" y="3537250"/>
            <a:ext cx="3552600" cy="3097200"/>
          </a:xfrm>
          <a:prstGeom prst="rect">
            <a:avLst/>
          </a:prstGeom>
          <a:solidFill>
            <a:srgbClr val="C27BA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/>
              <a:t>F</a:t>
            </a:r>
            <a:r>
              <a:rPr lang="cs" b="1" baseline="-25000"/>
              <a:t>1</a:t>
            </a:r>
            <a:r>
              <a:rPr lang="cs"/>
              <a:t>= 2</a:t>
            </a:r>
          </a:p>
          <a:p>
            <a:pPr lvl="0" rtl="0">
              <a:buNone/>
            </a:pPr>
            <a:r>
              <a:rPr lang="cs" b="1"/>
              <a:t>F</a:t>
            </a:r>
            <a:r>
              <a:rPr lang="cs" b="1" baseline="-25000"/>
              <a:t>2</a:t>
            </a:r>
            <a:r>
              <a:rPr lang="cs"/>
              <a:t>= 1</a:t>
            </a:r>
          </a:p>
          <a:p>
            <a:pPr lvl="0" rtl="0">
              <a:buNone/>
            </a:pPr>
            <a:r>
              <a:rPr lang="cs" b="1"/>
              <a:t>F</a:t>
            </a:r>
            <a:r>
              <a:rPr lang="cs" b="1" baseline="-25000"/>
              <a:t>3</a:t>
            </a:r>
            <a:r>
              <a:rPr lang="cs"/>
              <a:t>= 1</a:t>
            </a:r>
          </a:p>
          <a:p>
            <a:endParaRPr lang="cs"/>
          </a:p>
          <a:p>
            <a:pPr lvl="0" rtl="0">
              <a:buNone/>
            </a:pPr>
            <a:r>
              <a:rPr lang="cs" b="1"/>
              <a:t>F</a:t>
            </a:r>
            <a:r>
              <a:rPr lang="cs"/>
              <a:t>=</a:t>
            </a:r>
            <a:r>
              <a:rPr lang="cs" b="1"/>
              <a:t> F</a:t>
            </a:r>
            <a:r>
              <a:rPr lang="cs" b="1" baseline="-25000"/>
              <a:t>1</a:t>
            </a:r>
            <a:r>
              <a:rPr lang="cs"/>
              <a:t>- (</a:t>
            </a:r>
            <a:r>
              <a:rPr lang="cs" b="1"/>
              <a:t>F</a:t>
            </a:r>
            <a:r>
              <a:rPr lang="cs" b="1" baseline="-25000"/>
              <a:t>2</a:t>
            </a:r>
            <a:r>
              <a:rPr lang="cs"/>
              <a:t>+ </a:t>
            </a:r>
            <a:r>
              <a:rPr lang="cs" b="1"/>
              <a:t>F</a:t>
            </a:r>
            <a:r>
              <a:rPr lang="cs" b="1" baseline="-25000"/>
              <a:t>3</a:t>
            </a:r>
            <a:r>
              <a:rPr lang="cs"/>
              <a:t>)</a:t>
            </a:r>
          </a:p>
          <a:p>
            <a:pPr lvl="0" rtl="0">
              <a:buNone/>
            </a:pPr>
            <a:r>
              <a:rPr lang="cs" b="1"/>
              <a:t>F</a:t>
            </a:r>
            <a:r>
              <a:rPr lang="cs"/>
              <a:t>= 2 - (1+1)</a:t>
            </a:r>
          </a:p>
          <a:p>
            <a:pPr lvl="0" rtl="0">
              <a:buNone/>
            </a:pPr>
            <a:r>
              <a:rPr lang="cs" b="1"/>
              <a:t>F</a:t>
            </a:r>
            <a:r>
              <a:rPr lang="cs"/>
              <a:t>= 2 - 2</a:t>
            </a:r>
          </a:p>
          <a:p>
            <a:pPr lvl="0" rtl="0">
              <a:buNone/>
            </a:pPr>
            <a:r>
              <a:rPr lang="cs" b="1" u="sng"/>
              <a:t>F</a:t>
            </a:r>
            <a:r>
              <a:rPr lang="cs" u="sng"/>
              <a:t>= 0</a:t>
            </a:r>
            <a:r>
              <a:rPr lang="cs"/>
              <a:t> </a:t>
            </a:r>
          </a:p>
          <a:p>
            <a:endParaRPr lang="cs"/>
          </a:p>
          <a:p>
            <a:pPr>
              <a:buNone/>
            </a:pPr>
            <a:r>
              <a:rPr lang="cs"/>
              <a:t>Výsledná síla působící na těleso je 0.</a:t>
            </a:r>
          </a:p>
        </p:txBody>
      </p:sp>
      <p:sp>
        <p:nvSpPr>
          <p:cNvPr id="107" name="Shape 107"/>
          <p:cNvSpPr/>
          <p:nvPr/>
        </p:nvSpPr>
        <p:spPr>
          <a:xfrm>
            <a:off x="467544" y="2676483"/>
            <a:ext cx="1645782" cy="79574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8" name="Shape 108"/>
          <p:cNvSpPr/>
          <p:nvPr/>
        </p:nvSpPr>
        <p:spPr>
          <a:xfrm flipH="1">
            <a:off x="3595612" y="2776454"/>
            <a:ext cx="1005232" cy="48757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9" name="Shape 109"/>
          <p:cNvSpPr/>
          <p:nvPr/>
        </p:nvSpPr>
        <p:spPr>
          <a:xfrm flipH="1">
            <a:off x="4216487" y="2776454"/>
            <a:ext cx="1005232" cy="48757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0" name="Shape 110"/>
          <p:cNvSpPr/>
          <p:nvPr/>
        </p:nvSpPr>
        <p:spPr>
          <a:xfrm rot="-5416633">
            <a:off x="2497935" y="1712456"/>
            <a:ext cx="455195" cy="251684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1" name="Shape 111"/>
          <p:cNvSpPr txBox="1"/>
          <p:nvPr/>
        </p:nvSpPr>
        <p:spPr>
          <a:xfrm>
            <a:off x="4491488" y="3537250"/>
            <a:ext cx="4335599" cy="3097200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/>
              <a:t>F</a:t>
            </a:r>
            <a:r>
              <a:rPr lang="cs" b="1" baseline="-25000"/>
              <a:t>1</a:t>
            </a:r>
            <a:r>
              <a:rPr lang="cs"/>
              <a:t>= 2N</a:t>
            </a:r>
          </a:p>
          <a:p>
            <a:pPr lvl="0" rtl="0">
              <a:buNone/>
            </a:pPr>
            <a:r>
              <a:rPr lang="cs" b="1"/>
              <a:t>F</a:t>
            </a:r>
            <a:r>
              <a:rPr lang="cs" b="1" baseline="-25000"/>
              <a:t>2</a:t>
            </a:r>
            <a:r>
              <a:rPr lang="cs"/>
              <a:t>= 1N</a:t>
            </a:r>
          </a:p>
          <a:p>
            <a:pPr lvl="0" rtl="0">
              <a:buNone/>
            </a:pPr>
            <a:r>
              <a:rPr lang="cs" b="1"/>
              <a:t>F</a:t>
            </a:r>
            <a:r>
              <a:rPr lang="cs" b="1" baseline="-25000"/>
              <a:t>3</a:t>
            </a:r>
            <a:r>
              <a:rPr lang="cs"/>
              <a:t>= 1N</a:t>
            </a:r>
          </a:p>
          <a:p>
            <a:endParaRPr lang="cs"/>
          </a:p>
          <a:p>
            <a:pPr lvl="0" rtl="0">
              <a:buNone/>
            </a:pPr>
            <a:r>
              <a:rPr lang="cs" b="1"/>
              <a:t>F </a:t>
            </a:r>
            <a:r>
              <a:rPr lang="cs"/>
              <a:t>=</a:t>
            </a:r>
            <a:r>
              <a:rPr lang="cs" b="1"/>
              <a:t> F</a:t>
            </a:r>
            <a:r>
              <a:rPr lang="cs" b="1" baseline="-25000"/>
              <a:t>1 </a:t>
            </a:r>
            <a:r>
              <a:rPr lang="cs"/>
              <a:t>- (</a:t>
            </a:r>
            <a:r>
              <a:rPr lang="cs" b="1"/>
              <a:t>F</a:t>
            </a:r>
            <a:r>
              <a:rPr lang="cs" b="1" baseline="-25000"/>
              <a:t>2</a:t>
            </a:r>
            <a:r>
              <a:rPr lang="cs"/>
              <a:t>+ </a:t>
            </a:r>
            <a:r>
              <a:rPr lang="cs" b="1"/>
              <a:t>F</a:t>
            </a:r>
            <a:r>
              <a:rPr lang="cs" b="1" baseline="-25000"/>
              <a:t>3</a:t>
            </a:r>
            <a:r>
              <a:rPr lang="cs"/>
              <a:t>)</a:t>
            </a:r>
          </a:p>
          <a:p>
            <a:pPr lvl="0" rtl="0">
              <a:buNone/>
            </a:pPr>
            <a:r>
              <a:rPr lang="cs" b="1"/>
              <a:t>F </a:t>
            </a:r>
            <a:r>
              <a:rPr lang="cs"/>
              <a:t>= 2 - (1+1) N 	nebo    </a:t>
            </a:r>
            <a:r>
              <a:rPr lang="cs" b="1"/>
              <a:t>F</a:t>
            </a:r>
            <a:r>
              <a:rPr lang="cs"/>
              <a:t> = 2 N - (1N+1N)</a:t>
            </a:r>
          </a:p>
          <a:p>
            <a:pPr lvl="0" rtl="0">
              <a:buNone/>
            </a:pPr>
            <a:r>
              <a:rPr lang="cs" b="1"/>
              <a:t>F </a:t>
            </a:r>
            <a:r>
              <a:rPr lang="cs"/>
              <a:t>= 2 - 2 N 		nebo    </a:t>
            </a:r>
            <a:r>
              <a:rPr lang="cs" b="1"/>
              <a:t>F</a:t>
            </a:r>
            <a:r>
              <a:rPr lang="cs"/>
              <a:t> = 2 N - 2 N</a:t>
            </a:r>
          </a:p>
          <a:p>
            <a:pPr lvl="0" rtl="0">
              <a:buNone/>
            </a:pPr>
            <a:r>
              <a:rPr lang="cs" b="1" u="sng"/>
              <a:t>F </a:t>
            </a:r>
            <a:r>
              <a:rPr lang="cs" u="sng"/>
              <a:t>= 0 N</a:t>
            </a:r>
          </a:p>
          <a:p>
            <a:endParaRPr lang="cs" u="sng"/>
          </a:p>
          <a:p>
            <a:pPr lvl="0" rtl="0">
              <a:buNone/>
            </a:pPr>
            <a:r>
              <a:rPr lang="cs"/>
              <a:t>Výsledná síla </a:t>
            </a:r>
            <a:r>
              <a:rPr lang="cs" b="1"/>
              <a:t>F</a:t>
            </a:r>
            <a:r>
              <a:rPr lang="cs"/>
              <a:t> působící na těleso má hodnotu 0 N.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x="546561" y="5373216"/>
            <a:ext cx="36450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3" name="Shape 113"/>
          <p:cNvCxnSpPr/>
          <p:nvPr/>
        </p:nvCxnSpPr>
        <p:spPr>
          <a:xfrm>
            <a:off x="542800" y="4474200"/>
            <a:ext cx="136650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4" name="Shape 114"/>
          <p:cNvCxnSpPr/>
          <p:nvPr/>
        </p:nvCxnSpPr>
        <p:spPr>
          <a:xfrm>
            <a:off x="4593882" y="4474200"/>
            <a:ext cx="136650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5" name="Shape 115"/>
          <p:cNvCxnSpPr/>
          <p:nvPr/>
        </p:nvCxnSpPr>
        <p:spPr>
          <a:xfrm>
            <a:off x="4580869" y="5373216"/>
            <a:ext cx="559499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6" name="Shape 116"/>
          <p:cNvSpPr/>
          <p:nvPr/>
        </p:nvSpPr>
        <p:spPr>
          <a:xfrm>
            <a:off x="6034624" y="3284984"/>
            <a:ext cx="2929864" cy="1099800"/>
          </a:xfrm>
          <a:prstGeom prst="wedgeRectCallout">
            <a:avLst>
              <a:gd name="adj1" fmla="val -15052"/>
              <a:gd name="adj2" fmla="val 72249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cs" dirty="0"/>
              <a:t>Zápis jednotky ke každé číselné hodnotě, připomíná, že pracujeme s fyzikální veličinou, nikoliv pouze s číslem, jako v matematice.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062226" y="3204561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000" kern="1200" dirty="0" smtClean="0">
                <a:solidFill>
                  <a:srgbClr val="FFFFFF">
                    <a:lumMod val="50000"/>
                  </a:srgbClr>
                </a:solidFill>
                <a:latin typeface="Arial" charset="0"/>
                <a:ea typeface="+mn-ea"/>
                <a:cs typeface="Arial" charset="0"/>
              </a:rPr>
              <a:t>Obr. 2</a:t>
            </a:r>
            <a:endParaRPr lang="cs-CZ" sz="1000" kern="1200" dirty="0">
              <a:solidFill>
                <a:srgbClr val="FFFFFF">
                  <a:lumMod val="5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788014" y="3204561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000" kern="1200" dirty="0" smtClean="0">
                <a:solidFill>
                  <a:srgbClr val="FFFFFF">
                    <a:lumMod val="50000"/>
                  </a:srgbClr>
                </a:solidFill>
                <a:latin typeface="Arial" charset="0"/>
                <a:ea typeface="+mn-ea"/>
                <a:cs typeface="Arial" charset="0"/>
              </a:rPr>
              <a:t>Obr. </a:t>
            </a:r>
            <a:r>
              <a:rPr lang="cs-CZ" sz="1000" kern="1200" dirty="0">
                <a:solidFill>
                  <a:srgbClr val="FFFFFF">
                    <a:lumMod val="50000"/>
                  </a:srgbClr>
                </a:solidFill>
                <a:latin typeface="Arial" charset="0"/>
                <a:ea typeface="+mn-ea"/>
                <a:cs typeface="Arial" charset="0"/>
              </a:rPr>
              <a:t>3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416678" y="3226003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000" kern="1200" dirty="0" smtClean="0">
                <a:solidFill>
                  <a:srgbClr val="FFFFFF">
                    <a:lumMod val="50000"/>
                  </a:srgbClr>
                </a:solidFill>
                <a:latin typeface="Arial" charset="0"/>
                <a:ea typeface="+mn-ea"/>
                <a:cs typeface="Arial" charset="0"/>
              </a:rPr>
              <a:t>Obr. 2</a:t>
            </a:r>
            <a:endParaRPr lang="cs-CZ" sz="1000" kern="1200" dirty="0">
              <a:solidFill>
                <a:srgbClr val="FFFFFF">
                  <a:lumMod val="5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buNone/>
            </a:pPr>
            <a:r>
              <a:rPr lang="cs" dirty="0">
                <a:solidFill>
                  <a:srgbClr val="FFFFFF"/>
                </a:solidFill>
              </a:rPr>
              <a:t>Sčítání a </a:t>
            </a:r>
            <a:r>
              <a:rPr lang="cs" dirty="0" smtClean="0">
                <a:solidFill>
                  <a:srgbClr val="FFFFFF"/>
                </a:solidFill>
              </a:rPr>
              <a:t>odčítání               </a:t>
            </a:r>
            <a:r>
              <a:rPr lang="cs" sz="2400" dirty="0" smtClean="0">
                <a:solidFill>
                  <a:srgbClr val="FFFFFF"/>
                </a:solidFill>
              </a:rPr>
              <a:t>větší čísla</a:t>
            </a:r>
            <a:endParaRPr lang="cs" sz="2400" dirty="0">
              <a:solidFill>
                <a:srgbClr val="FFFFFF"/>
              </a:solidFill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228600" y="1858525"/>
            <a:ext cx="3962399" cy="105796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 dirty="0"/>
              <a:t>Zadání</a:t>
            </a:r>
          </a:p>
          <a:p>
            <a:pPr lvl="0" rtl="0">
              <a:buNone/>
            </a:pPr>
            <a:r>
              <a:rPr lang="cs" dirty="0"/>
              <a:t>Na těleso působí F</a:t>
            </a:r>
            <a:r>
              <a:rPr lang="cs" baseline="-25000" dirty="0"/>
              <a:t>1</a:t>
            </a:r>
            <a:r>
              <a:rPr lang="cs" dirty="0"/>
              <a:t>= 2 000N, směrem doleva</a:t>
            </a:r>
          </a:p>
          <a:p>
            <a:pPr lvl="0"/>
            <a:r>
              <a:rPr lang="cs" dirty="0"/>
              <a:t>a dvě síly doprava F</a:t>
            </a:r>
            <a:r>
              <a:rPr lang="cs" baseline="-25000" dirty="0"/>
              <a:t>2 </a:t>
            </a:r>
            <a:r>
              <a:rPr lang="cs" dirty="0" smtClean="0"/>
              <a:t>= </a:t>
            </a:r>
            <a:r>
              <a:rPr lang="cs" dirty="0"/>
              <a:t>1000N a F</a:t>
            </a:r>
            <a:r>
              <a:rPr lang="cs" baseline="-25000" dirty="0"/>
              <a:t>3</a:t>
            </a:r>
            <a:r>
              <a:rPr lang="cs" dirty="0"/>
              <a:t>=500N.</a:t>
            </a:r>
          </a:p>
          <a:p>
            <a:pPr lvl="0" rtl="0">
              <a:buNone/>
            </a:pPr>
            <a:r>
              <a:rPr lang="cs" dirty="0"/>
              <a:t>Určete výslednici působících sil.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304800" y="3537250"/>
            <a:ext cx="3552600" cy="2546700"/>
          </a:xfrm>
          <a:prstGeom prst="rect">
            <a:avLst/>
          </a:prstGeom>
          <a:solidFill>
            <a:srgbClr val="C27BA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F</a:t>
            </a:r>
            <a:r>
              <a:rPr lang="cs" baseline="-25000"/>
              <a:t>1</a:t>
            </a:r>
            <a:r>
              <a:rPr lang="cs"/>
              <a:t>= 2000</a:t>
            </a:r>
          </a:p>
          <a:p>
            <a:pPr lvl="0" rtl="0">
              <a:buNone/>
            </a:pPr>
            <a:r>
              <a:rPr lang="cs"/>
              <a:t>F</a:t>
            </a:r>
            <a:r>
              <a:rPr lang="cs" baseline="-25000"/>
              <a:t>2</a:t>
            </a:r>
            <a:r>
              <a:rPr lang="cs"/>
              <a:t>= 1000</a:t>
            </a:r>
          </a:p>
          <a:p>
            <a:pPr lvl="0" rtl="0">
              <a:buNone/>
            </a:pPr>
            <a:r>
              <a:rPr lang="cs"/>
              <a:t>F</a:t>
            </a:r>
            <a:r>
              <a:rPr lang="cs" baseline="-25000"/>
              <a:t>3</a:t>
            </a:r>
            <a:r>
              <a:rPr lang="cs"/>
              <a:t>= 500</a:t>
            </a:r>
          </a:p>
          <a:p>
            <a:endParaRPr lang="cs"/>
          </a:p>
          <a:p>
            <a:pPr lvl="0" rtl="0">
              <a:buNone/>
            </a:pPr>
            <a:r>
              <a:rPr lang="cs"/>
              <a:t>F= F</a:t>
            </a:r>
            <a:r>
              <a:rPr lang="cs" baseline="-25000"/>
              <a:t>1</a:t>
            </a:r>
            <a:r>
              <a:rPr lang="cs"/>
              <a:t>- (F</a:t>
            </a:r>
            <a:r>
              <a:rPr lang="cs" baseline="-25000"/>
              <a:t>2</a:t>
            </a:r>
            <a:r>
              <a:rPr lang="cs"/>
              <a:t>+ F</a:t>
            </a:r>
            <a:r>
              <a:rPr lang="cs" baseline="-25000"/>
              <a:t>3</a:t>
            </a:r>
            <a:r>
              <a:rPr lang="cs"/>
              <a:t>)</a:t>
            </a:r>
          </a:p>
          <a:p>
            <a:pPr lvl="0" rtl="0">
              <a:buNone/>
            </a:pPr>
            <a:r>
              <a:rPr lang="cs"/>
              <a:t>F= 2000 - (1000 + 500)</a:t>
            </a:r>
          </a:p>
          <a:p>
            <a:pPr lvl="0" rtl="0">
              <a:buNone/>
            </a:pPr>
            <a:r>
              <a:rPr lang="cs"/>
              <a:t>F= 2000 - 1 500</a:t>
            </a:r>
          </a:p>
          <a:p>
            <a:pPr lvl="0" rtl="0">
              <a:buNone/>
            </a:pPr>
            <a:r>
              <a:rPr lang="cs" u="sng"/>
              <a:t>F= 500</a:t>
            </a:r>
            <a:r>
              <a:rPr lang="cs"/>
              <a:t> </a:t>
            </a:r>
          </a:p>
          <a:p>
            <a:endParaRPr lang="cs"/>
          </a:p>
          <a:p>
            <a:pPr lvl="0" rtl="0">
              <a:buNone/>
            </a:pPr>
            <a:r>
              <a:rPr lang="cs"/>
              <a:t>Výsledná síla působící na těleso 500.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4127347" y="1477525"/>
            <a:ext cx="4613999" cy="2506800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 dirty="0"/>
              <a:t>F</a:t>
            </a:r>
            <a:r>
              <a:rPr lang="cs" baseline="-25000" dirty="0"/>
              <a:t>1</a:t>
            </a:r>
            <a:r>
              <a:rPr lang="cs" dirty="0"/>
              <a:t>= 2N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baseline="-25000" dirty="0"/>
              <a:t>2</a:t>
            </a:r>
            <a:r>
              <a:rPr lang="cs" dirty="0"/>
              <a:t>= 1N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baseline="-25000" dirty="0"/>
              <a:t>3</a:t>
            </a:r>
            <a:r>
              <a:rPr lang="cs" dirty="0"/>
              <a:t>= 1N</a:t>
            </a:r>
          </a:p>
          <a:p>
            <a:endParaRPr lang="cs" dirty="0"/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dirty="0"/>
              <a:t>= </a:t>
            </a:r>
            <a:r>
              <a:rPr lang="cs" b="1" dirty="0"/>
              <a:t>F</a:t>
            </a:r>
            <a:r>
              <a:rPr lang="cs" baseline="-25000" dirty="0"/>
              <a:t>1</a:t>
            </a:r>
            <a:r>
              <a:rPr lang="cs" dirty="0"/>
              <a:t>- (</a:t>
            </a:r>
            <a:r>
              <a:rPr lang="cs" b="1" dirty="0"/>
              <a:t>F</a:t>
            </a:r>
            <a:r>
              <a:rPr lang="cs" baseline="-25000" dirty="0"/>
              <a:t>2</a:t>
            </a:r>
            <a:r>
              <a:rPr lang="cs" dirty="0"/>
              <a:t>+ </a:t>
            </a:r>
            <a:r>
              <a:rPr lang="cs" b="1" dirty="0"/>
              <a:t>F</a:t>
            </a:r>
            <a:r>
              <a:rPr lang="cs" baseline="-25000" dirty="0"/>
              <a:t>3</a:t>
            </a:r>
            <a:r>
              <a:rPr lang="cs" dirty="0"/>
              <a:t>)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dirty="0"/>
              <a:t>= 2000 - (1000+500) N  nebo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dirty="0"/>
              <a:t>= 2000 - 1500 N</a:t>
            </a:r>
          </a:p>
          <a:p>
            <a:pPr lvl="0" rtl="0">
              <a:buNone/>
            </a:pPr>
            <a:r>
              <a:rPr lang="cs" b="1" u="sng" dirty="0"/>
              <a:t>F</a:t>
            </a:r>
            <a:r>
              <a:rPr lang="cs" u="sng" dirty="0"/>
              <a:t>= 500 N</a:t>
            </a:r>
          </a:p>
          <a:p>
            <a:endParaRPr lang="cs" u="sng" dirty="0"/>
          </a:p>
          <a:p>
            <a:pPr lvl="0" rtl="0">
              <a:buNone/>
            </a:pPr>
            <a:r>
              <a:rPr lang="cs" dirty="0"/>
              <a:t>Výsledná síla působící na těleso 500N.</a:t>
            </a:r>
          </a:p>
        </p:txBody>
      </p:sp>
      <p:cxnSp>
        <p:nvCxnSpPr>
          <p:cNvPr id="125" name="Shape 125"/>
          <p:cNvCxnSpPr/>
          <p:nvPr/>
        </p:nvCxnSpPr>
        <p:spPr>
          <a:xfrm>
            <a:off x="314200" y="4474200"/>
            <a:ext cx="136650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6" name="Shape 126"/>
          <p:cNvCxnSpPr/>
          <p:nvPr/>
        </p:nvCxnSpPr>
        <p:spPr>
          <a:xfrm>
            <a:off x="4129094" y="2439475"/>
            <a:ext cx="1599300" cy="0"/>
          </a:xfrm>
          <a:prstGeom prst="straightConnector1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7" name="Shape 127"/>
          <p:cNvCxnSpPr/>
          <p:nvPr/>
        </p:nvCxnSpPr>
        <p:spPr>
          <a:xfrm>
            <a:off x="394161" y="5373216"/>
            <a:ext cx="591299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8" name="Shape 128"/>
          <p:cNvSpPr txBox="1"/>
          <p:nvPr/>
        </p:nvSpPr>
        <p:spPr>
          <a:xfrm>
            <a:off x="4108738" y="4174450"/>
            <a:ext cx="4609499" cy="2535000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 dirty="0"/>
              <a:t>F</a:t>
            </a:r>
            <a:r>
              <a:rPr lang="cs" baseline="-25000" dirty="0"/>
              <a:t>1</a:t>
            </a:r>
            <a:r>
              <a:rPr lang="cs" dirty="0"/>
              <a:t>= 2000N = 2  · 10</a:t>
            </a:r>
            <a:r>
              <a:rPr lang="cs" baseline="30000" dirty="0"/>
              <a:t>3</a:t>
            </a:r>
            <a:r>
              <a:rPr lang="cs" dirty="0"/>
              <a:t> N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baseline="-25000" dirty="0"/>
              <a:t>2</a:t>
            </a:r>
            <a:r>
              <a:rPr lang="cs" dirty="0"/>
              <a:t>= 1000N = 1  · 10</a:t>
            </a:r>
            <a:r>
              <a:rPr lang="cs" baseline="30000" dirty="0"/>
              <a:t>3</a:t>
            </a:r>
            <a:r>
              <a:rPr lang="cs" dirty="0"/>
              <a:t> N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baseline="-25000" dirty="0"/>
              <a:t>3</a:t>
            </a:r>
            <a:r>
              <a:rPr lang="cs" dirty="0"/>
              <a:t>=   500N = 0,5·10</a:t>
            </a:r>
            <a:r>
              <a:rPr lang="cs" baseline="30000" dirty="0"/>
              <a:t>3</a:t>
            </a:r>
            <a:r>
              <a:rPr lang="cs" dirty="0"/>
              <a:t> N</a:t>
            </a:r>
          </a:p>
          <a:p>
            <a:endParaRPr lang="cs" dirty="0"/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dirty="0"/>
              <a:t>= </a:t>
            </a:r>
            <a:r>
              <a:rPr lang="cs" b="1" dirty="0"/>
              <a:t>F</a:t>
            </a:r>
            <a:r>
              <a:rPr lang="cs" baseline="-25000" dirty="0"/>
              <a:t>1</a:t>
            </a:r>
            <a:r>
              <a:rPr lang="cs" dirty="0"/>
              <a:t>- (</a:t>
            </a:r>
            <a:r>
              <a:rPr lang="cs" b="1" dirty="0"/>
              <a:t>F</a:t>
            </a:r>
            <a:r>
              <a:rPr lang="cs" baseline="-25000" dirty="0"/>
              <a:t>2</a:t>
            </a:r>
            <a:r>
              <a:rPr lang="cs" dirty="0"/>
              <a:t>+ </a:t>
            </a:r>
            <a:r>
              <a:rPr lang="cs" b="1" dirty="0"/>
              <a:t>F</a:t>
            </a:r>
            <a:r>
              <a:rPr lang="cs" baseline="-25000" dirty="0"/>
              <a:t>3</a:t>
            </a:r>
            <a:r>
              <a:rPr lang="cs" dirty="0"/>
              <a:t>)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dirty="0"/>
              <a:t>= 2 · 10</a:t>
            </a:r>
            <a:r>
              <a:rPr lang="cs" baseline="30000" dirty="0"/>
              <a:t>3 </a:t>
            </a:r>
            <a:r>
              <a:rPr lang="cs" dirty="0"/>
              <a:t>- (1· 10</a:t>
            </a:r>
            <a:r>
              <a:rPr lang="cs" baseline="30000" dirty="0"/>
              <a:t>3 </a:t>
            </a:r>
            <a:r>
              <a:rPr lang="cs" dirty="0"/>
              <a:t>+ 0,5· 10</a:t>
            </a:r>
            <a:r>
              <a:rPr lang="cs" baseline="30000" dirty="0"/>
              <a:t>3</a:t>
            </a:r>
            <a:r>
              <a:rPr lang="cs" dirty="0"/>
              <a:t>) N  nebo    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dirty="0"/>
              <a:t>= 2 · 10</a:t>
            </a:r>
            <a:r>
              <a:rPr lang="cs" baseline="30000" dirty="0"/>
              <a:t>3 </a:t>
            </a:r>
            <a:r>
              <a:rPr lang="cs" dirty="0"/>
              <a:t>- 1,5 · 10</a:t>
            </a:r>
            <a:r>
              <a:rPr lang="cs" baseline="30000" dirty="0"/>
              <a:t>3</a:t>
            </a:r>
            <a:r>
              <a:rPr lang="cs" dirty="0"/>
              <a:t> N</a:t>
            </a:r>
          </a:p>
          <a:p>
            <a:pPr lvl="0" rtl="0">
              <a:buNone/>
            </a:pPr>
            <a:r>
              <a:rPr lang="cs" b="1" dirty="0"/>
              <a:t>F</a:t>
            </a:r>
            <a:r>
              <a:rPr lang="cs" dirty="0"/>
              <a:t>= 0,5 · 10</a:t>
            </a:r>
            <a:r>
              <a:rPr lang="cs" baseline="30000" dirty="0"/>
              <a:t>3 </a:t>
            </a:r>
            <a:r>
              <a:rPr lang="cs" dirty="0"/>
              <a:t>N = 0,5 kN</a:t>
            </a:r>
          </a:p>
          <a:p>
            <a:endParaRPr lang="cs" dirty="0"/>
          </a:p>
          <a:p>
            <a:pPr lvl="0" rtl="0">
              <a:buNone/>
            </a:pPr>
            <a:r>
              <a:rPr lang="cs" dirty="0"/>
              <a:t>Výsledná síla působící na těleso 0,5 k</a:t>
            </a:r>
            <a:r>
              <a:rPr lang="cs" baseline="30000" dirty="0"/>
              <a:t> </a:t>
            </a:r>
            <a:r>
              <a:rPr lang="cs" dirty="0"/>
              <a:t>N.</a:t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x="4220919" y="3284984"/>
            <a:ext cx="75270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0" name="Shape 130"/>
          <p:cNvCxnSpPr/>
          <p:nvPr/>
        </p:nvCxnSpPr>
        <p:spPr>
          <a:xfrm>
            <a:off x="4108738" y="5013176"/>
            <a:ext cx="1861500" cy="0"/>
          </a:xfrm>
          <a:prstGeom prst="straightConnector1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1" name="Shape 131"/>
          <p:cNvCxnSpPr/>
          <p:nvPr/>
        </p:nvCxnSpPr>
        <p:spPr>
          <a:xfrm>
            <a:off x="4200563" y="6021288"/>
            <a:ext cx="176970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2" name="Shape 132"/>
          <p:cNvCxnSpPr/>
          <p:nvPr/>
        </p:nvCxnSpPr>
        <p:spPr>
          <a:xfrm>
            <a:off x="4200563" y="6074627"/>
            <a:ext cx="176970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3" name="Shape 133"/>
          <p:cNvCxnSpPr/>
          <p:nvPr/>
        </p:nvCxnSpPr>
        <p:spPr>
          <a:xfrm rot="10800000">
            <a:off x="291725" y="3165895"/>
            <a:ext cx="13862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7" name="Shape 137"/>
          <p:cNvSpPr/>
          <p:nvPr/>
        </p:nvSpPr>
        <p:spPr>
          <a:xfrm>
            <a:off x="6761419" y="3771257"/>
            <a:ext cx="1839600" cy="943199"/>
          </a:xfrm>
          <a:prstGeom prst="wedgeRectCallout">
            <a:avLst>
              <a:gd name="adj1" fmla="val -81228"/>
              <a:gd name="adj2" fmla="val -1704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 dirty="0"/>
              <a:t>Přepište řešení tak, aby u každé číselné hodnoty byla značka jednotky síly.</a:t>
            </a:r>
          </a:p>
        </p:txBody>
      </p:sp>
      <p:cxnSp>
        <p:nvCxnSpPr>
          <p:cNvPr id="29" name="Přímá spojnice 28"/>
          <p:cNvCxnSpPr/>
          <p:nvPr/>
        </p:nvCxnSpPr>
        <p:spPr>
          <a:xfrm>
            <a:off x="1665145" y="30920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134"/>
          <p:cNvCxnSpPr/>
          <p:nvPr/>
        </p:nvCxnSpPr>
        <p:spPr>
          <a:xfrm>
            <a:off x="1665145" y="3164064"/>
            <a:ext cx="64156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5" name="Shape 135"/>
          <p:cNvCxnSpPr/>
          <p:nvPr/>
        </p:nvCxnSpPr>
        <p:spPr>
          <a:xfrm>
            <a:off x="2306713" y="3165895"/>
            <a:ext cx="291623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" name="Přímá spojnice se šipkou 16"/>
          <p:cNvCxnSpPr/>
          <p:nvPr/>
        </p:nvCxnSpPr>
        <p:spPr>
          <a:xfrm flipV="1">
            <a:off x="539552" y="602128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39552" y="6093296"/>
            <a:ext cx="2658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Síla není označena jako vektor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696088" y="6537617"/>
            <a:ext cx="2587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Síla je označena jako vektor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3465543" y="6453336"/>
            <a:ext cx="67440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39552" y="2780928"/>
                <a:ext cx="435312" cy="368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780928"/>
                <a:ext cx="435312" cy="368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1696088" y="2780928"/>
                <a:ext cx="440057" cy="368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088" y="2780928"/>
                <a:ext cx="440057" cy="3684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163024" y="2795565"/>
                <a:ext cx="440057" cy="368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024" y="2795565"/>
                <a:ext cx="440057" cy="3684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0" y="134801"/>
            <a:ext cx="8028384" cy="77391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" dirty="0" smtClean="0">
                <a:solidFill>
                  <a:srgbClr val="FFFFFF"/>
                </a:solidFill>
              </a:rPr>
              <a:t>Tři krát totéž, nemusí být totéž</a:t>
            </a:r>
            <a:endParaRPr lang="cs" dirty="0">
              <a:solidFill>
                <a:srgbClr val="FFFFFF"/>
              </a:solidFill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455550" y="1593625"/>
            <a:ext cx="5257500" cy="615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 dirty="0"/>
              <a:t>Zadání </a:t>
            </a:r>
          </a:p>
          <a:p>
            <a:pPr lvl="0" rtl="0">
              <a:buNone/>
            </a:pPr>
            <a:r>
              <a:rPr lang="cs" dirty="0"/>
              <a:t>Vypočtěte sílu, kterou budete zvedat těleso o hmotnosti 5 kg.</a:t>
            </a:r>
          </a:p>
          <a:p>
            <a:endParaRPr lang="cs" dirty="0"/>
          </a:p>
        </p:txBody>
      </p:sp>
      <p:sp>
        <p:nvSpPr>
          <p:cNvPr id="144" name="Shape 144"/>
          <p:cNvSpPr txBox="1"/>
          <p:nvPr/>
        </p:nvSpPr>
        <p:spPr>
          <a:xfrm>
            <a:off x="231850" y="2298900"/>
            <a:ext cx="3552600" cy="2260200"/>
          </a:xfrm>
          <a:prstGeom prst="rect">
            <a:avLst/>
          </a:prstGeom>
          <a:solidFill>
            <a:srgbClr val="93C47D"/>
          </a:solidFill>
          <a:ln w="9525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m = 5 kg</a:t>
            </a:r>
          </a:p>
          <a:p>
            <a:pPr lvl="0" rtl="0">
              <a:buNone/>
            </a:pPr>
            <a:r>
              <a:rPr lang="cs"/>
              <a:t>g = 10 N/kg</a:t>
            </a:r>
          </a:p>
          <a:p>
            <a:pPr lvl="0" rtl="0">
              <a:buNone/>
            </a:pPr>
            <a:r>
              <a:rPr lang="cs" u="sng"/>
              <a:t>F = G= ? N</a:t>
            </a:r>
          </a:p>
          <a:p>
            <a:endParaRPr lang="cs" u="sng"/>
          </a:p>
          <a:p>
            <a:pPr lvl="0" rtl="0">
              <a:buNone/>
            </a:pPr>
            <a:r>
              <a:rPr lang="cs"/>
              <a:t>G= m · g</a:t>
            </a:r>
          </a:p>
          <a:p>
            <a:pPr lvl="0" rtl="0">
              <a:buNone/>
            </a:pPr>
            <a:r>
              <a:rPr lang="cs"/>
              <a:t>G= 5 · 10 N</a:t>
            </a:r>
          </a:p>
          <a:p>
            <a:pPr lvl="0" rtl="0">
              <a:buNone/>
            </a:pPr>
            <a:r>
              <a:rPr lang="cs" u="sng"/>
              <a:t>G= 50 N</a:t>
            </a:r>
            <a:r>
              <a:rPr lang="cs"/>
              <a:t> </a:t>
            </a:r>
          </a:p>
          <a:p>
            <a:endParaRPr lang="cs"/>
          </a:p>
          <a:p>
            <a:pPr lvl="0" rtl="0">
              <a:buNone/>
            </a:pPr>
            <a:r>
              <a:rPr lang="cs"/>
              <a:t>Těleso budeme zvedat silou F rovnající se tíze tělesa G = 5 N.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2608939" y="4373450"/>
            <a:ext cx="3552600" cy="2260200"/>
          </a:xfrm>
          <a:prstGeom prst="rect">
            <a:avLst/>
          </a:prstGeom>
          <a:solidFill>
            <a:srgbClr val="93C47D"/>
          </a:solidFill>
          <a:ln w="9525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m = 5 kg</a:t>
            </a:r>
          </a:p>
          <a:p>
            <a:pPr lvl="0" rtl="0">
              <a:buNone/>
            </a:pPr>
            <a:r>
              <a:rPr lang="cs"/>
              <a:t>g = 10</a:t>
            </a:r>
          </a:p>
          <a:p>
            <a:pPr lvl="0" rtl="0">
              <a:buNone/>
            </a:pPr>
            <a:r>
              <a:rPr lang="cs" u="sng"/>
              <a:t>F = G= ? N</a:t>
            </a:r>
          </a:p>
          <a:p>
            <a:endParaRPr lang="cs" u="sng"/>
          </a:p>
          <a:p>
            <a:pPr lvl="0" rtl="0">
              <a:buNone/>
            </a:pPr>
            <a:r>
              <a:rPr lang="cs"/>
              <a:t>G= m · g</a:t>
            </a:r>
          </a:p>
          <a:p>
            <a:pPr lvl="0" rtl="0">
              <a:buNone/>
            </a:pPr>
            <a:r>
              <a:rPr lang="cs"/>
              <a:t>G= 5 kg · 10 N/kg</a:t>
            </a:r>
          </a:p>
          <a:p>
            <a:pPr lvl="0" rtl="0">
              <a:buNone/>
            </a:pPr>
            <a:r>
              <a:rPr lang="cs" u="sng"/>
              <a:t>G= 50 N</a:t>
            </a:r>
            <a:r>
              <a:rPr lang="cs"/>
              <a:t> </a:t>
            </a:r>
          </a:p>
          <a:p>
            <a:endParaRPr lang="cs"/>
          </a:p>
          <a:p>
            <a:pPr lvl="0" rtl="0">
              <a:buNone/>
            </a:pPr>
            <a:r>
              <a:rPr lang="cs"/>
              <a:t>Těleso budeme zvedat silou F rovnající se tíze tělesa G = 50 N.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5080925" y="2298900"/>
            <a:ext cx="3672600" cy="2333400"/>
          </a:xfrm>
          <a:prstGeom prst="rect">
            <a:avLst/>
          </a:prstGeom>
          <a:solidFill>
            <a:srgbClr val="93C47D"/>
          </a:solidFill>
          <a:ln w="9525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m = 5 kg</a:t>
            </a:r>
          </a:p>
          <a:p>
            <a:pPr lvl="0" rtl="0">
              <a:buNone/>
            </a:pPr>
            <a:r>
              <a:rPr lang="cs"/>
              <a:t>g = 10 m/s</a:t>
            </a:r>
            <a:r>
              <a:rPr lang="cs" baseline="30000"/>
              <a:t>2</a:t>
            </a:r>
          </a:p>
          <a:p>
            <a:pPr lvl="0" rtl="0">
              <a:buNone/>
            </a:pPr>
            <a:r>
              <a:rPr lang="cs" u="sng"/>
              <a:t>F = G= ? N</a:t>
            </a:r>
          </a:p>
          <a:p>
            <a:endParaRPr lang="cs" u="sng"/>
          </a:p>
          <a:p>
            <a:pPr lvl="0" rtl="0">
              <a:buNone/>
            </a:pPr>
            <a:r>
              <a:rPr lang="cs"/>
              <a:t>G= m · g</a:t>
            </a:r>
          </a:p>
          <a:p>
            <a:pPr lvl="0" rtl="0">
              <a:buNone/>
            </a:pPr>
            <a:r>
              <a:rPr lang="cs"/>
              <a:t>G= 5 kg · 10 m/s</a:t>
            </a:r>
            <a:r>
              <a:rPr lang="cs" baseline="30000"/>
              <a:t>2</a:t>
            </a:r>
          </a:p>
          <a:p>
            <a:pPr lvl="0" rtl="0">
              <a:buNone/>
            </a:pPr>
            <a:r>
              <a:rPr lang="cs"/>
              <a:t>G= 50 kg · m/s</a:t>
            </a:r>
            <a:r>
              <a:rPr lang="cs" baseline="30000"/>
              <a:t>2</a:t>
            </a:r>
            <a:r>
              <a:rPr lang="cs"/>
              <a:t> =  50 kg · m· s</a:t>
            </a:r>
            <a:r>
              <a:rPr lang="cs" baseline="30000"/>
              <a:t>-2</a:t>
            </a:r>
            <a:r>
              <a:rPr lang="cs"/>
              <a:t> = 50 N </a:t>
            </a:r>
          </a:p>
          <a:p>
            <a:endParaRPr lang="cs"/>
          </a:p>
          <a:p>
            <a:pPr lvl="0" rtl="0">
              <a:buNone/>
            </a:pPr>
            <a:r>
              <a:rPr lang="cs"/>
              <a:t>Těleso budeme zvedat silou F rovnající se tíze tělesa G = 50 N.</a:t>
            </a:r>
          </a:p>
        </p:txBody>
      </p:sp>
      <p:sp>
        <p:nvSpPr>
          <p:cNvPr id="147" name="Shape 147"/>
          <p:cNvSpPr/>
          <p:nvPr/>
        </p:nvSpPr>
        <p:spPr>
          <a:xfrm>
            <a:off x="1631120" y="2464918"/>
            <a:ext cx="2058600" cy="1110000"/>
          </a:xfrm>
          <a:prstGeom prst="wedgeRectCallout">
            <a:avLst>
              <a:gd name="adj1" fmla="val -65607"/>
              <a:gd name="adj2" fmla="val 54694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cs" dirty="0"/>
              <a:t>Klasický zápis řešení, kde uvádíme </a:t>
            </a:r>
            <a:r>
              <a:rPr lang="cs" dirty="0" smtClean="0"/>
              <a:t>pouze jednotku  vypočítavané veličiny.</a:t>
            </a:r>
            <a:endParaRPr lang="cs" dirty="0"/>
          </a:p>
        </p:txBody>
      </p:sp>
      <p:sp>
        <p:nvSpPr>
          <p:cNvPr id="148" name="Shape 148"/>
          <p:cNvSpPr/>
          <p:nvPr/>
        </p:nvSpPr>
        <p:spPr>
          <a:xfrm>
            <a:off x="190146" y="5013235"/>
            <a:ext cx="2371200" cy="1313100"/>
          </a:xfrm>
          <a:prstGeom prst="wedgeRectCallout">
            <a:avLst>
              <a:gd name="adj1" fmla="val 64394"/>
              <a:gd name="adj2" fmla="val -36508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 dirty="0"/>
              <a:t>V druhé ukázce uvádíme jednotky u </a:t>
            </a:r>
            <a:r>
              <a:rPr lang="cs" dirty="0" smtClean="0"/>
              <a:t>každé hodnoty</a:t>
            </a:r>
            <a:r>
              <a:rPr lang="cs" dirty="0"/>
              <a:t>.</a:t>
            </a:r>
            <a:r>
              <a:rPr lang="cs" dirty="0" smtClean="0"/>
              <a:t/>
            </a:r>
            <a:br>
              <a:rPr lang="cs" dirty="0" smtClean="0"/>
            </a:br>
            <a:r>
              <a:rPr lang="cs" dirty="0" smtClean="0"/>
              <a:t>K </a:t>
            </a:r>
            <a:r>
              <a:rPr lang="cs" dirty="0"/>
              <a:t>výsledné jednotce dojdeme úpravou </a:t>
            </a:r>
            <a:r>
              <a:rPr lang="cs" dirty="0" smtClean="0"/>
              <a:t>jednotek</a:t>
            </a:r>
            <a:r>
              <a:rPr lang="cs" dirty="0"/>
              <a:t>.</a:t>
            </a:r>
          </a:p>
        </p:txBody>
      </p:sp>
      <p:sp>
        <p:nvSpPr>
          <p:cNvPr id="149" name="Shape 149"/>
          <p:cNvSpPr/>
          <p:nvPr/>
        </p:nvSpPr>
        <p:spPr>
          <a:xfrm>
            <a:off x="6241620" y="4740980"/>
            <a:ext cx="2714999" cy="1094213"/>
          </a:xfrm>
          <a:prstGeom prst="wedgeRectCallout">
            <a:avLst>
              <a:gd name="adj1" fmla="val -28391"/>
              <a:gd name="adj2" fmla="val -75016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 dirty="0"/>
              <a:t>V třetí ukázce uvádíme </a:t>
            </a:r>
            <a:r>
              <a:rPr lang="cs" dirty="0" smtClean="0"/>
              <a:t>jednotky SI u každé hodnoty s níž počítáme. Základní jednotky na N následně převedeme.</a:t>
            </a:r>
            <a:endParaRPr lang="cs" dirty="0"/>
          </a:p>
        </p:txBody>
      </p:sp>
      <p:sp>
        <p:nvSpPr>
          <p:cNvPr id="150" name="Shape 150"/>
          <p:cNvSpPr/>
          <p:nvPr/>
        </p:nvSpPr>
        <p:spPr>
          <a:xfrm>
            <a:off x="4557175" y="5444668"/>
            <a:ext cx="1038225" cy="3905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id="151" name="Shape 151"/>
          <p:cNvCxnSpPr/>
          <p:nvPr/>
        </p:nvCxnSpPr>
        <p:spPr>
          <a:xfrm>
            <a:off x="4617175" y="5520684"/>
            <a:ext cx="260400" cy="239699"/>
          </a:xfrm>
          <a:prstGeom prst="straightConnector1">
            <a:avLst/>
          </a:prstGeom>
          <a:noFill/>
          <a:ln w="19050" cap="flat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2" name="Shape 152"/>
          <p:cNvCxnSpPr/>
          <p:nvPr/>
        </p:nvCxnSpPr>
        <p:spPr>
          <a:xfrm>
            <a:off x="4977355" y="5637183"/>
            <a:ext cx="182099" cy="182099"/>
          </a:xfrm>
          <a:prstGeom prst="straightConnector1">
            <a:avLst/>
          </a:prstGeom>
          <a:noFill/>
          <a:ln w="19050" cap="flat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3" name="Shape 153"/>
          <p:cNvSpPr/>
          <p:nvPr/>
        </p:nvSpPr>
        <p:spPr>
          <a:xfrm>
            <a:off x="6690950" y="2977025"/>
            <a:ext cx="1857375" cy="3619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0" y="1"/>
            <a:ext cx="7596336" cy="159362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buNone/>
            </a:pPr>
            <a:r>
              <a:rPr lang="cs" dirty="0" smtClean="0">
                <a:solidFill>
                  <a:srgbClr val="FFFFFF"/>
                </a:solidFill>
              </a:rPr>
              <a:t>Násobky a předpony</a:t>
            </a:r>
            <a:br>
              <a:rPr lang="cs" dirty="0" smtClean="0">
                <a:solidFill>
                  <a:srgbClr val="FFFFFF"/>
                </a:solidFill>
              </a:rPr>
            </a:br>
            <a:r>
              <a:rPr lang="cs" dirty="0" smtClean="0">
                <a:solidFill>
                  <a:srgbClr val="FFFFFF"/>
                </a:solidFill>
              </a:rPr>
              <a:t>ve výpočtu</a:t>
            </a:r>
            <a:endParaRPr lang="cs" dirty="0">
              <a:solidFill>
                <a:srgbClr val="FFFFFF"/>
              </a:solidFill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221046" y="1593625"/>
            <a:ext cx="8795999" cy="860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 dirty="0"/>
              <a:t>Zadání</a:t>
            </a:r>
          </a:p>
          <a:p>
            <a:pPr lvl="0" rtl="0">
              <a:buNone/>
            </a:pPr>
            <a:r>
              <a:rPr lang="cs" dirty="0"/>
              <a:t>Vypočtěte teplo které přijme voda o objemu 2 litrů, jestliže její počáteční teplota je 20 °C a koncová 100 °C. Vypočtěte v kJ, následně převeďte na MJ a zaokrouhlete na 1 desetinné místo.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231850" y="3966496"/>
            <a:ext cx="3932999" cy="2661299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dirty="0"/>
              <a:t>V = 2 l =&gt; m = 2 kg</a:t>
            </a:r>
          </a:p>
          <a:p>
            <a:pPr lvl="0" rtl="0">
              <a:buNone/>
            </a:pPr>
            <a:r>
              <a:rPr lang="cs" dirty="0"/>
              <a:t>c</a:t>
            </a:r>
            <a:r>
              <a:rPr lang="cs" sz="800" dirty="0"/>
              <a:t>H</a:t>
            </a:r>
            <a:r>
              <a:rPr lang="cs" sz="800" baseline="-25000" dirty="0"/>
              <a:t>2</a:t>
            </a:r>
            <a:r>
              <a:rPr lang="cs" sz="800" dirty="0"/>
              <a:t>0</a:t>
            </a:r>
            <a:r>
              <a:rPr lang="cs" dirty="0"/>
              <a:t> = 4,18 kJ/kg °C = 4,18 · 10</a:t>
            </a:r>
            <a:r>
              <a:rPr lang="cs" baseline="30000" dirty="0"/>
              <a:t>3</a:t>
            </a:r>
            <a:r>
              <a:rPr lang="cs" dirty="0"/>
              <a:t> J/kg °C </a:t>
            </a:r>
          </a:p>
          <a:p>
            <a:pPr lvl="0" rtl="0">
              <a:buNone/>
            </a:pPr>
            <a:r>
              <a:rPr lang="cs" u="sng" dirty="0"/>
              <a:t>Q = ? kJ</a:t>
            </a:r>
          </a:p>
          <a:p>
            <a:endParaRPr lang="cs" u="sng" dirty="0"/>
          </a:p>
          <a:p>
            <a:pPr lvl="0" rtl="0">
              <a:buNone/>
            </a:pPr>
            <a:r>
              <a:rPr lang="cs" dirty="0"/>
              <a:t>Q= c · m · (t - t</a:t>
            </a:r>
            <a:r>
              <a:rPr lang="cs" baseline="-25000" dirty="0"/>
              <a:t>0</a:t>
            </a:r>
            <a:r>
              <a:rPr lang="cs" dirty="0"/>
              <a:t>)</a:t>
            </a:r>
          </a:p>
          <a:p>
            <a:pPr lvl="0" rtl="0">
              <a:buNone/>
            </a:pPr>
            <a:r>
              <a:rPr lang="cs" dirty="0"/>
              <a:t>Q= 4,18 · 10</a:t>
            </a:r>
            <a:r>
              <a:rPr lang="cs" baseline="30000" dirty="0"/>
              <a:t>3</a:t>
            </a:r>
            <a:r>
              <a:rPr lang="cs" dirty="0"/>
              <a:t> · 2 · (100 - 20) J</a:t>
            </a:r>
          </a:p>
          <a:p>
            <a:pPr lvl="0" rtl="0">
              <a:buNone/>
            </a:pPr>
            <a:r>
              <a:rPr lang="cs" dirty="0"/>
              <a:t>Q= 4,18 · 10</a:t>
            </a:r>
            <a:r>
              <a:rPr lang="cs" baseline="30000" dirty="0"/>
              <a:t>3</a:t>
            </a:r>
            <a:r>
              <a:rPr lang="cs" dirty="0"/>
              <a:t> · 2 · (80) J</a:t>
            </a:r>
          </a:p>
          <a:p>
            <a:pPr lvl="0" rtl="0">
              <a:buNone/>
            </a:pPr>
            <a:r>
              <a:rPr lang="cs" dirty="0"/>
              <a:t>Q= 4,18 · 160 · 10</a:t>
            </a:r>
            <a:r>
              <a:rPr lang="cs" baseline="30000" dirty="0"/>
              <a:t>3</a:t>
            </a:r>
            <a:r>
              <a:rPr lang="cs" dirty="0"/>
              <a:t>  J</a:t>
            </a:r>
          </a:p>
          <a:p>
            <a:pPr lvl="0" rtl="0">
              <a:buNone/>
            </a:pPr>
            <a:r>
              <a:rPr lang="cs" dirty="0"/>
              <a:t>Q= 668,8 · 10</a:t>
            </a:r>
            <a:r>
              <a:rPr lang="cs" baseline="30000" dirty="0"/>
              <a:t>3</a:t>
            </a:r>
            <a:r>
              <a:rPr lang="cs" dirty="0"/>
              <a:t> J = 6,7 kJ.</a:t>
            </a:r>
          </a:p>
          <a:p>
            <a:endParaRPr lang="cs" dirty="0"/>
          </a:p>
          <a:p>
            <a:pPr lvl="0" rtl="0">
              <a:buNone/>
            </a:pPr>
            <a:r>
              <a:rPr lang="cs" dirty="0"/>
              <a:t>Těleso přijme teplo Q = 6,7 kJ.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041837" y="2496928"/>
            <a:ext cx="3912000" cy="2697899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V = 2 l =&gt; m = 2 kg</a:t>
            </a:r>
          </a:p>
          <a:p>
            <a:pPr lvl="0" rtl="0">
              <a:buNone/>
            </a:pPr>
            <a:r>
              <a:rPr lang="cs"/>
              <a:t>c</a:t>
            </a:r>
            <a:r>
              <a:rPr lang="cs" baseline="-25000"/>
              <a:t>H</a:t>
            </a:r>
            <a:r>
              <a:rPr lang="cs" sz="1000" baseline="-25000"/>
              <a:t>2</a:t>
            </a:r>
            <a:r>
              <a:rPr lang="cs" baseline="-25000"/>
              <a:t>0</a:t>
            </a:r>
            <a:r>
              <a:rPr lang="cs"/>
              <a:t> = 4,18 kJ/kg °C = 4,18 · 10</a:t>
            </a:r>
            <a:r>
              <a:rPr lang="cs" baseline="30000"/>
              <a:t>3</a:t>
            </a:r>
            <a:r>
              <a:rPr lang="cs"/>
              <a:t> J/kg °C </a:t>
            </a:r>
          </a:p>
          <a:p>
            <a:pPr lvl="0" rtl="0">
              <a:buNone/>
            </a:pPr>
            <a:r>
              <a:rPr lang="cs" u="sng"/>
              <a:t>Q = ? kJ</a:t>
            </a:r>
          </a:p>
          <a:p>
            <a:endParaRPr lang="cs" u="sng"/>
          </a:p>
          <a:p>
            <a:pPr lvl="0" rtl="0">
              <a:buNone/>
            </a:pPr>
            <a:r>
              <a:rPr lang="cs"/>
              <a:t>Q= c · m · (t - t</a:t>
            </a:r>
            <a:r>
              <a:rPr lang="cs" baseline="-25000"/>
              <a:t>0</a:t>
            </a:r>
            <a:r>
              <a:rPr lang="cs"/>
              <a:t>)</a:t>
            </a:r>
          </a:p>
          <a:p>
            <a:pPr lvl="0" rtl="0">
              <a:buNone/>
            </a:pPr>
            <a:r>
              <a:rPr lang="cs"/>
              <a:t>Q= 4,18 · kJ/kg°C · 2 kg · (100 °C- 20 °C)</a:t>
            </a:r>
          </a:p>
          <a:p>
            <a:pPr lvl="0" rtl="0">
              <a:buNone/>
            </a:pPr>
            <a:r>
              <a:rPr lang="cs"/>
              <a:t>Q= 4,18 · kJ/kg°C · 2 kg · 80 °C</a:t>
            </a:r>
          </a:p>
          <a:p>
            <a:pPr lvl="0" rtl="0">
              <a:buNone/>
            </a:pPr>
            <a:r>
              <a:rPr lang="cs"/>
              <a:t>Q= 4,18 · 160  kJ</a:t>
            </a:r>
          </a:p>
          <a:p>
            <a:pPr lvl="0" rtl="0">
              <a:buNone/>
            </a:pPr>
            <a:r>
              <a:rPr lang="cs"/>
              <a:t>Q= 668,8 kJ = 0,7 MJ.</a:t>
            </a:r>
          </a:p>
          <a:p>
            <a:endParaRPr lang="cs"/>
          </a:p>
          <a:p>
            <a:pPr lvl="0" rtl="0">
              <a:buNone/>
            </a:pPr>
            <a:r>
              <a:rPr lang="cs"/>
              <a:t>Těleso přijme teplo Q = 0,7 MJ.</a:t>
            </a:r>
          </a:p>
        </p:txBody>
      </p:sp>
      <p:sp>
        <p:nvSpPr>
          <p:cNvPr id="162" name="Shape 162"/>
          <p:cNvSpPr/>
          <p:nvPr/>
        </p:nvSpPr>
        <p:spPr>
          <a:xfrm>
            <a:off x="463051" y="2475325"/>
            <a:ext cx="3678900" cy="1287300"/>
          </a:xfrm>
          <a:prstGeom prst="wedgeRectCallout">
            <a:avLst>
              <a:gd name="adj1" fmla="val -28398"/>
              <a:gd name="adj2" fmla="val 7266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/>
              <a:t>Předponu kJ převedeme na 10</a:t>
            </a:r>
            <a:r>
              <a:rPr lang="cs" baseline="30000"/>
              <a:t>3</a:t>
            </a:r>
            <a:r>
              <a:rPr lang="cs"/>
              <a:t>, výpočet provádíme v J. Na kJ a MJ převedeme výpočet v závěru.</a:t>
            </a:r>
          </a:p>
          <a:p>
            <a:pPr>
              <a:buNone/>
            </a:pPr>
            <a:r>
              <a:rPr lang="cs"/>
              <a:t>V průběhu výpočtu seřadíme číselné hodnoty a mocninu čísla 10  pro zvýšení přehlednosti výpočtu.</a:t>
            </a:r>
          </a:p>
        </p:txBody>
      </p:sp>
      <p:sp>
        <p:nvSpPr>
          <p:cNvPr id="163" name="Shape 163"/>
          <p:cNvSpPr/>
          <p:nvPr/>
        </p:nvSpPr>
        <p:spPr>
          <a:xfrm>
            <a:off x="5929651" y="5434359"/>
            <a:ext cx="3048300" cy="1172699"/>
          </a:xfrm>
          <a:prstGeom prst="wedgeRectCallout">
            <a:avLst>
              <a:gd name="adj1" fmla="val 26631"/>
              <a:gd name="adj2" fmla="val -1001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/>
              <a:t>Ukázka dosazení jednotek</a:t>
            </a:r>
          </a:p>
          <a:p>
            <a:pPr>
              <a:buNone/>
            </a:pPr>
            <a:r>
              <a:rPr lang="cs"/>
              <a:t>u všech hodnot, včetně předpony. S jednotkami a předponou pracujeme podle platných pravidel, obdobně jako s číselným údajem.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0" y="1"/>
            <a:ext cx="7740352" cy="159362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buNone/>
            </a:pPr>
            <a:r>
              <a:rPr lang="cs" dirty="0" smtClean="0">
                <a:solidFill>
                  <a:srgbClr val="FFFFFF"/>
                </a:solidFill>
              </a:rPr>
              <a:t>Výpočet se základními </a:t>
            </a:r>
            <a:br>
              <a:rPr lang="cs" dirty="0" smtClean="0">
                <a:solidFill>
                  <a:srgbClr val="FFFFFF"/>
                </a:solidFill>
              </a:rPr>
            </a:br>
            <a:r>
              <a:rPr lang="cs" dirty="0" smtClean="0">
                <a:solidFill>
                  <a:srgbClr val="FFFFFF"/>
                </a:solidFill>
              </a:rPr>
              <a:t>jednokami SI</a:t>
            </a:r>
            <a:endParaRPr lang="cs" dirty="0">
              <a:solidFill>
                <a:srgbClr val="FFFFFF"/>
              </a:solidFill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221046" y="1593625"/>
            <a:ext cx="8795999" cy="102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b="1" dirty="0"/>
              <a:t>Zadání</a:t>
            </a:r>
          </a:p>
          <a:p>
            <a:pPr lvl="0" rtl="0">
              <a:buNone/>
            </a:pPr>
            <a:r>
              <a:rPr lang="cs" dirty="0"/>
              <a:t>Vypočtěte výkon </a:t>
            </a:r>
            <a:r>
              <a:rPr lang="cs" dirty="0" smtClean="0"/>
              <a:t>motoru vrtulníku</a:t>
            </a:r>
            <a:r>
              <a:rPr lang="cs" dirty="0"/>
              <a:t>, který vynese náklad o hmotnosti 0,6 t do výšky 2 km za </a:t>
            </a:r>
            <a:r>
              <a:rPr lang="cs" dirty="0" smtClean="0"/>
              <a:t>30 minut.</a:t>
            </a:r>
          </a:p>
          <a:p>
            <a:pPr lvl="0" rtl="0">
              <a:buNone/>
            </a:pPr>
            <a:r>
              <a:rPr lang="cs" dirty="0" smtClean="0"/>
              <a:t>K </a:t>
            </a:r>
            <a:r>
              <a:rPr lang="cs" dirty="0"/>
              <a:t>číselným hodnotám přiřaďte </a:t>
            </a:r>
            <a:r>
              <a:rPr lang="cs" dirty="0" smtClean="0"/>
              <a:t>jednotky. Jednotku </a:t>
            </a:r>
            <a:r>
              <a:rPr lang="cs" dirty="0"/>
              <a:t>výkonu nejdříve vyjádřete v základních jednotkách SI.</a:t>
            </a:r>
          </a:p>
          <a:p>
            <a:pPr lvl="0" rtl="0">
              <a:buNone/>
            </a:pPr>
            <a:r>
              <a:rPr lang="cs" dirty="0"/>
              <a:t>Při výpočtu zjednodušte zápis tak, aby se </a:t>
            </a:r>
            <a:r>
              <a:rPr lang="cs" dirty="0" smtClean="0"/>
              <a:t>výpočet mohl provést zpaměti</a:t>
            </a:r>
            <a:r>
              <a:rPr lang="cs" dirty="0"/>
              <a:t>.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221045" y="2617167"/>
            <a:ext cx="8796000" cy="4124201"/>
          </a:xfrm>
          <a:prstGeom prst="rect">
            <a:avLst/>
          </a:prstGeom>
          <a:solidFill>
            <a:srgbClr val="92D05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dirty="0" smtClean="0"/>
              <a:t>m = 0,9 t = 9 · 10</a:t>
            </a:r>
            <a:r>
              <a:rPr lang="cs" baseline="30000" dirty="0"/>
              <a:t>2</a:t>
            </a:r>
            <a:r>
              <a:rPr lang="cs" dirty="0"/>
              <a:t> kg</a:t>
            </a:r>
          </a:p>
          <a:p>
            <a:pPr lvl="0" rtl="0">
              <a:buNone/>
            </a:pPr>
            <a:r>
              <a:rPr lang="cs" dirty="0"/>
              <a:t>h = 2 km = 2 · 10</a:t>
            </a:r>
            <a:r>
              <a:rPr lang="cs" baseline="30000" dirty="0"/>
              <a:t>3 </a:t>
            </a:r>
            <a:r>
              <a:rPr lang="cs" dirty="0"/>
              <a:t>m</a:t>
            </a:r>
          </a:p>
          <a:p>
            <a:pPr lvl="0" rtl="0">
              <a:buNone/>
            </a:pPr>
            <a:r>
              <a:rPr lang="cs" dirty="0"/>
              <a:t>t = 0,5 h = 1800 s = 18 · 10</a:t>
            </a:r>
            <a:r>
              <a:rPr lang="cs" baseline="30000" dirty="0"/>
              <a:t>2 </a:t>
            </a:r>
            <a:r>
              <a:rPr lang="cs" dirty="0"/>
              <a:t>s</a:t>
            </a:r>
          </a:p>
          <a:p>
            <a:pPr lvl="0"/>
            <a:r>
              <a:rPr lang="cs" dirty="0"/>
              <a:t>g = 10 </a:t>
            </a:r>
            <a:r>
              <a:rPr lang="cs" dirty="0" smtClean="0"/>
              <a:t>m/s</a:t>
            </a:r>
            <a:r>
              <a:rPr lang="cs" baseline="30000" dirty="0" smtClean="0"/>
              <a:t>-2 </a:t>
            </a:r>
            <a:r>
              <a:rPr lang="cs" dirty="0" smtClean="0"/>
              <a:t>= </a:t>
            </a:r>
            <a:r>
              <a:rPr lang="cs" dirty="0"/>
              <a:t>1 · </a:t>
            </a:r>
            <a:r>
              <a:rPr lang="cs" dirty="0" smtClean="0"/>
              <a:t>10</a:t>
            </a:r>
            <a:r>
              <a:rPr lang="cs" baseline="30000" dirty="0" smtClean="0"/>
              <a:t>1 </a:t>
            </a:r>
            <a:r>
              <a:rPr lang="cs" dirty="0"/>
              <a:t> m/s</a:t>
            </a:r>
            <a:r>
              <a:rPr lang="cs" baseline="30000" dirty="0"/>
              <a:t>-2</a:t>
            </a:r>
            <a:endParaRPr lang="cs" dirty="0"/>
          </a:p>
          <a:p>
            <a:pPr lvl="0" rtl="0">
              <a:buNone/>
            </a:pPr>
            <a:r>
              <a:rPr lang="cs" u="sng" dirty="0"/>
              <a:t>P = ? W</a:t>
            </a:r>
          </a:p>
          <a:p>
            <a:endParaRPr lang="c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39725" y="3861048"/>
                <a:ext cx="2191817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𝑃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25" y="3861048"/>
                <a:ext cx="2191817" cy="5013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94151" y="4365104"/>
                <a:ext cx="5412395" cy="653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i="1" smtClean="0">
                        <a:latin typeface="Cambria Math"/>
                      </a:rPr>
                      <m:t>𝑃</m:t>
                    </m:r>
                    <m:r>
                      <a:rPr lang="cs-CZ" sz="20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9</m:t>
                        </m:r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cs-CZ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𝑘𝑔</m:t>
                        </m:r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cs-CZ" sz="20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cs-CZ" sz="20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cs-CZ" sz="20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2∙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18∙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/>
                          </a:rPr>
                          <m:t>9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𝑘𝑔</m:t>
                        </m:r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</m:t>
                        </m:r>
                        <m:f>
                          <m:fPr>
                            <m:ctrlPr>
                              <a:rPr lang="cs-CZ" sz="20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cs-CZ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cs-CZ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18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cs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51" y="4365104"/>
                <a:ext cx="5412395" cy="6537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21045" y="5085184"/>
                <a:ext cx="8492179" cy="615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𝑃</m:t>
                      </m:r>
                      <m:r>
                        <a:rPr lang="cs-CZ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18 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𝑘𝑔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18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18 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𝑘𝑔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18 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45" y="5085184"/>
                <a:ext cx="8492179" cy="6150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48133" y="5733256"/>
                <a:ext cx="6600525" cy="596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/>
                      </a:rPr>
                      <m:t>𝑃</m:t>
                    </m:r>
                    <m:r>
                      <a:rPr lang="cs-CZ" sz="1800" b="0" i="1" smtClean="0">
                        <a:latin typeface="Cambria Math"/>
                      </a:rPr>
                      <m:t>=1∙</m:t>
                    </m:r>
                    <m:sSup>
                      <m:sSup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cs-CZ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𝑘𝑔</m:t>
                        </m:r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cs-CZ" sz="1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sz="18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 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  <m:r>
                      <a:rPr lang="cs-CZ" sz="1800" i="1">
                        <a:latin typeface="Cambria Math"/>
                      </a:rPr>
                      <m:t>=1</m:t>
                    </m:r>
                    <m:r>
                      <a:rPr lang="cs-CZ" sz="18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cs-CZ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0" i="1" smtClean="0">
                            <a:latin typeface="Cambria Math"/>
                          </a:rPr>
                          <m:t>𝑁</m:t>
                        </m:r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 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  <m:r>
                      <a:rPr lang="cs-CZ" sz="1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1800" i="1">
                        <a:latin typeface="Cambria Math"/>
                      </a:rPr>
                      <m:t>1</m:t>
                    </m:r>
                    <m:r>
                      <a:rPr lang="cs-CZ" sz="18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cs-CZ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0" i="1" smtClean="0">
                            <a:latin typeface="Cambria Math"/>
                          </a:rPr>
                          <m:t>𝐽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 </m:t>
                        </m:r>
                      </m:num>
                      <m:den>
                        <m:r>
                          <a:rPr lang="en-US" sz="1800" i="1" smtClean="0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sz="1800" dirty="0"/>
                  <a:t> </a:t>
                </a: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=</m:t>
                    </m:r>
                  </m:oMath>
                </a14:m>
                <a:r>
                  <a:rPr lang="cs-CZ" sz="1800" dirty="0" smtClean="0"/>
                  <a:t> </a:t>
                </a: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1</m:t>
                    </m:r>
                    <m:r>
                      <a:rPr lang="cs-CZ" sz="18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cs-CZ" sz="1800" b="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=10 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𝑘𝑊</m:t>
                    </m:r>
                  </m:oMath>
                </a14:m>
                <a:endParaRPr lang="cs-CZ" sz="1800" i="1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33" y="5733256"/>
                <a:ext cx="6600525" cy="5968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194151" y="6453336"/>
            <a:ext cx="8822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Část  výkonu motoru P, uplatňující se při vynesení nákladu, je 10 kW.  </a:t>
            </a:r>
            <a:endParaRPr lang="cs-CZ" i="1" dirty="0"/>
          </a:p>
        </p:txBody>
      </p:sp>
      <p:sp>
        <p:nvSpPr>
          <p:cNvPr id="5" name="Obdélníkový popisek 4"/>
          <p:cNvSpPr/>
          <p:nvPr/>
        </p:nvSpPr>
        <p:spPr>
          <a:xfrm>
            <a:off x="3203848" y="2764224"/>
            <a:ext cx="5509376" cy="592768"/>
          </a:xfrm>
          <a:prstGeom prst="wedgeRectCallout">
            <a:avLst>
              <a:gd name="adj1" fmla="val -68924"/>
              <a:gd name="adj2" fmla="val 17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/>
              <a:t>1.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olba způsobů  zápisu číselných hodnot, ovlivní další výpočet</a:t>
            </a:r>
            <a:endParaRPr lang="cs-CZ" dirty="0"/>
          </a:p>
        </p:txBody>
      </p:sp>
      <p:sp>
        <p:nvSpPr>
          <p:cNvPr id="11" name="Obdélníkový popisek 10"/>
          <p:cNvSpPr/>
          <p:nvPr/>
        </p:nvSpPr>
        <p:spPr>
          <a:xfrm>
            <a:off x="3203848" y="3564664"/>
            <a:ext cx="3644810" cy="592768"/>
          </a:xfrm>
          <a:prstGeom prst="wedgeRectCallout">
            <a:avLst>
              <a:gd name="adj1" fmla="val -68924"/>
              <a:gd name="adj2" fmla="val 17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2</a:t>
            </a:r>
            <a:r>
              <a:rPr lang="cs-CZ" sz="2000" dirty="0" smtClean="0"/>
              <a:t>.</a:t>
            </a:r>
            <a:endParaRPr lang="cs-CZ" dirty="0" smtClean="0"/>
          </a:p>
          <a:p>
            <a:r>
              <a:rPr lang="cs-CZ" dirty="0"/>
              <a:t>ú</a:t>
            </a:r>
            <a:r>
              <a:rPr lang="cs-CZ" dirty="0" smtClean="0"/>
              <a:t>prava rovnice pro zápis zadaných hodnot</a:t>
            </a:r>
            <a:endParaRPr lang="cs-CZ" dirty="0"/>
          </a:p>
        </p:txBody>
      </p:sp>
      <p:sp>
        <p:nvSpPr>
          <p:cNvPr id="12" name="Obdélníkový popisek 11"/>
          <p:cNvSpPr/>
          <p:nvPr/>
        </p:nvSpPr>
        <p:spPr>
          <a:xfrm>
            <a:off x="5868143" y="4221088"/>
            <a:ext cx="3096345" cy="792088"/>
          </a:xfrm>
          <a:prstGeom prst="wedgeRectCallout">
            <a:avLst>
              <a:gd name="adj1" fmla="val -68924"/>
              <a:gd name="adj2" fmla="val 17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/>
              <a:t>3.</a:t>
            </a:r>
            <a:endParaRPr lang="cs-CZ" dirty="0" smtClean="0"/>
          </a:p>
          <a:p>
            <a:r>
              <a:rPr lang="cs-CZ" dirty="0" smtClean="0"/>
              <a:t>Zápis hodnot, jednotek a uspořádání</a:t>
            </a:r>
            <a:endParaRPr lang="cs-CZ" dirty="0"/>
          </a:p>
        </p:txBody>
      </p:sp>
      <p:sp>
        <p:nvSpPr>
          <p:cNvPr id="14" name="Obdélníkový popisek 13"/>
          <p:cNvSpPr/>
          <p:nvPr/>
        </p:nvSpPr>
        <p:spPr>
          <a:xfrm>
            <a:off x="4283968" y="5085184"/>
            <a:ext cx="2088232" cy="543032"/>
          </a:xfrm>
          <a:prstGeom prst="wedgeRectCallout">
            <a:avLst>
              <a:gd name="adj1" fmla="val -68924"/>
              <a:gd name="adj2" fmla="val 17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/>
              <a:t>3.</a:t>
            </a:r>
            <a:endParaRPr lang="cs-CZ" dirty="0" smtClean="0"/>
          </a:p>
          <a:p>
            <a:r>
              <a:rPr lang="cs-CZ" dirty="0" smtClean="0"/>
              <a:t>výpočet</a:t>
            </a:r>
            <a:endParaRPr lang="cs-CZ" dirty="0"/>
          </a:p>
        </p:txBody>
      </p:sp>
      <p:sp>
        <p:nvSpPr>
          <p:cNvPr id="15" name="Obdélníkový popisek 14"/>
          <p:cNvSpPr/>
          <p:nvPr/>
        </p:nvSpPr>
        <p:spPr>
          <a:xfrm>
            <a:off x="7092280" y="5490828"/>
            <a:ext cx="1548936" cy="543032"/>
          </a:xfrm>
          <a:prstGeom prst="wedgeRectCallout">
            <a:avLst>
              <a:gd name="adj1" fmla="val -73081"/>
              <a:gd name="adj2" fmla="val 47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/>
              <a:t>4.</a:t>
            </a:r>
          </a:p>
          <a:p>
            <a:r>
              <a:rPr lang="cs-CZ" dirty="0" smtClean="0"/>
              <a:t>úprava jednotek</a:t>
            </a:r>
          </a:p>
        </p:txBody>
      </p:sp>
      <p:sp>
        <p:nvSpPr>
          <p:cNvPr id="16" name="Obdélníkový popisek 15"/>
          <p:cNvSpPr/>
          <p:nvPr/>
        </p:nvSpPr>
        <p:spPr>
          <a:xfrm>
            <a:off x="6074190" y="6267190"/>
            <a:ext cx="1548936" cy="543032"/>
          </a:xfrm>
          <a:prstGeom prst="wedgeRectCallout">
            <a:avLst>
              <a:gd name="adj1" fmla="val -68924"/>
              <a:gd name="adj2" fmla="val 17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5</a:t>
            </a:r>
            <a:r>
              <a:rPr lang="cs-CZ" sz="2000" dirty="0" smtClean="0"/>
              <a:t>.</a:t>
            </a:r>
          </a:p>
          <a:p>
            <a:r>
              <a:rPr lang="cs-CZ" dirty="0" smtClean="0"/>
              <a:t>zápis odpovědi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152400" y="1401344"/>
            <a:ext cx="8719199" cy="20276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cs-CZ" b="1" dirty="0" smtClean="0"/>
              <a:t>Obr. 1 </a:t>
            </a:r>
            <a:r>
              <a:rPr lang="cs-CZ" dirty="0" smtClean="0"/>
              <a:t>GERALT</a:t>
            </a:r>
            <a:r>
              <a:rPr lang="cs-CZ" dirty="0"/>
              <a:t>. </a:t>
            </a:r>
            <a:r>
              <a:rPr lang="cs-CZ" i="1" dirty="0"/>
              <a:t>Matematika, Fyzika, Vzorec, Bill - Volně dostupný obrázek - 111423</a:t>
            </a:r>
            <a:r>
              <a:rPr lang="cs-CZ" dirty="0"/>
              <a:t> [online]. [cit. </a:t>
            </a:r>
            <a:r>
              <a:rPr lang="cs-CZ" dirty="0" smtClean="0"/>
              <a:t>25.9.2012]. </a:t>
            </a:r>
            <a:r>
              <a:rPr lang="cs-CZ" dirty="0"/>
              <a:t>Dostupný na WWW: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pixabay.com/get/af7022fc52d461be2c48/1370607613/mathematics-111423_1280.jpg</a:t>
            </a:r>
            <a:endParaRPr lang="cs-CZ" dirty="0" smtClean="0"/>
          </a:p>
          <a:p>
            <a:r>
              <a:rPr lang="cs-CZ" b="1" dirty="0"/>
              <a:t>Obr. </a:t>
            </a:r>
            <a:r>
              <a:rPr lang="cs-CZ" b="1" dirty="0" smtClean="0"/>
              <a:t>2 </a:t>
            </a:r>
            <a:r>
              <a:rPr lang="cs-CZ" dirty="0" smtClean="0"/>
              <a:t>NEMO</a:t>
            </a:r>
            <a:r>
              <a:rPr lang="cs-CZ" dirty="0"/>
              <a:t>. </a:t>
            </a:r>
            <a:r>
              <a:rPr lang="cs-CZ" i="1" dirty="0"/>
              <a:t>Obrys, Einstein, Mravenec, Chyba - Volně dostupný obrázek - 36367</a:t>
            </a:r>
            <a:r>
              <a:rPr lang="cs-CZ" dirty="0"/>
              <a:t> [online]. [cit. 25.9.2012]. </a:t>
            </a:r>
            <a:r>
              <a:rPr lang="cs-CZ" dirty="0" err="1" smtClean="0"/>
              <a:t>Dostuný</a:t>
            </a:r>
            <a:r>
              <a:rPr lang="cs-CZ" dirty="0" smtClean="0"/>
              <a:t> </a:t>
            </a:r>
            <a:r>
              <a:rPr lang="cs-CZ" dirty="0"/>
              <a:t>na WWW: </a:t>
            </a:r>
            <a:r>
              <a:rPr lang="cs-CZ" dirty="0">
                <a:hlinkClick r:id="rId4"/>
              </a:rPr>
              <a:t>http://pixabay.com/cs/obrys-einstein-mravenec-chyba-hmyz-36367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b="1" dirty="0"/>
              <a:t>Obr. </a:t>
            </a:r>
            <a:r>
              <a:rPr lang="cs-CZ" b="1" dirty="0" smtClean="0"/>
              <a:t>3 </a:t>
            </a:r>
            <a:r>
              <a:rPr lang="en-US" dirty="0"/>
              <a:t>WHEAT. </a:t>
            </a:r>
            <a:r>
              <a:rPr lang="en-US" i="1" dirty="0"/>
              <a:t>Wheat clip art - vector clip art online, royalty free &amp; public domain</a:t>
            </a:r>
            <a:r>
              <a:rPr lang="en-US" dirty="0"/>
              <a:t> [online]. [cit. </a:t>
            </a:r>
            <a:r>
              <a:rPr lang="cs-CZ" dirty="0"/>
              <a:t>25.9.2012</a:t>
            </a:r>
            <a:r>
              <a:rPr lang="en-US" dirty="0" smtClean="0"/>
              <a:t>]. </a:t>
            </a:r>
            <a:r>
              <a:rPr lang="en-US" dirty="0" err="1"/>
              <a:t>Dostupný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WWW: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www.clker.com/clipart-26500.html</a:t>
            </a:r>
            <a:endParaRPr lang="cs-CZ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</a:lstStyle>
          <a:p>
            <a:pPr algn="ctr"/>
            <a:r>
              <a:rPr lang="cs-CZ" sz="4400" smtClean="0">
                <a:latin typeface="+mj-lt"/>
              </a:rPr>
              <a:t>Citace</a:t>
            </a:r>
            <a:endParaRPr lang="cs-CZ" sz="4400" dirty="0" smtClean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1346</Words>
  <Application>Microsoft Office PowerPoint</Application>
  <PresentationFormat>Předvádění na obrazovce (4:3)</PresentationFormat>
  <Paragraphs>207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/>
      <vt:lpstr>Výchozí návrh</vt:lpstr>
      <vt:lpstr>Prezentace aplikace PowerPoint</vt:lpstr>
      <vt:lpstr>Prezentace aplikace PowerPoint</vt:lpstr>
      <vt:lpstr>Blokové schéma řešení</vt:lpstr>
      <vt:lpstr>Sčítání a odčítání sil malá čísla           </vt:lpstr>
      <vt:lpstr>Sčítání a odčítání               větší čísla</vt:lpstr>
      <vt:lpstr>Tři krát totéž, nemusí být totéž</vt:lpstr>
      <vt:lpstr>Násobky a předpony ve výpočtu</vt:lpstr>
      <vt:lpstr>Výpočet se základními  jednokami SI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Výpočty ve fyzice</dc:title>
  <dc:creator>user</dc:creator>
  <cp:lastModifiedBy>Lenovo</cp:lastModifiedBy>
  <cp:revision>37</cp:revision>
  <dcterms:modified xsi:type="dcterms:W3CDTF">2013-06-26T06:20:35Z</dcterms:modified>
</cp:coreProperties>
</file>