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78" r:id="rId4"/>
    <p:sldId id="261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1" r:id="rId18"/>
    <p:sldId id="277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8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99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13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8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10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74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71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6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07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8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04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5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48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microsoft.com/office/2007/relationships/hdphoto" Target="../media/hdphoto1.wdp"/><Relationship Id="rId10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20.04.2013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VY_32_INOVACE_17_Ch_ACH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Železo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železa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Průmyslová výroba a využití.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300191" y="4293096"/>
            <a:ext cx="2433417" cy="1843632"/>
            <a:chOff x="6300191" y="4293096"/>
            <a:chExt cx="2433417" cy="1843632"/>
          </a:xfrm>
        </p:grpSpPr>
        <p:pic>
          <p:nvPicPr>
            <p:cNvPr id="6148" name="Picture 4" descr="Soubor: Noe stov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1" y="4293096"/>
              <a:ext cx="2355761" cy="1789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7907612" y="5859729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Obr.20</a:t>
              </a:r>
              <a:endParaRPr lang="cs-CZ" sz="1200" b="1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7614878" y="2882552"/>
            <a:ext cx="1432561" cy="1361800"/>
            <a:chOff x="7614878" y="2882552"/>
            <a:chExt cx="1432561" cy="1361800"/>
          </a:xfrm>
        </p:grpSpPr>
        <p:pic>
          <p:nvPicPr>
            <p:cNvPr id="6150" name="Picture 6" descr="Soubor: Kanalizace cov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878" y="3140968"/>
              <a:ext cx="1432561" cy="1103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8221443" y="2882552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Obr.21</a:t>
              </a:r>
              <a:endParaRPr lang="cs-CZ" sz="1200" b="1" dirty="0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267461" y="972945"/>
            <a:ext cx="1779978" cy="1276669"/>
            <a:chOff x="7267461" y="1723461"/>
            <a:chExt cx="1779978" cy="127666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521" y="1772816"/>
              <a:ext cx="1712918" cy="122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7267461" y="1723461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Obr.19</a:t>
              </a:r>
              <a:endParaRPr lang="cs-CZ" sz="1200" b="1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339752" y="99216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LITINA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1" y="620688"/>
            <a:ext cx="84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Surové </a:t>
            </a:r>
            <a:r>
              <a:rPr lang="cs-CZ" sz="2400" b="1" dirty="0" smtClean="0"/>
              <a:t>železo</a:t>
            </a:r>
            <a:r>
              <a:rPr lang="cs-CZ" sz="2400" b="1" dirty="0"/>
              <a:t> </a:t>
            </a:r>
            <a:r>
              <a:rPr lang="cs-CZ" sz="2400" b="1" dirty="0" smtClean="0"/>
              <a:t>(litina) </a:t>
            </a:r>
            <a:r>
              <a:rPr lang="cs-CZ" sz="2400" b="1" dirty="0"/>
              <a:t>obsahuje řadu nežádoucích příměsí jako je uhlík C (3-5%), křemík Si a fosfor P</a:t>
            </a:r>
            <a:r>
              <a:rPr lang="cs-CZ" sz="2400" b="1" dirty="0" smtClean="0"/>
              <a:t>.</a:t>
            </a:r>
            <a:r>
              <a:rPr lang="cs-CZ" sz="2400" b="1" baseline="30000" dirty="0" smtClean="0"/>
              <a:t> </a:t>
            </a:r>
            <a:r>
              <a:rPr lang="cs-CZ" sz="2400" b="1" dirty="0"/>
              <a:t> V menší míře přijímá i síru </a:t>
            </a:r>
            <a:r>
              <a:rPr lang="cs-CZ" sz="2400" b="1" dirty="0" smtClean="0"/>
              <a:t>S.</a:t>
            </a:r>
            <a:endParaRPr lang="cs-CZ" sz="2400" b="1" baseline="-250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0" y="1700808"/>
            <a:ext cx="81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</a:t>
            </a:r>
            <a:r>
              <a:rPr lang="cs-CZ" sz="2400" b="1" dirty="0" smtClean="0"/>
              <a:t>Surové </a:t>
            </a:r>
            <a:r>
              <a:rPr lang="cs-CZ" sz="2400" b="1" dirty="0"/>
              <a:t>železo se dobře odlévá, nejčastěji do forem požadované velikosti nebo do </a:t>
            </a:r>
            <a:r>
              <a:rPr lang="cs-CZ" sz="2400" b="1" dirty="0" smtClean="0"/>
              <a:t>ingotů.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0" y="2420888"/>
            <a:ext cx="7848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</a:t>
            </a:r>
            <a:r>
              <a:rPr lang="cs-CZ" sz="2400" b="1" dirty="0" smtClean="0"/>
              <a:t>Litina </a:t>
            </a:r>
            <a:r>
              <a:rPr lang="cs-CZ" sz="2400" b="1" dirty="0"/>
              <a:t>je poměrně </a:t>
            </a:r>
            <a:r>
              <a:rPr lang="cs-CZ" sz="2400" b="1" dirty="0" smtClean="0"/>
              <a:t>pevná </a:t>
            </a:r>
            <a:r>
              <a:rPr lang="cs-CZ" sz="2400" b="1" dirty="0"/>
              <a:t>a </a:t>
            </a:r>
            <a:r>
              <a:rPr lang="cs-CZ" sz="2400" b="1" dirty="0" smtClean="0"/>
              <a:t>tvrdá, </a:t>
            </a:r>
            <a:r>
              <a:rPr lang="cs-CZ" sz="2400" b="1" dirty="0"/>
              <a:t>ale velmi </a:t>
            </a:r>
            <a:r>
              <a:rPr lang="cs-CZ" sz="2400" b="1" dirty="0" smtClean="0"/>
              <a:t>křehká,  </a:t>
            </a:r>
            <a:r>
              <a:rPr lang="cs-CZ" sz="2400" b="1" dirty="0"/>
              <a:t>možnost </a:t>
            </a:r>
            <a:r>
              <a:rPr lang="cs-CZ" sz="2400" b="1" dirty="0" smtClean="0"/>
              <a:t>jejího </a:t>
            </a:r>
            <a:r>
              <a:rPr lang="cs-CZ" sz="2400" b="1" dirty="0"/>
              <a:t>dalšího mechanického opracování po odlití je </a:t>
            </a:r>
            <a:r>
              <a:rPr lang="cs-CZ" sz="2400" b="1" dirty="0" smtClean="0"/>
              <a:t>minimální.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1" y="3501008"/>
            <a:ext cx="813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Z litiny se vyrábějí předměty, u kterých není vyžadována přesná rozměrová tolerance nebo vysoká odolnost proti nárazu.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1" y="4581128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 pláty kamen, radiátory ústředního topení, </a:t>
            </a:r>
            <a:r>
              <a:rPr lang="cs-CZ" sz="2400" b="1" dirty="0" smtClean="0"/>
              <a:t>nádobí z litiny, kanálové </a:t>
            </a:r>
            <a:r>
              <a:rPr lang="cs-CZ" sz="2400" b="1" dirty="0"/>
              <a:t>poklopy nebo podstavce těžkých strojů.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6054387"/>
            <a:ext cx="885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 Struska se využívá ve </a:t>
            </a:r>
            <a:r>
              <a:rPr lang="cs-CZ" sz="2400" b="1" dirty="0" smtClean="0"/>
              <a:t>stavebnictví</a:t>
            </a:r>
            <a:r>
              <a:rPr lang="cs-CZ" sz="2400" b="1" dirty="0"/>
              <a:t> k výrobě tvárnic, izolací stěn a některých druhů cementu.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0" grpId="0"/>
      <p:bldP spid="9" grpId="0"/>
      <p:bldP spid="11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6127845" y="1412775"/>
            <a:ext cx="2980659" cy="5288993"/>
            <a:chOff x="6127845" y="1412775"/>
            <a:chExt cx="2980659" cy="5288993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845" y="1412775"/>
              <a:ext cx="2864871" cy="528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8282508" y="6424769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Obr.24</a:t>
              </a:r>
              <a:endParaRPr lang="cs-CZ" sz="1200" b="1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835696" y="4089836"/>
            <a:ext cx="4203702" cy="2627475"/>
            <a:chOff x="2054427" y="4303706"/>
            <a:chExt cx="3665335" cy="2188833"/>
          </a:xfrm>
        </p:grpSpPr>
        <p:grpSp>
          <p:nvGrpSpPr>
            <p:cNvPr id="12" name="Skupina 11"/>
            <p:cNvGrpSpPr/>
            <p:nvPr/>
          </p:nvGrpSpPr>
          <p:grpSpPr>
            <a:xfrm>
              <a:off x="3347864" y="4303706"/>
              <a:ext cx="2371898" cy="2188833"/>
              <a:chOff x="3347864" y="4303706"/>
              <a:chExt cx="2371898" cy="2188833"/>
            </a:xfrm>
          </p:grpSpPr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237" y="4349414"/>
                <a:ext cx="2295525" cy="214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ovéPole 25"/>
              <p:cNvSpPr txBox="1"/>
              <p:nvPr/>
            </p:nvSpPr>
            <p:spPr>
              <a:xfrm>
                <a:off x="3347864" y="4303706"/>
                <a:ext cx="8259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smtClean="0"/>
                  <a:t>Obr.23</a:t>
                </a:r>
                <a:endParaRPr lang="cs-CZ" sz="1200" b="1" dirty="0"/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2054427" y="4747088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Bessemerův konvertor</a:t>
              </a:r>
              <a:endParaRPr lang="cs-CZ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99323" y="2475709"/>
            <a:ext cx="3291240" cy="2202401"/>
            <a:chOff x="99323" y="2475709"/>
            <a:chExt cx="3291240" cy="2202401"/>
          </a:xfrm>
        </p:grpSpPr>
        <p:pic>
          <p:nvPicPr>
            <p:cNvPr id="8196" name="Picture 4" descr="Soubor: Bessemer converte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23" y="2475709"/>
              <a:ext cx="3248541" cy="2202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2564567" y="4401111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Obr.22</a:t>
              </a:r>
              <a:endParaRPr lang="cs-CZ" sz="1200" b="1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051720" y="99216"/>
            <a:ext cx="381642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VÝROBA OCELI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1" y="620688"/>
            <a:ext cx="84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Obsah uhlíku v surovém železe je příliš vysoký a proto je nutné jej oxidačním procesem v ocelářských zařízeních snížit.</a:t>
            </a:r>
            <a:endParaRPr lang="cs-CZ" sz="2400" b="1" baseline="-250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09" y="1700808"/>
            <a:ext cx="5904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 </a:t>
            </a:r>
            <a:r>
              <a:rPr lang="cs-CZ" sz="2400" b="1" dirty="0" smtClean="0"/>
              <a:t>oxidace </a:t>
            </a:r>
            <a:r>
              <a:rPr lang="cs-CZ" sz="2400" b="1" dirty="0"/>
              <a:t>uhlíku </a:t>
            </a:r>
            <a:r>
              <a:rPr lang="cs-CZ" sz="2400" b="1" dirty="0" smtClean="0"/>
              <a:t>kyslíkem</a:t>
            </a:r>
            <a:r>
              <a:rPr lang="cs-CZ" sz="2400" b="1" dirty="0"/>
              <a:t> </a:t>
            </a:r>
            <a:endParaRPr lang="cs-CZ" sz="2400" b="1" dirty="0" smtClean="0"/>
          </a:p>
          <a:p>
            <a:r>
              <a:rPr lang="cs-CZ" sz="2400" b="1" dirty="0" smtClean="0"/>
              <a:t>      ze </a:t>
            </a:r>
            <a:r>
              <a:rPr lang="cs-CZ" sz="2400" b="1" dirty="0"/>
              <a:t>vzduchu </a:t>
            </a:r>
            <a:r>
              <a:rPr lang="cs-CZ" sz="2400" b="1" dirty="0" smtClean="0"/>
              <a:t>- konvertor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619560" y="2666293"/>
            <a:ext cx="3416936" cy="3411241"/>
            <a:chOff x="5619560" y="2666293"/>
            <a:chExt cx="3416936" cy="3411241"/>
          </a:xfrm>
        </p:grpSpPr>
        <p:pic>
          <p:nvPicPr>
            <p:cNvPr id="9220" name="Picture 4" descr="Soubor: Fotothek df n-08 000032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560" y="2666293"/>
              <a:ext cx="3416936" cy="3411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5619560" y="5800535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Obr.26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107504" y="2564904"/>
            <a:ext cx="5512056" cy="3672408"/>
            <a:chOff x="107504" y="2564904"/>
            <a:chExt cx="5512056" cy="3672408"/>
          </a:xfrm>
        </p:grpSpPr>
        <p:pic>
          <p:nvPicPr>
            <p:cNvPr id="9222" name="Picture 6" descr="Soubor: Gießseite 22-09-2007 07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564904"/>
              <a:ext cx="5512056" cy="367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107504" y="5960313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Obr.25</a:t>
              </a:r>
              <a:endParaRPr lang="cs-CZ" sz="1200" b="1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051720" y="99216"/>
            <a:ext cx="381642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VÝROBA OCELI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09" y="908720"/>
            <a:ext cx="73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  </a:t>
            </a:r>
            <a:r>
              <a:rPr lang="cs-CZ" sz="2400" b="1" dirty="0" smtClean="0"/>
              <a:t>profukováním </a:t>
            </a:r>
            <a:r>
              <a:rPr lang="cs-CZ" sz="2400" b="1" dirty="0"/>
              <a:t>kyslíkem (LD konvertor)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216" y="1348698"/>
            <a:ext cx="896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  přisazováním železné rudy a ocelového odpadu do taveniny v nístějových pecích (Siemens-Martinův proces, elektrická oblouková pec).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620688"/>
            <a:ext cx="9144000" cy="6207696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980728"/>
            <a:ext cx="69127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VÝROBA OCELI - zušlechťovací procesy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09" y="1865575"/>
            <a:ext cx="90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   </a:t>
            </a:r>
            <a:r>
              <a:rPr lang="cs-CZ" sz="2400" b="1" dirty="0" smtClean="0"/>
              <a:t>Získaná </a:t>
            </a:r>
            <a:r>
              <a:rPr lang="cs-CZ" sz="2400" b="1" dirty="0"/>
              <a:t>měkká ocel je poměrně měkká a snadno se mechanicky zpracovává (tažení, kování, ohýbání </a:t>
            </a:r>
            <a:r>
              <a:rPr lang="cs-CZ" sz="2400" b="1" dirty="0" smtClean="0"/>
              <a:t>…)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216" y="3017703"/>
            <a:ext cx="420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  </a:t>
            </a:r>
            <a:r>
              <a:rPr lang="cs-CZ" sz="2400" b="1" dirty="0" smtClean="0"/>
              <a:t>zušlechťovací procesy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16" y="3593767"/>
            <a:ext cx="8818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 </a:t>
            </a:r>
            <a:r>
              <a:rPr lang="cs-CZ" sz="2400" b="1" dirty="0" smtClean="0"/>
              <a:t>kalení</a:t>
            </a:r>
            <a:r>
              <a:rPr lang="cs-CZ" sz="2400" b="1" dirty="0"/>
              <a:t> </a:t>
            </a:r>
            <a:r>
              <a:rPr lang="cs-CZ" sz="2400" b="1" dirty="0" smtClean="0"/>
              <a:t>- zahřátí </a:t>
            </a:r>
            <a:r>
              <a:rPr lang="cs-CZ" sz="2400" b="1" dirty="0"/>
              <a:t>do červeného žáru a </a:t>
            </a:r>
            <a:r>
              <a:rPr lang="cs-CZ" sz="2400" b="1" dirty="0" smtClean="0"/>
              <a:t>prudké zchlazení vodou nebo</a:t>
            </a:r>
            <a:r>
              <a:rPr lang="cs-CZ" sz="2400" b="1" dirty="0"/>
              <a:t> minerálním </a:t>
            </a:r>
            <a:r>
              <a:rPr lang="cs-CZ" sz="2400" b="1" dirty="0" smtClean="0"/>
              <a:t>olejem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112" y="4886429"/>
            <a:ext cx="8818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 </a:t>
            </a:r>
            <a:r>
              <a:rPr lang="cs-CZ" sz="2400" b="1" dirty="0" smtClean="0"/>
              <a:t>popouštění</a:t>
            </a:r>
            <a:r>
              <a:rPr lang="cs-CZ" sz="2400" b="1" dirty="0"/>
              <a:t> </a:t>
            </a:r>
            <a:r>
              <a:rPr lang="cs-CZ" sz="2400" b="1" dirty="0" smtClean="0"/>
              <a:t>- zahřátí </a:t>
            </a:r>
            <a:r>
              <a:rPr lang="cs-CZ" sz="2400" b="1" dirty="0"/>
              <a:t>na </a:t>
            </a:r>
            <a:r>
              <a:rPr lang="cs-CZ" sz="2400" b="1" dirty="0" smtClean="0"/>
              <a:t>200 - 300</a:t>
            </a:r>
            <a:r>
              <a:rPr lang="cs-CZ" sz="2400" b="1" dirty="0"/>
              <a:t> °C a </a:t>
            </a:r>
            <a:r>
              <a:rPr lang="cs-CZ" sz="2400" b="1" dirty="0" smtClean="0"/>
              <a:t>pomalé chlazení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5703639"/>
            <a:ext cx="881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  </a:t>
            </a:r>
            <a:r>
              <a:rPr lang="cs-CZ" sz="2400" b="1" dirty="0" smtClean="0"/>
              <a:t>pružná, ale měkká ocel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4424764"/>
            <a:ext cx="881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  </a:t>
            </a:r>
            <a:r>
              <a:rPr lang="cs-CZ" sz="2400" b="1" dirty="0" smtClean="0"/>
              <a:t>tvrdá, ale křehká ocel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/>
      <p:bldP spid="17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30737" y="743862"/>
            <a:ext cx="8818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  </a:t>
            </a:r>
            <a:r>
              <a:rPr lang="cs-CZ" sz="2400" b="1" dirty="0" smtClean="0"/>
              <a:t>legování - </a:t>
            </a:r>
            <a:r>
              <a:rPr lang="cs-CZ" sz="2400" b="1" dirty="0"/>
              <a:t>tedy přídavky definovaných množství jiných kovů za vzniku slitiny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45536" y="1484784"/>
            <a:ext cx="8818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 Hlavními prvky pro legování ocelí jsou </a:t>
            </a:r>
            <a:endParaRPr lang="cs-CZ" sz="2400" b="1" dirty="0" smtClean="0"/>
          </a:p>
          <a:p>
            <a:r>
              <a:rPr lang="cs-CZ" sz="2400" b="1" dirty="0"/>
              <a:t> </a:t>
            </a:r>
            <a:r>
              <a:rPr lang="cs-CZ" sz="2400" b="1" dirty="0" smtClean="0"/>
              <a:t>     nikl</a:t>
            </a:r>
            <a:r>
              <a:rPr lang="cs-CZ" sz="2400" b="1" dirty="0"/>
              <a:t>, chrom, vanad, mangan, wolfram, </a:t>
            </a:r>
            <a:r>
              <a:rPr lang="cs-CZ" sz="2400" b="1" dirty="0" smtClean="0"/>
              <a:t>kobalt, titan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</a:t>
            </a:r>
            <a:r>
              <a:rPr lang="cs-CZ" sz="2400" b="1" dirty="0"/>
              <a:t> a ve </a:t>
            </a:r>
            <a:r>
              <a:rPr lang="cs-CZ" sz="2400" b="1" dirty="0" smtClean="0"/>
              <a:t>speciálních </a:t>
            </a:r>
            <a:r>
              <a:rPr lang="cs-CZ" sz="2400" b="1" dirty="0"/>
              <a:t>aplikacích ještě mnoho </a:t>
            </a:r>
            <a:r>
              <a:rPr lang="cs-CZ" sz="2400" b="1" dirty="0" smtClean="0"/>
              <a:t>dalších.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1520" y="2636912"/>
            <a:ext cx="881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 </a:t>
            </a:r>
            <a:r>
              <a:rPr lang="cs-CZ" sz="2400" b="1" dirty="0" smtClean="0"/>
              <a:t>cementace - napouštění povrchu uhlíkem (CH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)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39187" y="4755534"/>
            <a:ext cx="881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</a:t>
            </a:r>
            <a:r>
              <a:rPr lang="cs-CZ" sz="2400" b="1" dirty="0" smtClean="0"/>
              <a:t>nitrace - napouštění povrchu dusíkem (NH</a:t>
            </a:r>
            <a:r>
              <a:rPr lang="cs-CZ" sz="2400" b="1" baseline="-25000" dirty="0"/>
              <a:t>3</a:t>
            </a:r>
            <a:r>
              <a:rPr lang="cs-CZ" sz="2400" b="1" dirty="0" smtClean="0"/>
              <a:t>)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043608" y="116632"/>
            <a:ext cx="69127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VÝROBA OCELI - zušlechťovací procesy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44385" y="3070311"/>
            <a:ext cx="881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 </a:t>
            </a:r>
            <a:r>
              <a:rPr lang="cs-CZ" sz="2400" b="1" dirty="0" smtClean="0"/>
              <a:t>zahřátí oceli  v atmosféře s metanem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44385" y="3481489"/>
            <a:ext cx="8818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  0,5 až 1,5 mm </a:t>
            </a:r>
            <a:r>
              <a:rPr lang="cs-CZ" sz="2400" b="1" dirty="0" smtClean="0"/>
              <a:t>tlustá vrstva napuštěná uhlíkem, </a:t>
            </a:r>
            <a:r>
              <a:rPr lang="cs-CZ" sz="2400" b="1" dirty="0"/>
              <a:t>hotový výrobek zůstává uvnitř houževnatý a na povrchu je </a:t>
            </a:r>
            <a:r>
              <a:rPr lang="cs-CZ" sz="2400" b="1" dirty="0" smtClean="0"/>
              <a:t>tvrdý.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71681" y="5158543"/>
            <a:ext cx="881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 </a:t>
            </a:r>
            <a:r>
              <a:rPr lang="cs-CZ" sz="2400" b="1" dirty="0" smtClean="0"/>
              <a:t>zahřátí oceli  v atmosféře s amoniakem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72832" y="5575592"/>
            <a:ext cx="8818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  0,5 až 1,5 mm </a:t>
            </a:r>
            <a:r>
              <a:rPr lang="cs-CZ" sz="2400" b="1" dirty="0" smtClean="0"/>
              <a:t>tlustá vrstva napuštěná dusíkem, </a:t>
            </a:r>
            <a:r>
              <a:rPr lang="cs-CZ" sz="2400" b="1" dirty="0"/>
              <a:t>hotový výrobek zůstává uvnitř houževnatý a na povrchu je </a:t>
            </a:r>
            <a:r>
              <a:rPr lang="cs-CZ" sz="2400" b="1" dirty="0" smtClean="0"/>
              <a:t>tvrdý.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8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4710275" y="4634930"/>
            <a:ext cx="4344777" cy="1962421"/>
            <a:chOff x="4710275" y="4634930"/>
            <a:chExt cx="4344777" cy="1962421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866" y="4634930"/>
              <a:ext cx="4290186" cy="196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4710275" y="6289289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Obr.29</a:t>
              </a:r>
              <a:endParaRPr lang="cs-CZ" sz="1200" b="1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937982" y="4639057"/>
            <a:ext cx="2922050" cy="2133811"/>
            <a:chOff x="1937982" y="4639057"/>
            <a:chExt cx="2922050" cy="2133811"/>
          </a:xfrm>
        </p:grpSpPr>
        <p:pic>
          <p:nvPicPr>
            <p:cNvPr id="10244" name="Picture 4" descr="Soubor: Spoorbaan Houten dwarsliggers Alphen aan den rij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982" y="4652705"/>
              <a:ext cx="2826884" cy="2120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4034036" y="4639057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Obr.28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07775" y="4638620"/>
            <a:ext cx="1871937" cy="2192172"/>
            <a:chOff x="107775" y="4638620"/>
            <a:chExt cx="1871937" cy="2192172"/>
          </a:xfrm>
        </p:grpSpPr>
        <p:pic>
          <p:nvPicPr>
            <p:cNvPr id="10242" name="Picture 2" descr="Soubor: Ocelový drát rop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75" y="4638620"/>
              <a:ext cx="1751080" cy="218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1153716" y="6553793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5" y="858528"/>
            <a:ext cx="8208912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Existuje více než 2 000 různých druhů ocelí s přesně definovaným </a:t>
            </a:r>
            <a:r>
              <a:rPr lang="cs-CZ" dirty="0" smtClean="0"/>
              <a:t>složením.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5" y="3068960"/>
            <a:ext cx="8208912" cy="156966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Ocelové polotovary jsou dále zpracovány ve válcovnách na drát, plech, nosníky, kolejnice, </a:t>
            </a:r>
            <a:r>
              <a:rPr lang="cs-CZ" dirty="0" smtClean="0"/>
              <a:t>profily, soukolí, součásti strojů, nože, tyče do betonu, mostní konstrukce …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7505" y="1772816"/>
            <a:ext cx="8208912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Přesně definované mechanické </a:t>
            </a:r>
            <a:r>
              <a:rPr lang="cs-CZ" dirty="0"/>
              <a:t>vlastnostmi, jako je pevnost, tvrdost, chemická odolnost a řada </a:t>
            </a:r>
            <a:r>
              <a:rPr lang="cs-CZ" dirty="0" smtClean="0"/>
              <a:t>dalších.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64866" y="6525344"/>
            <a:ext cx="42901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Akashi-kaikyo</a:t>
            </a:r>
            <a:r>
              <a:rPr lang="cs-CZ" sz="1400" b="1" dirty="0" smtClean="0"/>
              <a:t> nejdelší vysutý  most na světě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3930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ŽELEZO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65482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FF0000"/>
                </a:solidFill>
              </a:rPr>
              <a:t>FERRUM</a:t>
            </a:r>
            <a:endParaRPr lang="cs-CZ" sz="2300" b="1" cap="all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err="1" smtClean="0">
                <a:solidFill>
                  <a:srgbClr val="FF0000"/>
                </a:solidFill>
              </a:rPr>
              <a:t>Fe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VIII.B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12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8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584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55,8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1,83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952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3" y="1988071"/>
            <a:ext cx="828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MAYER</a:t>
            </a:r>
            <a:r>
              <a:rPr lang="cs-CZ" sz="1200" dirty="0"/>
              <a:t>, Daniel; DRBOB. </a:t>
            </a:r>
            <a:r>
              <a:rPr lang="cs-CZ" sz="1200" i="1" dirty="0"/>
              <a:t>Soubor: </a:t>
            </a:r>
            <a:r>
              <a:rPr lang="cs-CZ" sz="1200" i="1" dirty="0" err="1"/>
              <a:t>Cubic</a:t>
            </a:r>
            <a:r>
              <a:rPr lang="cs-CZ" sz="1200" i="1" dirty="0"/>
              <a:t>-body-</a:t>
            </a:r>
            <a:r>
              <a:rPr lang="cs-CZ" sz="1200" i="1" dirty="0" err="1"/>
              <a:t>centered.svg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commons.wikimedia.org/wiki/File:Cubic-body-centered.svg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MAYER</a:t>
            </a:r>
            <a:r>
              <a:rPr lang="cs-CZ" sz="1200" dirty="0"/>
              <a:t>, Daniel; DRBOB. </a:t>
            </a:r>
            <a:r>
              <a:rPr lang="cs-CZ" sz="1200" i="1" dirty="0"/>
              <a:t>Soubor: </a:t>
            </a:r>
            <a:r>
              <a:rPr lang="cs-CZ" sz="1200" i="1" dirty="0" err="1"/>
              <a:t>Cubic</a:t>
            </a:r>
            <a:r>
              <a:rPr lang="cs-CZ" sz="1200" i="1" dirty="0"/>
              <a:t>-face-</a:t>
            </a:r>
            <a:r>
              <a:rPr lang="cs-CZ" sz="1200" i="1" dirty="0" err="1"/>
              <a:t>centered.svg</a:t>
            </a:r>
            <a:r>
              <a:rPr lang="cs-CZ" sz="1200" i="1" dirty="0"/>
              <a:t>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http://http://</a:t>
            </a:r>
            <a:r>
              <a:rPr lang="cs-CZ" sz="1200" dirty="0" smtClean="0"/>
              <a:t>commons.wikimedia.org/wiki/File:Cubic-face-centered.svg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ALCHEMIST-HP</a:t>
            </a:r>
            <a:r>
              <a:rPr lang="cs-CZ" sz="1200" dirty="0"/>
              <a:t>. </a:t>
            </a:r>
            <a:r>
              <a:rPr lang="cs-CZ" sz="1200" i="1" dirty="0"/>
              <a:t>Soubor: Iron </a:t>
            </a:r>
            <a:r>
              <a:rPr lang="cs-CZ" sz="1200" i="1" dirty="0" err="1"/>
              <a:t>electrolytic</a:t>
            </a:r>
            <a:r>
              <a:rPr lang="cs-CZ" sz="1200" i="1" dirty="0"/>
              <a:t> and 1cm3 cube.jpg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http://commons.wikimedia.org/wiki/File:Assorted_grains.jpg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H</a:t>
            </a:r>
            <a:r>
              <a:rPr lang="cs-CZ" sz="1200" dirty="0"/>
              <a:t>. RAAB. </a:t>
            </a:r>
            <a:r>
              <a:rPr lang="cs-CZ" sz="1200" i="1" dirty="0"/>
              <a:t>Soubor: SikhoteAlinMeteorite.jpg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http://commons.wikimedia.org/wiki/File:SikhoteAlinMeteorite.jpg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en-US" sz="1200" dirty="0" smtClean="0"/>
              <a:t>JAG123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CytP450Oxidase-1OG2.p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9.4.2013</a:t>
            </a:r>
            <a:r>
              <a:rPr lang="en-US" sz="1200" dirty="0"/>
              <a:t>]. </a:t>
            </a:r>
            <a:r>
              <a:rPr lang="cs-CZ" sz="1200" dirty="0"/>
              <a:t>Dostupný na WWW: </a:t>
            </a:r>
            <a:r>
              <a:rPr lang="en-US" sz="1200" dirty="0" smtClean="0"/>
              <a:t>http</a:t>
            </a:r>
            <a:r>
              <a:rPr lang="en-US" sz="1200" dirty="0"/>
              <a:t>://commons.wikimedia.org/wiki/File:CytP450Oxidase-1OG2.png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LAVINSKY</a:t>
            </a:r>
            <a:r>
              <a:rPr lang="cs-CZ" sz="1200" dirty="0"/>
              <a:t>, Rob. </a:t>
            </a:r>
            <a:r>
              <a:rPr lang="cs-CZ" sz="1200" i="1" dirty="0"/>
              <a:t>Soubor: chalkopyrit-magnetitové-cktsr-10c.jpg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http://commons.wikimedia.org/wiki/File:Chalcopyrite-Magnetite-cktsr-10c.jpg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VLÁDA </a:t>
            </a:r>
            <a:r>
              <a:rPr lang="cs-CZ" sz="1200" dirty="0"/>
              <a:t>USA. </a:t>
            </a:r>
            <a:r>
              <a:rPr lang="cs-CZ" sz="1200" i="1" dirty="0"/>
              <a:t>Soubor: LimoniteUSGOV.jpg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http://commons.wikimedia.org/wiki/File:LimoniteUSGOV.jpg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914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SÁNCHEZ</a:t>
            </a:r>
            <a:r>
              <a:rPr lang="cs-CZ" sz="1200" dirty="0"/>
              <a:t>, Luis Miguel </a:t>
            </a:r>
            <a:r>
              <a:rPr lang="cs-CZ" sz="1200" dirty="0" err="1"/>
              <a:t>Bugallo</a:t>
            </a:r>
            <a:r>
              <a:rPr lang="cs-CZ" sz="1200" dirty="0"/>
              <a:t>. </a:t>
            </a:r>
            <a:r>
              <a:rPr lang="cs-CZ" sz="1200" i="1" dirty="0"/>
              <a:t>Soubor: Minerální </a:t>
            </a:r>
            <a:r>
              <a:rPr lang="cs-CZ" sz="1200" i="1" dirty="0" err="1"/>
              <a:t>Olixisto</a:t>
            </a:r>
            <a:r>
              <a:rPr lang="cs-CZ" sz="1200" i="1" dirty="0"/>
              <a:t> GDFL101.jpg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http://commons.wikimedia.org/wiki/File:Mineral_Olixisto_GDFL101.jpg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 smtClean="0"/>
              <a:t>RATINCKX</a:t>
            </a:r>
            <a:r>
              <a:rPr lang="cs-CZ" sz="1200" dirty="0"/>
              <a:t>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commons.wikimedia.org/wiki/File:Joseph_Leopold_Ratinckx_Der_Alchemist.jpg</a:t>
            </a:r>
            <a:endParaRPr lang="cs-CZ" sz="1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6.4.2013]. Dostupný na WWW: http://hubblesite.org/gallery/album/nebula/pr2013012a/large_web/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337151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/>
              <a:t>NASA.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6.4.2013]. </a:t>
            </a:r>
          </a:p>
          <a:p>
            <a:r>
              <a:rPr lang="cs-CZ" sz="1200" dirty="0"/>
              <a:t>Dostupný na WWW: http://hubblesite.org/gallery/album/nebula/pr2009025e/large_web/</a:t>
            </a:r>
            <a:endParaRPr lang="cs-CZ" sz="1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36512" y="3833179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/>
              <a:t>HENNING,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http://cs.wikipedia.org/wiki/Soubor:GHS-pictogram-flamme.svg</a:t>
            </a:r>
          </a:p>
        </p:txBody>
      </p:sp>
    </p:spTree>
    <p:extLst>
      <p:ext uri="{BB962C8B-B14F-4D97-AF65-F5344CB8AC3E}">
        <p14:creationId xmlns:p14="http://schemas.microsoft.com/office/powerpoint/2010/main" val="7516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476672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862436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JJ </a:t>
            </a:r>
            <a:r>
              <a:rPr lang="cs-CZ" sz="1200" dirty="0"/>
              <a:t>HARRISON. </a:t>
            </a:r>
            <a:r>
              <a:rPr lang="cs-CZ" sz="1200" i="1" dirty="0"/>
              <a:t>Soubor: Pyrit z </a:t>
            </a:r>
            <a:r>
              <a:rPr lang="cs-CZ" sz="1200" i="1" dirty="0" err="1"/>
              <a:t>Ampliación</a:t>
            </a:r>
            <a:r>
              <a:rPr lang="cs-CZ" sz="1200" i="1" dirty="0"/>
              <a:t> a Victoria dolu, </a:t>
            </a:r>
            <a:r>
              <a:rPr lang="cs-CZ" sz="1200" i="1" dirty="0" err="1"/>
              <a:t>Navajún</a:t>
            </a:r>
            <a:r>
              <a:rPr lang="cs-CZ" sz="1200" i="1" dirty="0"/>
              <a:t>, La </a:t>
            </a:r>
            <a:r>
              <a:rPr lang="cs-CZ" sz="1200" i="1" dirty="0" err="1"/>
              <a:t>Rioja</a:t>
            </a:r>
            <a:r>
              <a:rPr lang="cs-CZ" sz="1200" i="1" dirty="0"/>
              <a:t>, Španělsko 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http://commons.wikimedia.org/wiki/File:Pyrite_from_Ampliaci%C3%B3n_a_Victoria_Mine,_Navaj%C3%BAn,_La_Rioja,_Spain_2.jpg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66482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BAUM</a:t>
            </a:r>
            <a:r>
              <a:rPr lang="cs-CZ" sz="1200" dirty="0"/>
              <a:t>, </a:t>
            </a:r>
            <a:r>
              <a:rPr lang="cs-CZ" sz="1200" dirty="0" err="1"/>
              <a:t>Modris</a:t>
            </a:r>
            <a:r>
              <a:rPr lang="cs-CZ" sz="1200" dirty="0"/>
              <a:t>. </a:t>
            </a:r>
            <a:r>
              <a:rPr lang="cs-CZ" sz="1200" i="1" dirty="0"/>
              <a:t>Soubor: Ilmenit-173863.jpg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http://commons.wikimedia.org/wiki/File:Ilmenite-173863.jpg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312649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IVAK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Schema</a:t>
            </a:r>
            <a:r>
              <a:rPr lang="cs-CZ" sz="1200" i="1" dirty="0"/>
              <a:t> kopie.jpg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http://commons.wikimedia.org/wiki/File:Schema_kopie.jpg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938337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LAVINSKY</a:t>
            </a:r>
            <a:r>
              <a:rPr lang="cs-CZ" sz="1200" dirty="0"/>
              <a:t>, Rob. </a:t>
            </a:r>
            <a:r>
              <a:rPr lang="cs-CZ" sz="1200" i="1" dirty="0"/>
              <a:t>Soubor: Galena-Quartz-Siderit-tuc1028e.jpg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http://commons.wikimedia.org/wiki/File:Galena-Quartz-Siderite-tuc1028e.jpg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40000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MILLAN</a:t>
            </a:r>
            <a:r>
              <a:rPr lang="cs-CZ" sz="1200" dirty="0"/>
              <a:t>, </a:t>
            </a:r>
            <a:r>
              <a:rPr lang="cs-CZ" sz="1200" dirty="0" err="1"/>
              <a:t>Carles</a:t>
            </a:r>
            <a:r>
              <a:rPr lang="cs-CZ" sz="1200" dirty="0"/>
              <a:t>. </a:t>
            </a:r>
            <a:r>
              <a:rPr lang="cs-CZ" sz="1200" i="1" dirty="0"/>
              <a:t>Soubor: 2780M-pyrite1.jpg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http://commons.wikimedia.org/wiki/File:2780M-pyrite1.jpg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58815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TOSAKA</a:t>
            </a:r>
            <a:r>
              <a:rPr lang="cs-CZ" sz="1200" dirty="0"/>
              <a:t>. </a:t>
            </a:r>
            <a:r>
              <a:rPr lang="cs-CZ" sz="1200" i="1" dirty="0"/>
              <a:t>Soubor: Vysoká pec NT.PNG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http://commons.wikimedia.org/wiki/File:Blast_furnace_NT.PNG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403108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 smtClean="0"/>
              <a:t>VITTORATOS</a:t>
            </a:r>
            <a:r>
              <a:rPr lang="cs-CZ" sz="1200" dirty="0"/>
              <a:t>, Christos. </a:t>
            </a:r>
            <a:r>
              <a:rPr lang="cs-CZ" sz="1200" i="1" dirty="0"/>
              <a:t>Soubor:. Ernst-</a:t>
            </a:r>
            <a:r>
              <a:rPr lang="cs-CZ" sz="1200" i="1" dirty="0" err="1"/>
              <a:t>may</a:t>
            </a:r>
            <a:r>
              <a:rPr lang="cs-CZ" sz="1200" i="1" dirty="0"/>
              <a:t>-</a:t>
            </a:r>
            <a:r>
              <a:rPr lang="cs-CZ" sz="1200" i="1" dirty="0" err="1"/>
              <a:t>haus</a:t>
            </a:r>
            <a:r>
              <a:rPr lang="cs-CZ" sz="1200" i="1" dirty="0"/>
              <a:t>-(2) </a:t>
            </a:r>
            <a:r>
              <a:rPr lang="cs-CZ" sz="1200" i="1" dirty="0" err="1"/>
              <a:t>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http://commons.wikimedia.org/wiki/File:Ernst-may-haus-_(2).jpg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49119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 smtClean="0"/>
              <a:t>FLOMINATOR</a:t>
            </a:r>
            <a:r>
              <a:rPr lang="cs-CZ" sz="1200" dirty="0"/>
              <a:t>. </a:t>
            </a:r>
            <a:r>
              <a:rPr lang="cs-CZ" sz="1200" i="1" dirty="0"/>
              <a:t>Soubor: Noe stove.jpg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http://commons.wikimedia.org/wiki/File:Noe_stove.jpg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95285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en-US" sz="1200" dirty="0" smtClean="0"/>
              <a:t>GREG </a:t>
            </a:r>
            <a:r>
              <a:rPr lang="en-US" sz="1200" dirty="0"/>
              <a:t>L.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Kanalizace</a:t>
            </a:r>
            <a:r>
              <a:rPr lang="en-US" sz="1200" i="1" dirty="0"/>
              <a:t> cover.jpg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9.4.2013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http://commons.wikimedia.org/wiki/File:Sewer_cover.jpg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416187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/>
              <a:t>Soubor: Bessemer converter.jpg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commons.wikimedia.org/wiki/File:Bessemer_converter.jpg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587630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 smtClean="0"/>
              <a:t>WIKITYKE</a:t>
            </a:r>
            <a:r>
              <a:rPr lang="cs-CZ" sz="1200" dirty="0"/>
              <a:t>. </a:t>
            </a:r>
            <a:r>
              <a:rPr lang="cs-CZ" sz="1200" i="1" dirty="0"/>
              <a:t>Soubor: Bessemer konvertor Sheffield.jpg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http://commons.wikimedia.org/wiki/File:Bessemer_Converter_Sheffield.jpg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633796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en-US" sz="1200" dirty="0" smtClean="0"/>
              <a:t>IVAK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Konverter</a:t>
            </a:r>
            <a:r>
              <a:rPr lang="en-US" sz="1200" i="1" dirty="0"/>
              <a:t> prac.jpg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9.4.2013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http://commons.wikimedia.org/wiki/File:Konverter_prac.jpg</a:t>
            </a:r>
            <a:endParaRPr lang="cs-CZ" sz="1200" b="1" dirty="0">
              <a:solidFill>
                <a:prstClr val="black"/>
              </a:solidFill>
            </a:endParaRPr>
          </a:p>
          <a:p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  </a:t>
            </a:r>
            <a:r>
              <a:rPr lang="cs-CZ" sz="1200" dirty="0" smtClean="0"/>
              <a:t>HEMMERLEIN </a:t>
            </a:r>
            <a:r>
              <a:rPr lang="cs-CZ" sz="1200" dirty="0"/>
              <a:t>"VOLTY", Johannes. </a:t>
            </a:r>
            <a:r>
              <a:rPr lang="cs-CZ" sz="1200" i="1" dirty="0"/>
              <a:t>Soubor: Ocelový drát rope.png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http://commons.wikimedia.org/wiki/File:Steel_wire_rope.png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</a:t>
            </a:r>
            <a:r>
              <a:rPr lang="cs-CZ" sz="1200" dirty="0" smtClean="0"/>
              <a:t>ELLYWA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Spoorbaan</a:t>
            </a:r>
            <a:r>
              <a:rPr lang="cs-CZ" sz="1200" i="1" dirty="0"/>
              <a:t> </a:t>
            </a:r>
            <a:r>
              <a:rPr lang="cs-CZ" sz="1200" i="1" dirty="0" err="1"/>
              <a:t>Houten</a:t>
            </a:r>
            <a:r>
              <a:rPr lang="cs-CZ" sz="1200" i="1" dirty="0"/>
              <a:t> </a:t>
            </a:r>
            <a:r>
              <a:rPr lang="cs-CZ" sz="1200" i="1" dirty="0" err="1"/>
              <a:t>dwarsliggers</a:t>
            </a:r>
            <a:r>
              <a:rPr lang="cs-CZ" sz="1200" i="1" dirty="0"/>
              <a:t> </a:t>
            </a:r>
            <a:r>
              <a:rPr lang="cs-CZ" sz="1200" i="1" dirty="0" err="1"/>
              <a:t>Alphen</a:t>
            </a:r>
            <a:r>
              <a:rPr lang="cs-CZ" sz="1200" i="1" dirty="0"/>
              <a:t> </a:t>
            </a:r>
            <a:r>
              <a:rPr lang="cs-CZ" sz="1200" i="1" dirty="0" err="1"/>
              <a:t>aan</a:t>
            </a:r>
            <a:r>
              <a:rPr lang="cs-CZ" sz="1200" i="1" dirty="0"/>
              <a:t> den rijn.jpg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http://commons.wikimedia.org/wiki/File:Spoorbaan_houten_dwarsliggers_alphen_aan_den_rijn.jpg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 </a:t>
            </a:r>
            <a:r>
              <a:rPr lang="cs-CZ" sz="1200" dirty="0" smtClean="0"/>
              <a:t>SAM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Akashi-Kaikyo</a:t>
            </a:r>
            <a:r>
              <a:rPr lang="cs-CZ" sz="1200" i="1" dirty="0"/>
              <a:t> bridge3.jpg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http://commons.wikimedia.org/wiki/File:Akashi-kaikyo_bridge3.jpg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</a:t>
            </a:r>
            <a:r>
              <a:rPr lang="cs-CZ" sz="1200" dirty="0"/>
              <a:t> </a:t>
            </a:r>
            <a:r>
              <a:rPr lang="cs-CZ" sz="1200" dirty="0" smtClean="0"/>
              <a:t>  ROSSA</a:t>
            </a:r>
            <a:r>
              <a:rPr lang="cs-CZ" sz="1200" dirty="0"/>
              <a:t>, Harald. </a:t>
            </a:r>
            <a:r>
              <a:rPr lang="cs-CZ" sz="1200" i="1" dirty="0"/>
              <a:t>Soubor: </a:t>
            </a:r>
            <a:r>
              <a:rPr lang="cs-CZ" sz="1200" i="1" dirty="0" err="1"/>
              <a:t>Gießseite</a:t>
            </a:r>
            <a:r>
              <a:rPr lang="cs-CZ" sz="1200" i="1" dirty="0"/>
              <a:t> 22-09-2007 077.jpg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http://commons.wikimedia.org/wiki/File:Gie%C3%9Fseite_22-09-2007_077.jpg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</a:t>
            </a:r>
            <a:r>
              <a:rPr lang="cs-CZ" sz="1200" dirty="0"/>
              <a:t> </a:t>
            </a:r>
            <a:r>
              <a:rPr lang="cs-CZ" sz="1200" dirty="0" smtClean="0"/>
              <a:t>  NOSKO</a:t>
            </a:r>
            <a:r>
              <a:rPr lang="cs-CZ" sz="1200" dirty="0"/>
              <a:t>, Eugen. </a:t>
            </a:r>
            <a:r>
              <a:rPr lang="cs-CZ" sz="1200" i="1" dirty="0"/>
              <a:t>Soubor: </a:t>
            </a:r>
            <a:r>
              <a:rPr lang="cs-CZ" sz="1200" i="1" dirty="0" err="1"/>
              <a:t>Fotothek</a:t>
            </a:r>
            <a:r>
              <a:rPr lang="cs-CZ" sz="1200" i="1" dirty="0"/>
              <a:t> </a:t>
            </a:r>
            <a:r>
              <a:rPr lang="cs-CZ" sz="1200" i="1" dirty="0" err="1"/>
              <a:t>df</a:t>
            </a:r>
            <a:r>
              <a:rPr lang="cs-CZ" sz="1200" i="1" dirty="0"/>
              <a:t> n-08 0000320.jpg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http://commons.wikimedia.org/wiki/File:Fotothek_df_n-08_0000320.jpg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Obr.30  </a:t>
            </a:r>
            <a:r>
              <a:rPr lang="cs-CZ" sz="1200" dirty="0" smtClean="0"/>
              <a:t>FIR0002</a:t>
            </a:r>
            <a:r>
              <a:rPr lang="cs-CZ" sz="1200" dirty="0"/>
              <a:t>. </a:t>
            </a:r>
            <a:r>
              <a:rPr lang="cs-CZ" sz="1200" i="1" dirty="0"/>
              <a:t>Soubor: Pyrit foolsgold.jpg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9.4.2013</a:t>
            </a:r>
            <a:r>
              <a:rPr lang="cs-CZ" sz="1200" dirty="0"/>
              <a:t>]. Dostupný na WWW: http://commons.wikimedia.org/wiki/File:Pyrite_foolsgold.jpg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62118" y="4870493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5" name="TextovéPole 2"/>
          <p:cNvSpPr txBox="1"/>
          <p:nvPr/>
        </p:nvSpPr>
        <p:spPr>
          <a:xfrm>
            <a:off x="1605725" y="4366437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62118" y="5182625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27" name="Obdélník 26"/>
          <p:cNvSpPr/>
          <p:nvPr/>
        </p:nvSpPr>
        <p:spPr>
          <a:xfrm>
            <a:off x="562118" y="5517264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833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27584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ŽELEZO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995935" y="4653136"/>
            <a:ext cx="2455937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1200 </a:t>
            </a:r>
            <a:r>
              <a:rPr lang="cs-CZ" sz="2800" dirty="0"/>
              <a:t>př. </a:t>
            </a:r>
            <a:r>
              <a:rPr lang="cs-CZ" sz="2800" dirty="0" err="1" smtClean="0"/>
              <a:t>nl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" y="980728"/>
            <a:ext cx="8996155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55,845</a:t>
            </a:r>
          </a:p>
          <a:p>
            <a:pPr algn="ctr"/>
            <a:r>
              <a:rPr lang="cs-CZ" sz="4000" b="1" baseline="-25000" dirty="0" smtClean="0"/>
              <a:t>26</a:t>
            </a:r>
            <a:r>
              <a:rPr lang="cs-CZ" sz="4000" b="1" dirty="0" smtClean="0"/>
              <a:t>Fe</a:t>
            </a:r>
          </a:p>
          <a:p>
            <a:pPr algn="ctr"/>
            <a:r>
              <a:rPr lang="cs-CZ" dirty="0" smtClean="0"/>
              <a:t>ŽELEZO</a:t>
            </a:r>
          </a:p>
          <a:p>
            <a:pPr algn="ctr"/>
            <a:r>
              <a:rPr lang="cs-CZ" sz="1600" i="1" dirty="0" smtClean="0"/>
              <a:t>   </a:t>
            </a:r>
            <a:r>
              <a:rPr lang="cs-CZ" sz="1600" i="1" dirty="0" err="1" smtClean="0"/>
              <a:t>Ferrum</a:t>
            </a:r>
            <a:endParaRPr lang="cs-CZ" sz="1600" i="1" dirty="0" smtClean="0"/>
          </a:p>
          <a:p>
            <a:pPr algn="ctr"/>
            <a:r>
              <a:rPr lang="cs-CZ" dirty="0" smtClean="0"/>
              <a:t>1,83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995935" y="5589240"/>
            <a:ext cx="4968553" cy="64633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b="1" dirty="0">
                <a:solidFill>
                  <a:schemeClr val="dk1"/>
                </a:solidFill>
              </a:rPr>
              <a:t>Tento prvek je známý již od starověku. </a:t>
            </a:r>
          </a:p>
          <a:p>
            <a:pPr algn="ctr"/>
            <a:r>
              <a:rPr lang="cs-CZ" b="1" dirty="0">
                <a:solidFill>
                  <a:schemeClr val="dk1"/>
                </a:solidFill>
              </a:rPr>
              <a:t>Není znám konkrétní objevitel.</a:t>
            </a:r>
          </a:p>
        </p:txBody>
      </p: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-27384"/>
            <a:ext cx="9144000" cy="6890716"/>
          </a:xfrm>
          <a:prstGeom prst="roundRect">
            <a:avLst>
              <a:gd name="adj" fmla="val 1149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5923149" y="3660443"/>
            <a:ext cx="3128299" cy="1557142"/>
            <a:chOff x="5923149" y="3660443"/>
            <a:chExt cx="3128299" cy="15571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149" y="3669950"/>
              <a:ext cx="3128299" cy="154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8388424" y="3660443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6736490" y="2171022"/>
            <a:ext cx="1794770" cy="1401994"/>
            <a:chOff x="6736490" y="2171022"/>
            <a:chExt cx="1794770" cy="1401994"/>
          </a:xfrm>
        </p:grpSpPr>
        <p:sp>
          <p:nvSpPr>
            <p:cNvPr id="24" name="TextovéPole 23"/>
            <p:cNvSpPr txBox="1"/>
            <p:nvPr/>
          </p:nvSpPr>
          <p:spPr>
            <a:xfrm>
              <a:off x="7883188" y="328073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Obr.4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490" y="2171022"/>
              <a:ext cx="1201709" cy="140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Skupina 3"/>
          <p:cNvGrpSpPr/>
          <p:nvPr/>
        </p:nvGrpSpPr>
        <p:grpSpPr>
          <a:xfrm>
            <a:off x="6540064" y="372014"/>
            <a:ext cx="1947664" cy="1616826"/>
            <a:chOff x="6540064" y="372014"/>
            <a:chExt cx="1947664" cy="1616826"/>
          </a:xfrm>
        </p:grpSpPr>
        <p:sp>
          <p:nvSpPr>
            <p:cNvPr id="34" name="TextovéPole 33"/>
            <p:cNvSpPr txBox="1"/>
            <p:nvPr/>
          </p:nvSpPr>
          <p:spPr>
            <a:xfrm>
              <a:off x="7839656" y="171184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Obr.3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064" y="372014"/>
              <a:ext cx="13716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ovéPole 1"/>
          <p:cNvSpPr txBox="1"/>
          <p:nvPr/>
        </p:nvSpPr>
        <p:spPr>
          <a:xfrm>
            <a:off x="899592" y="335601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941282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3762" y="2439179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šedobílý, lesklý, středně </a:t>
            </a:r>
            <a:r>
              <a:rPr lang="cs-CZ" sz="2400" b="1" dirty="0" smtClean="0">
                <a:solidFill>
                  <a:schemeClr val="bg1"/>
                </a:solidFill>
              </a:rPr>
              <a:t>tvrdý kov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83761" y="2900844"/>
            <a:ext cx="561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feromagnetický </a:t>
            </a:r>
            <a:r>
              <a:rPr lang="cs-CZ" sz="2400" b="1" dirty="0">
                <a:solidFill>
                  <a:schemeClr val="bg1"/>
                </a:solidFill>
              </a:rPr>
              <a:t>kov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83760" y="5125254"/>
            <a:ext cx="734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nad 1179°C</a:t>
            </a: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>
                <a:solidFill>
                  <a:schemeClr val="bg1"/>
                </a:solidFill>
              </a:rPr>
              <a:t>centrovaná krychlová mřížka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172400" y="26064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Obr.2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3763" y="3362509"/>
            <a:ext cx="617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 teplota tání     </a:t>
            </a:r>
            <a:r>
              <a:rPr lang="cs-CZ" sz="2400" b="1" dirty="0">
                <a:solidFill>
                  <a:prstClr val="white"/>
                </a:solidFill>
              </a:rPr>
              <a:t>+</a:t>
            </a:r>
            <a:r>
              <a:rPr lang="cs-CZ" sz="2400" b="1" dirty="0" smtClean="0">
                <a:solidFill>
                  <a:schemeClr val="bg1"/>
                </a:solidFill>
              </a:rPr>
              <a:t>1538</a:t>
            </a:r>
            <a:r>
              <a:rPr lang="cs-CZ" sz="2400" b="1" dirty="0">
                <a:solidFill>
                  <a:schemeClr val="bg1"/>
                </a:solidFill>
              </a:rPr>
              <a:t> °C (1811 K)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83762" y="3838982"/>
            <a:ext cx="6908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 teplota varu    +</a:t>
            </a:r>
            <a:r>
              <a:rPr lang="cs-CZ" sz="2400" b="1" dirty="0">
                <a:solidFill>
                  <a:schemeClr val="bg1"/>
                </a:solidFill>
              </a:rPr>
              <a:t>2861 °C (3134 K)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3762" y="5586919"/>
            <a:ext cx="518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 dobře vede elektrický proud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79512" y="607964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  za tepla se dá dobře tvarovat a je tažné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9512" y="4306744"/>
            <a:ext cx="6556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v</a:t>
            </a:r>
            <a:r>
              <a:rPr lang="cs-CZ" sz="2400" b="1" dirty="0">
                <a:solidFill>
                  <a:schemeClr val="bg1"/>
                </a:solidFill>
              </a:rPr>
              <a:t> tuhém stavu krystaluje v </a:t>
            </a:r>
            <a:r>
              <a:rPr lang="cs-CZ" sz="2400" b="1" dirty="0" smtClean="0">
                <a:solidFill>
                  <a:schemeClr val="bg1"/>
                </a:solidFill>
              </a:rPr>
              <a:t>     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 prostorově centrovaná krychlová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2" grpId="0"/>
      <p:bldP spid="19" grpId="0"/>
      <p:bldP spid="20" grpId="0"/>
      <p:bldP spid="16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870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188640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548680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1105" y="1310407"/>
            <a:ext cx="748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l-PL" sz="2400" b="1" dirty="0">
                <a:solidFill>
                  <a:schemeClr val="bg1"/>
                </a:solidFill>
              </a:rPr>
              <a:t>n</a:t>
            </a:r>
            <a:r>
              <a:rPr lang="pl-PL" sz="2400" b="1" dirty="0" smtClean="0">
                <a:solidFill>
                  <a:schemeClr val="bg1"/>
                </a:solidFill>
              </a:rPr>
              <a:t>a </a:t>
            </a:r>
            <a:r>
              <a:rPr lang="pl-PL" sz="2400" b="1" dirty="0">
                <a:solidFill>
                  <a:schemeClr val="bg1"/>
                </a:solidFill>
              </a:rPr>
              <a:t>suchém vzduchu je železo stálé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61104" y="1772072"/>
            <a:ext cx="9091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ve vlhkém </a:t>
            </a:r>
            <a:r>
              <a:rPr lang="cs-CZ" sz="2400" b="1" dirty="0">
                <a:solidFill>
                  <a:schemeClr val="bg1"/>
                </a:solidFill>
              </a:rPr>
              <a:t>vzduchu se pokrývá vrstvou hydratovaných oxidů </a:t>
            </a:r>
            <a:r>
              <a:rPr lang="cs-CZ" sz="2400" b="1" dirty="0" smtClean="0">
                <a:solidFill>
                  <a:schemeClr val="bg1"/>
                </a:solidFill>
              </a:rPr>
              <a:t>– </a:t>
            </a:r>
            <a:r>
              <a:rPr lang="cs-CZ" sz="2400" b="1" dirty="0" smtClean="0"/>
              <a:t>rez</a:t>
            </a:r>
            <a:r>
              <a:rPr lang="cs-CZ" sz="2400" b="1" dirty="0" smtClean="0">
                <a:solidFill>
                  <a:schemeClr val="bg1"/>
                </a:solidFill>
              </a:rPr>
              <a:t> - </a:t>
            </a:r>
            <a:r>
              <a:rPr lang="cs-CZ" sz="2400" b="1" dirty="0">
                <a:solidFill>
                  <a:schemeClr val="bg1"/>
                </a:solidFill>
              </a:rPr>
              <a:t>Fe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chemeClr val="bg1"/>
                </a:solidFill>
              </a:rPr>
              <a:t>O</a:t>
            </a:r>
            <a:r>
              <a:rPr lang="cs-CZ" sz="2400" b="1" baseline="-25000" dirty="0">
                <a:solidFill>
                  <a:schemeClr val="bg1"/>
                </a:solidFill>
              </a:rPr>
              <a:t>3</a:t>
            </a:r>
            <a:r>
              <a:rPr lang="cs-CZ" sz="2400" b="1" dirty="0">
                <a:solidFill>
                  <a:schemeClr val="bg1"/>
                </a:solidFill>
              </a:rPr>
              <a:t>·xH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8693" y="2525995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z</a:t>
            </a:r>
            <a:r>
              <a:rPr lang="cs-CZ" sz="2400" b="1" dirty="0" smtClean="0">
                <a:solidFill>
                  <a:schemeClr val="bg1"/>
                </a:solidFill>
              </a:rPr>
              <a:t>a </a:t>
            </a:r>
            <a:r>
              <a:rPr lang="cs-CZ" sz="2400" b="1" dirty="0">
                <a:solidFill>
                  <a:schemeClr val="bg1"/>
                </a:solidFill>
              </a:rPr>
              <a:t>vyšší teploty </a:t>
            </a:r>
            <a:r>
              <a:rPr lang="cs-CZ" sz="2400" b="1" dirty="0" smtClean="0">
                <a:solidFill>
                  <a:schemeClr val="bg1"/>
                </a:solidFill>
              </a:rPr>
              <a:t>dobře </a:t>
            </a:r>
            <a:r>
              <a:rPr lang="cs-CZ" sz="2400" b="1" dirty="0">
                <a:solidFill>
                  <a:schemeClr val="bg1"/>
                </a:solidFill>
              </a:rPr>
              <a:t>reaguje s chlorem, fosforem a sírou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61105" y="3356992"/>
            <a:ext cx="748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m</a:t>
            </a:r>
            <a:r>
              <a:rPr lang="cs-CZ" sz="2400" b="1" dirty="0" smtClean="0">
                <a:solidFill>
                  <a:schemeClr val="bg1"/>
                </a:solidFill>
              </a:rPr>
              <a:t>á </a:t>
            </a:r>
            <a:r>
              <a:rPr lang="cs-CZ" sz="2400" b="1" dirty="0">
                <a:solidFill>
                  <a:schemeClr val="bg1"/>
                </a:solidFill>
              </a:rPr>
              <a:t>značnou afinitu ke křemíku a kyslíku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100392" y="18864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Obr.6</a:t>
            </a:r>
            <a:endParaRPr lang="cs-CZ" sz="1200" b="1" dirty="0">
              <a:solidFill>
                <a:prstClr val="white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2123728" y="4234675"/>
            <a:ext cx="934951" cy="562477"/>
            <a:chOff x="2123728" y="4234675"/>
            <a:chExt cx="934951" cy="562477"/>
          </a:xfrm>
        </p:grpSpPr>
        <p:pic>
          <p:nvPicPr>
            <p:cNvPr id="12" name="Obrázek 11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4234675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20"/>
            <p:cNvSpPr txBox="1"/>
            <p:nvPr/>
          </p:nvSpPr>
          <p:spPr>
            <a:xfrm>
              <a:off x="2410607" y="4520153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Obr.7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38693" y="3822139"/>
            <a:ext cx="936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j</a:t>
            </a:r>
            <a:r>
              <a:rPr lang="cs-CZ" sz="2400" b="1" dirty="0" smtClean="0">
                <a:solidFill>
                  <a:schemeClr val="bg1"/>
                </a:solidFill>
              </a:rPr>
              <a:t>emně </a:t>
            </a:r>
            <a:r>
              <a:rPr lang="cs-CZ" sz="2400" b="1" dirty="0">
                <a:solidFill>
                  <a:schemeClr val="bg1"/>
                </a:solidFill>
              </a:rPr>
              <a:t>rozptýlené nebo houbovité železo je na vzduchu </a:t>
            </a:r>
            <a:r>
              <a:rPr lang="cs-CZ" sz="2400" b="1" dirty="0" err="1">
                <a:solidFill>
                  <a:schemeClr val="bg1"/>
                </a:solidFill>
              </a:rPr>
              <a:t>pyroforní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38693" y="4725144"/>
            <a:ext cx="811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Ve zředěných kyselinách se dobře rozpouští za vzniku vodíku a </a:t>
            </a:r>
            <a:r>
              <a:rPr lang="cs-CZ" sz="2400" b="1">
                <a:solidFill>
                  <a:schemeClr val="bg1"/>
                </a:solidFill>
              </a:rPr>
              <a:t>železnaté </a:t>
            </a:r>
            <a:r>
              <a:rPr lang="cs-CZ" sz="2400" b="1" smtClean="0">
                <a:solidFill>
                  <a:schemeClr val="bg1"/>
                </a:solidFill>
              </a:rPr>
              <a:t>soli.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67545" y="5487615"/>
            <a:ext cx="914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bg1"/>
                </a:solidFill>
              </a:rPr>
              <a:t>Fe</a:t>
            </a:r>
            <a:r>
              <a:rPr lang="cs-CZ" sz="2400" b="1" dirty="0">
                <a:solidFill>
                  <a:schemeClr val="bg1"/>
                </a:solidFill>
              </a:rPr>
              <a:t> + 2HCl → FeCl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+ H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61105" y="6423719"/>
            <a:ext cx="914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h</a:t>
            </a:r>
            <a:r>
              <a:rPr lang="cs-CZ" sz="2400" b="1" dirty="0" smtClean="0">
                <a:solidFill>
                  <a:schemeClr val="bg1"/>
                </a:solidFill>
              </a:rPr>
              <a:t>ydroxidy </a:t>
            </a:r>
            <a:r>
              <a:rPr lang="cs-CZ" sz="2400" b="1" dirty="0">
                <a:solidFill>
                  <a:schemeClr val="bg1"/>
                </a:solidFill>
              </a:rPr>
              <a:t>na železo za normální teploty nepůsobí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67544" y="5962054"/>
            <a:ext cx="914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chemeClr val="bg1"/>
                </a:solidFill>
              </a:rPr>
              <a:t>Fe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+ H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chemeClr val="bg1"/>
                </a:solidFill>
              </a:rPr>
              <a:t>SO</a:t>
            </a:r>
            <a:r>
              <a:rPr lang="cs-CZ" sz="2400" b="1" baseline="-25000" dirty="0">
                <a:solidFill>
                  <a:schemeClr val="bg1"/>
                </a:solidFill>
              </a:rPr>
              <a:t>4</a:t>
            </a:r>
            <a:r>
              <a:rPr lang="cs-CZ" sz="2400" b="1" dirty="0">
                <a:solidFill>
                  <a:schemeClr val="bg1"/>
                </a:solidFill>
              </a:rPr>
              <a:t> → FeSO</a:t>
            </a:r>
            <a:r>
              <a:rPr lang="cs-CZ" sz="2400" b="1" baseline="-25000" dirty="0">
                <a:solidFill>
                  <a:schemeClr val="bg1"/>
                </a:solidFill>
              </a:rPr>
              <a:t>4</a:t>
            </a:r>
            <a:r>
              <a:rPr lang="cs-CZ" sz="2400" b="1" dirty="0">
                <a:solidFill>
                  <a:schemeClr val="bg1"/>
                </a:solidFill>
              </a:rPr>
              <a:t> + H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5" grpId="0"/>
      <p:bldP spid="19" grpId="0"/>
      <p:bldP spid="23" grpId="0"/>
      <p:bldP spid="24" grpId="0"/>
      <p:bldP spid="20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563888" y="5287560"/>
            <a:ext cx="5508533" cy="1540824"/>
            <a:chOff x="3563888" y="5287560"/>
            <a:chExt cx="5508533" cy="1540824"/>
          </a:xfrm>
        </p:grpSpPr>
        <p:pic>
          <p:nvPicPr>
            <p:cNvPr id="2054" name="Picture 6" descr="Soubor: CytP450Oxidase-1OG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120" y="5322627"/>
              <a:ext cx="2637301" cy="150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6408206" y="528756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Obr.9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563888" y="6440540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Cytochrom P450 oxidázy (CYP2C9)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7092136" y="3761271"/>
            <a:ext cx="1440000" cy="1512000"/>
            <a:chOff x="7092136" y="3761271"/>
            <a:chExt cx="1440000" cy="1512000"/>
          </a:xfrm>
        </p:grpSpPr>
        <p:sp>
          <p:nvSpPr>
            <p:cNvPr id="5" name="Zaoblený obdélník 4"/>
            <p:cNvSpPr/>
            <p:nvPr/>
          </p:nvSpPr>
          <p:spPr>
            <a:xfrm>
              <a:off x="7092136" y="3761271"/>
              <a:ext cx="1440000" cy="151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52" name="Picture 4" descr="Soubor: Hem 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5621" y="3761271"/>
              <a:ext cx="130297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Skupina 3"/>
          <p:cNvGrpSpPr/>
          <p:nvPr/>
        </p:nvGrpSpPr>
        <p:grpSpPr>
          <a:xfrm>
            <a:off x="5508103" y="44624"/>
            <a:ext cx="3600401" cy="1428941"/>
            <a:chOff x="5508103" y="559899"/>
            <a:chExt cx="3600401" cy="14289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3" y="599046"/>
              <a:ext cx="1916279" cy="134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6804248" y="55989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Obr.8</a:t>
              </a:r>
              <a:endParaRPr lang="cs-CZ" sz="1200" b="1" dirty="0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6876256" y="1700808"/>
              <a:ext cx="2232248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Meteorit (siderit</a:t>
              </a:r>
              <a:r>
                <a:rPr lang="cs-CZ" sz="1200" b="1" dirty="0" smtClean="0"/>
                <a:t>) </a:t>
              </a:r>
              <a:r>
                <a:rPr lang="cs-CZ" sz="1200" b="1" dirty="0"/>
                <a:t>FeCO</a:t>
              </a:r>
              <a:r>
                <a:rPr lang="cs-CZ" sz="1200" b="1" baseline="-25000" dirty="0"/>
                <a:t>3</a:t>
              </a:r>
              <a:endParaRPr lang="cs-CZ" sz="1200" b="1" dirty="0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177421"/>
            <a:ext cx="2160240" cy="584775"/>
          </a:xfrm>
          <a:prstGeom prst="rect">
            <a:avLst/>
          </a:pr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5576" y="711094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1905613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30" y="1329549"/>
            <a:ext cx="835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v</a:t>
            </a:r>
            <a:r>
              <a:rPr lang="cs-CZ" sz="2400" b="1" dirty="0" smtClean="0">
                <a:solidFill>
                  <a:prstClr val="black"/>
                </a:solidFill>
              </a:rPr>
              <a:t>olný se nevyskytuje (vzácně - železné meteority)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3529" y="2409868"/>
            <a:ext cx="64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p</a:t>
            </a:r>
            <a:r>
              <a:rPr lang="cs-CZ" sz="2400" b="1" dirty="0" smtClean="0">
                <a:solidFill>
                  <a:prstClr val="black"/>
                </a:solidFill>
              </a:rPr>
              <a:t>odíl v </a:t>
            </a:r>
            <a:r>
              <a:rPr lang="cs-CZ" sz="2400" b="1" dirty="0">
                <a:solidFill>
                  <a:prstClr val="black"/>
                </a:solidFill>
              </a:rPr>
              <a:t>zemské kůře činí </a:t>
            </a:r>
            <a:r>
              <a:rPr lang="cs-CZ" sz="2400" b="1" dirty="0"/>
              <a:t>4,7 </a:t>
            </a:r>
            <a:r>
              <a:rPr lang="cs-CZ" sz="2400" b="1" dirty="0" smtClean="0"/>
              <a:t>- </a:t>
            </a:r>
            <a:r>
              <a:rPr lang="cs-CZ" sz="2400" b="1" dirty="0"/>
              <a:t>6,2 %</a:t>
            </a:r>
            <a:r>
              <a:rPr lang="cs-CZ" sz="2400" dirty="0"/>
              <a:t> 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23530" y="287153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4. </a:t>
            </a:r>
            <a:r>
              <a:rPr lang="cs-CZ" sz="2400" b="1" dirty="0">
                <a:solidFill>
                  <a:prstClr val="black"/>
                </a:solidFill>
              </a:rPr>
              <a:t>místo ve výskytu prvků na </a:t>
            </a:r>
            <a:r>
              <a:rPr lang="cs-CZ" sz="2400" b="1" dirty="0" smtClean="0">
                <a:solidFill>
                  <a:prstClr val="black"/>
                </a:solidFill>
              </a:rPr>
              <a:t>Zemi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23530" y="3345773"/>
            <a:ext cx="784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nezbytný stopový </a:t>
            </a:r>
            <a:r>
              <a:rPr lang="cs-CZ" sz="2400" b="1" dirty="0" smtClean="0"/>
              <a:t>prvek,</a:t>
            </a:r>
            <a:r>
              <a:rPr lang="cs-CZ" sz="2400" b="1" dirty="0"/>
              <a:t> nachází </a:t>
            </a:r>
            <a:r>
              <a:rPr lang="cs-CZ" sz="2400" b="1" dirty="0" smtClean="0"/>
              <a:t>se téměř </a:t>
            </a:r>
            <a:r>
              <a:rPr lang="cs-CZ" sz="2400" b="1" dirty="0"/>
              <a:t>ve všech živých organismech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23529" y="591966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biogenní prvek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9" y="4170960"/>
            <a:ext cx="518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 </a:t>
            </a:r>
            <a:r>
              <a:rPr lang="cs-CZ" sz="2400" b="1" dirty="0" smtClean="0"/>
              <a:t>hemoglobin - barva </a:t>
            </a:r>
            <a:r>
              <a:rPr lang="cs-CZ" sz="2400" b="1" dirty="0"/>
              <a:t>krve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4638177"/>
            <a:ext cx="856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 </a:t>
            </a:r>
            <a:r>
              <a:rPr lang="cs-CZ" sz="2400" b="1" dirty="0" smtClean="0"/>
              <a:t>myoglobin</a:t>
            </a:r>
            <a:r>
              <a:rPr lang="cs-CZ" sz="2400" b="1" dirty="0"/>
              <a:t> a </a:t>
            </a:r>
            <a:r>
              <a:rPr lang="cs-CZ" sz="2400" b="1" dirty="0" smtClean="0"/>
              <a:t>cytochromy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3527" y="5099842"/>
            <a:ext cx="626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enzymy</a:t>
            </a:r>
            <a:r>
              <a:rPr lang="cs-CZ" sz="2400" b="1" dirty="0"/>
              <a:t> </a:t>
            </a:r>
            <a:r>
              <a:rPr lang="cs-CZ" sz="2400" b="1" dirty="0" smtClean="0"/>
              <a:t>- </a:t>
            </a:r>
            <a:r>
              <a:rPr lang="cs-CZ" sz="2400" b="1" dirty="0" err="1" smtClean="0"/>
              <a:t>nitrogenáza</a:t>
            </a:r>
            <a:r>
              <a:rPr lang="cs-CZ" sz="2400" b="1" dirty="0"/>
              <a:t> , </a:t>
            </a:r>
            <a:r>
              <a:rPr lang="cs-CZ" sz="2400" b="1" dirty="0" smtClean="0"/>
              <a:t>hydrogenáza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nebo komplexy</a:t>
            </a:r>
            <a:r>
              <a:rPr lang="cs-CZ" sz="2400" b="1" dirty="0"/>
              <a:t> dýchacího řetězce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12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  <p:bldP spid="21" grpId="0"/>
      <p:bldP spid="27" grpId="0"/>
      <p:bldP spid="28" grpId="0"/>
      <p:bldP spid="30" grpId="0"/>
      <p:bldP spid="35" grpId="0"/>
      <p:bldP spid="13" grpId="0"/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5794711" y="1938857"/>
            <a:ext cx="2411597" cy="1479110"/>
            <a:chOff x="5794711" y="1938857"/>
            <a:chExt cx="2411597" cy="147911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711" y="1938857"/>
              <a:ext cx="1643684" cy="147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ovéPole 49"/>
            <p:cNvSpPr txBox="1"/>
            <p:nvPr/>
          </p:nvSpPr>
          <p:spPr>
            <a:xfrm>
              <a:off x="7380312" y="3140968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Obr.10</a:t>
              </a:r>
              <a:endParaRPr lang="cs-CZ" sz="1200" b="1" dirty="0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188640"/>
            <a:ext cx="2160240" cy="584775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grpSp>
        <p:nvGrpSpPr>
          <p:cNvPr id="47" name="Skupina 46"/>
          <p:cNvGrpSpPr/>
          <p:nvPr/>
        </p:nvGrpSpPr>
        <p:grpSpPr>
          <a:xfrm>
            <a:off x="7417375" y="5275790"/>
            <a:ext cx="1691129" cy="1537586"/>
            <a:chOff x="6490685" y="5164903"/>
            <a:chExt cx="1691129" cy="1537586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685" y="5193269"/>
              <a:ext cx="1566490" cy="150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ovéPole 59"/>
            <p:cNvSpPr txBox="1"/>
            <p:nvPr/>
          </p:nvSpPr>
          <p:spPr>
            <a:xfrm>
              <a:off x="7355818" y="5164903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Obr.16</a:t>
              </a:r>
              <a:endParaRPr lang="cs-CZ" sz="1200" b="1" dirty="0"/>
            </a:p>
          </p:txBody>
        </p:sp>
      </p:grpSp>
      <p:grpSp>
        <p:nvGrpSpPr>
          <p:cNvPr id="46" name="Skupina 45"/>
          <p:cNvGrpSpPr/>
          <p:nvPr/>
        </p:nvGrpSpPr>
        <p:grpSpPr>
          <a:xfrm>
            <a:off x="6046481" y="5082603"/>
            <a:ext cx="1405839" cy="1717965"/>
            <a:chOff x="4955381" y="4971716"/>
            <a:chExt cx="1405839" cy="1717965"/>
          </a:xfrm>
        </p:grpSpPr>
        <p:pic>
          <p:nvPicPr>
            <p:cNvPr id="45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381" y="5035015"/>
              <a:ext cx="1286541" cy="165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ovéPole 69"/>
            <p:cNvSpPr txBox="1"/>
            <p:nvPr/>
          </p:nvSpPr>
          <p:spPr>
            <a:xfrm>
              <a:off x="5535224" y="4971716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Obr.15</a:t>
              </a:r>
              <a:endParaRPr lang="cs-CZ" sz="1200" b="1" dirty="0"/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4461320" y="5116754"/>
            <a:ext cx="1693858" cy="1683813"/>
            <a:chOff x="3370220" y="5005867"/>
            <a:chExt cx="1693858" cy="1683813"/>
          </a:xfrm>
        </p:grpSpPr>
        <p:pic>
          <p:nvPicPr>
            <p:cNvPr id="3080" name="Picture 8" descr="Soubor: 2780M-pyrite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220" y="5060459"/>
              <a:ext cx="1539464" cy="1629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ovéPole 66"/>
            <p:cNvSpPr txBox="1"/>
            <p:nvPr/>
          </p:nvSpPr>
          <p:spPr>
            <a:xfrm>
              <a:off x="4238082" y="5005867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Obr.14</a:t>
              </a:r>
              <a:endParaRPr lang="cs-CZ" sz="1200" b="1" dirty="0"/>
            </a:p>
          </p:txBody>
        </p:sp>
      </p:grpSp>
      <p:grpSp>
        <p:nvGrpSpPr>
          <p:cNvPr id="53" name="Skupina 52"/>
          <p:cNvGrpSpPr/>
          <p:nvPr/>
        </p:nvGrpSpPr>
        <p:grpSpPr>
          <a:xfrm>
            <a:off x="2233836" y="5137801"/>
            <a:ext cx="2293452" cy="1717359"/>
            <a:chOff x="2233836" y="5137801"/>
            <a:chExt cx="2293452" cy="1717359"/>
          </a:xfrm>
        </p:grpSpPr>
        <p:pic>
          <p:nvPicPr>
            <p:cNvPr id="3084" name="Picture 12" descr="Soubor: Pyrit foolsgold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780" y="5181481"/>
              <a:ext cx="2097812" cy="1608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TextovéPole 74"/>
            <p:cNvSpPr txBox="1"/>
            <p:nvPr/>
          </p:nvSpPr>
          <p:spPr>
            <a:xfrm>
              <a:off x="2233836" y="6578161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smtClean="0"/>
                <a:t>Obr.30</a:t>
              </a:r>
              <a:endParaRPr lang="cs-CZ" sz="1200" b="1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3349444" y="5137801"/>
              <a:ext cx="11778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kočičí zlato</a:t>
              </a:r>
              <a:endParaRPr lang="cs-CZ" sz="1200" b="1" dirty="0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723524" y="5258786"/>
            <a:ext cx="1516924" cy="1541782"/>
            <a:chOff x="723524" y="5147899"/>
            <a:chExt cx="1516924" cy="1541782"/>
          </a:xfrm>
        </p:grpSpPr>
        <p:pic>
          <p:nvPicPr>
            <p:cNvPr id="3078" name="Picture 6" descr="Soubor: Galena-Quartz-Siderit-tuc1028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24" y="5147899"/>
              <a:ext cx="1400204" cy="15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ovéPole 63"/>
            <p:cNvSpPr txBox="1"/>
            <p:nvPr/>
          </p:nvSpPr>
          <p:spPr>
            <a:xfrm>
              <a:off x="1414452" y="6412682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Obr.13</a:t>
              </a:r>
              <a:endParaRPr lang="cs-CZ" sz="1200" b="1" dirty="0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6939483" y="3401704"/>
            <a:ext cx="1925163" cy="1610312"/>
            <a:chOff x="6939483" y="3537588"/>
            <a:chExt cx="1925163" cy="1610312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483" y="3599364"/>
              <a:ext cx="1790916" cy="154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ovéPole 60"/>
            <p:cNvSpPr txBox="1"/>
            <p:nvPr/>
          </p:nvSpPr>
          <p:spPr>
            <a:xfrm>
              <a:off x="8038650" y="3537588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Obr.12</a:t>
              </a:r>
              <a:endParaRPr lang="cs-CZ" sz="1200" b="1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050430" y="3645024"/>
            <a:ext cx="1740170" cy="1358927"/>
            <a:chOff x="5050430" y="3676088"/>
            <a:chExt cx="1740170" cy="135892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430" y="3728601"/>
              <a:ext cx="1566123" cy="130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ovéPole 57"/>
            <p:cNvSpPr txBox="1"/>
            <p:nvPr/>
          </p:nvSpPr>
          <p:spPr>
            <a:xfrm>
              <a:off x="5964604" y="3676088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Obr.11</a:t>
              </a:r>
              <a:endParaRPr lang="cs-CZ" sz="1200" b="1" dirty="0"/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755576" y="692696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7504" y="185759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minerály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32046" y="2319263"/>
            <a:ext cx="565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magnetit (magnetovec) Fe</a:t>
            </a:r>
            <a:r>
              <a:rPr lang="cs-CZ" sz="2400" b="1" baseline="-25000" dirty="0"/>
              <a:t>3</a:t>
            </a:r>
            <a:r>
              <a:rPr lang="cs-CZ" sz="2400" b="1" dirty="0"/>
              <a:t>O</a:t>
            </a:r>
            <a:r>
              <a:rPr lang="cs-CZ" sz="2400" b="1" baseline="-25000" dirty="0"/>
              <a:t>4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32047" y="281199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hematit (krevel) Fe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32046" y="3272298"/>
            <a:ext cx="543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pt-BR" sz="2400" b="1" dirty="0"/>
              <a:t>limonit (hnědel) Fe</a:t>
            </a:r>
            <a:r>
              <a:rPr lang="pt-BR" sz="2400" b="1" baseline="-25000" dirty="0"/>
              <a:t>2</a:t>
            </a:r>
            <a:r>
              <a:rPr lang="pt-BR" sz="2400" b="1" dirty="0"/>
              <a:t>O</a:t>
            </a:r>
            <a:r>
              <a:rPr lang="pt-BR" sz="2400" b="1" baseline="-25000" dirty="0"/>
              <a:t>3</a:t>
            </a:r>
            <a:r>
              <a:rPr lang="pt-BR" sz="2400" b="1" dirty="0"/>
              <a:t> · x H</a:t>
            </a:r>
            <a:r>
              <a:rPr lang="pt-BR" sz="2400" b="1" baseline="-25000" dirty="0"/>
              <a:t>2</a:t>
            </a:r>
            <a:r>
              <a:rPr lang="pt-BR" sz="2400" b="1" dirty="0"/>
              <a:t>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32045" y="3750131"/>
            <a:ext cx="435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siderit (ocelek) FeCO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32046" y="4224570"/>
            <a:ext cx="4716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 pyrit FeS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32045" y="4686235"/>
            <a:ext cx="457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 ilmenit FeTiO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07504" y="1169511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Vnitřní</a:t>
            </a:r>
            <a:r>
              <a:rPr lang="cs-CZ" sz="2400" b="1" dirty="0"/>
              <a:t> a vnější </a:t>
            </a:r>
            <a:r>
              <a:rPr lang="cs-CZ" sz="2400" b="1" dirty="0" smtClean="0"/>
              <a:t>jádro Země se  skládá </a:t>
            </a:r>
            <a:r>
              <a:rPr lang="cs-CZ" sz="2400" b="1" dirty="0"/>
              <a:t>převážně </a:t>
            </a:r>
            <a:r>
              <a:rPr lang="cs-CZ" sz="2400" b="1" dirty="0" smtClean="0"/>
              <a:t>ze slitiny železa</a:t>
            </a:r>
            <a:r>
              <a:rPr lang="cs-CZ" sz="2400" b="1" dirty="0"/>
              <a:t> </a:t>
            </a:r>
            <a:r>
              <a:rPr lang="cs-CZ" sz="2400" b="1" dirty="0" smtClean="0"/>
              <a:t>a niklu</a:t>
            </a:r>
            <a:r>
              <a:rPr lang="cs-CZ" sz="2400" b="1" dirty="0"/>
              <a:t> </a:t>
            </a:r>
            <a:r>
              <a:rPr lang="cs-CZ" sz="2400" b="1" dirty="0" smtClean="0"/>
              <a:t>- </a:t>
            </a:r>
            <a:r>
              <a:rPr lang="cs-CZ" sz="2400" b="1" dirty="0"/>
              <a:t>tvoří 35% hmotnosti Země </a:t>
            </a:r>
            <a:endParaRPr lang="cs-CZ" sz="2400" b="1" dirty="0">
              <a:solidFill>
                <a:prstClr val="white"/>
              </a:solidFill>
            </a:endParaRPr>
          </a:p>
        </p:txBody>
      </p:sp>
      <p:grpSp>
        <p:nvGrpSpPr>
          <p:cNvPr id="59" name="Skupina 58"/>
          <p:cNvGrpSpPr/>
          <p:nvPr/>
        </p:nvGrpSpPr>
        <p:grpSpPr>
          <a:xfrm>
            <a:off x="6804248" y="2169690"/>
            <a:ext cx="1626458" cy="276999"/>
            <a:chOff x="6804248" y="2169690"/>
            <a:chExt cx="1626458" cy="276999"/>
          </a:xfrm>
        </p:grpSpPr>
        <p:sp>
          <p:nvSpPr>
            <p:cNvPr id="4" name="TextovéPole 3"/>
            <p:cNvSpPr txBox="1"/>
            <p:nvPr/>
          </p:nvSpPr>
          <p:spPr>
            <a:xfrm>
              <a:off x="7530706" y="2169690"/>
              <a:ext cx="900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magnetit</a:t>
              </a:r>
              <a:endParaRPr lang="cs-CZ" sz="1200" b="1" dirty="0"/>
            </a:p>
          </p:txBody>
        </p:sp>
        <p:cxnSp>
          <p:nvCxnSpPr>
            <p:cNvPr id="6" name="Přímá spojnice se šipkou 5"/>
            <p:cNvCxnSpPr>
              <a:stCxn id="4" idx="1"/>
            </p:cNvCxnSpPr>
            <p:nvPr/>
          </p:nvCxnSpPr>
          <p:spPr>
            <a:xfrm flipH="1" flipV="1">
              <a:off x="6804248" y="2308189"/>
              <a:ext cx="72645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Skupina 61"/>
          <p:cNvGrpSpPr/>
          <p:nvPr/>
        </p:nvGrpSpPr>
        <p:grpSpPr>
          <a:xfrm>
            <a:off x="6616553" y="2646295"/>
            <a:ext cx="2023775" cy="276999"/>
            <a:chOff x="6616553" y="2646295"/>
            <a:chExt cx="2023775" cy="276999"/>
          </a:xfrm>
        </p:grpSpPr>
        <p:sp>
          <p:nvSpPr>
            <p:cNvPr id="49" name="TextovéPole 48"/>
            <p:cNvSpPr txBox="1"/>
            <p:nvPr/>
          </p:nvSpPr>
          <p:spPr>
            <a:xfrm>
              <a:off x="7524328" y="2646295"/>
              <a:ext cx="1116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chalkopyrit</a:t>
              </a:r>
              <a:endParaRPr lang="cs-CZ" sz="1200" b="1" dirty="0"/>
            </a:p>
          </p:txBody>
        </p:sp>
        <p:cxnSp>
          <p:nvCxnSpPr>
            <p:cNvPr id="16" name="Přímá spojnice se šipkou 15"/>
            <p:cNvCxnSpPr>
              <a:stCxn id="49" idx="1"/>
            </p:cNvCxnSpPr>
            <p:nvPr/>
          </p:nvCxnSpPr>
          <p:spPr>
            <a:xfrm flipH="1">
              <a:off x="6616553" y="2784795"/>
              <a:ext cx="9077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930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20" grpId="0" animBg="1"/>
      <p:bldP spid="27" grpId="0"/>
      <p:bldP spid="28" grpId="0"/>
      <p:bldP spid="29" grpId="0"/>
      <p:bldP spid="30" grpId="0"/>
      <p:bldP spid="31" grpId="0"/>
      <p:bldP spid="35" grpId="0"/>
      <p:bldP spid="1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116632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6" y="722512"/>
            <a:ext cx="842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Surové železo se vyrábí ve </a:t>
            </a:r>
            <a:r>
              <a:rPr lang="cs-CZ" sz="2400" b="1" dirty="0" smtClean="0"/>
              <a:t>vysoké </a:t>
            </a:r>
            <a:r>
              <a:rPr lang="cs-CZ" sz="2400" b="1" dirty="0"/>
              <a:t>peci redukcí svých oxidů koksem nebo </a:t>
            </a:r>
            <a:r>
              <a:rPr lang="cs-CZ" sz="2400" b="1" dirty="0" smtClean="0"/>
              <a:t>CO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.</a:t>
            </a:r>
            <a:endParaRPr lang="cs-CZ" sz="2400" b="1" baseline="-250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497" y="1538208"/>
            <a:ext cx="36724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Upravené </a:t>
            </a:r>
            <a:r>
              <a:rPr lang="cs-CZ" sz="2400" b="1" dirty="0" smtClean="0"/>
              <a:t>rudy se </a:t>
            </a:r>
            <a:r>
              <a:rPr lang="cs-CZ" sz="2400" b="1" dirty="0"/>
              <a:t>střídavě </a:t>
            </a:r>
            <a:r>
              <a:rPr lang="cs-CZ" sz="2400" b="1" dirty="0" smtClean="0"/>
              <a:t>naváží se struskotvornými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</a:t>
            </a:r>
            <a:r>
              <a:rPr lang="cs-CZ" sz="2400" b="1" dirty="0"/>
              <a:t> látkami </a:t>
            </a:r>
            <a:endParaRPr lang="cs-CZ" sz="2400" b="1" dirty="0" smtClean="0"/>
          </a:p>
          <a:p>
            <a:r>
              <a:rPr lang="cs-CZ" sz="2400" b="1" dirty="0"/>
              <a:t> </a:t>
            </a:r>
            <a:r>
              <a:rPr lang="cs-CZ" sz="2400" b="1" dirty="0" smtClean="0"/>
              <a:t>   (</a:t>
            </a:r>
            <a:r>
              <a:rPr lang="cs-CZ" sz="2400" b="1" dirty="0"/>
              <a:t>vápenec, oxidy </a:t>
            </a:r>
            <a:r>
              <a:rPr lang="cs-CZ" sz="2400" b="1" dirty="0" smtClean="0"/>
              <a:t>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křemíku</a:t>
            </a:r>
            <a:r>
              <a:rPr lang="cs-CZ" sz="2400" b="1" dirty="0"/>
              <a:t>) a koksem </a:t>
            </a:r>
            <a:endParaRPr lang="cs-CZ" sz="2400" b="1" dirty="0" smtClean="0"/>
          </a:p>
          <a:p>
            <a:r>
              <a:rPr lang="cs-CZ" sz="2400" b="1" dirty="0"/>
              <a:t> </a:t>
            </a:r>
            <a:r>
              <a:rPr lang="cs-CZ" sz="2400" b="1" dirty="0" smtClean="0"/>
              <a:t>   do</a:t>
            </a:r>
            <a:r>
              <a:rPr lang="cs-CZ" sz="2400" b="1" dirty="0"/>
              <a:t> vysoké pece.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449557" y="1700808"/>
            <a:ext cx="5730955" cy="5049834"/>
            <a:chOff x="3449557" y="1700808"/>
            <a:chExt cx="5730955" cy="5049834"/>
          </a:xfrm>
        </p:grpSpPr>
        <p:pic>
          <p:nvPicPr>
            <p:cNvPr id="4098" name="Picture 2" descr="Soubor: Schema kopi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557" y="1700808"/>
              <a:ext cx="5597812" cy="504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8290527" y="6451889"/>
              <a:ext cx="889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Obr.17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669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116632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3" y="62068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>
                <a:solidFill>
                  <a:prstClr val="black"/>
                </a:solidFill>
              </a:rPr>
              <a:t>vysoká pec</a:t>
            </a:r>
            <a:endParaRPr lang="cs-CZ" sz="2400" b="1" baseline="-25000" dirty="0">
              <a:solidFill>
                <a:prstClr val="black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125955" y="1266821"/>
            <a:ext cx="8838533" cy="5526804"/>
            <a:chOff x="125955" y="1266821"/>
            <a:chExt cx="8838533" cy="5526804"/>
          </a:xfrm>
        </p:grpSpPr>
        <p:pic>
          <p:nvPicPr>
            <p:cNvPr id="5122" name="Picture 2" descr="Soubor: Vysoká pec N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48" y="1266821"/>
              <a:ext cx="8792640" cy="5526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125955" y="6487290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Obr.18</a:t>
              </a:r>
              <a:endParaRPr lang="cs-CZ" sz="1200" b="1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30904" y="1216579"/>
            <a:ext cx="2802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1</a:t>
            </a:r>
            <a:r>
              <a:rPr lang="cs-CZ" sz="1200" b="1" dirty="0"/>
              <a:t>: Železná ruda + Vápenaté </a:t>
            </a:r>
            <a:r>
              <a:rPr lang="cs-CZ" sz="1200" b="1" dirty="0" smtClean="0"/>
              <a:t>struskotvorné přísady</a:t>
            </a:r>
            <a:endParaRPr lang="cs-CZ" sz="1200" b="1" dirty="0"/>
          </a:p>
          <a:p>
            <a:r>
              <a:rPr lang="cs-CZ" sz="1200" b="1" dirty="0"/>
              <a:t>2: koks</a:t>
            </a:r>
          </a:p>
          <a:p>
            <a:r>
              <a:rPr lang="cs-CZ" sz="1200" b="1" dirty="0"/>
              <a:t>3: pásový dopravník</a:t>
            </a:r>
          </a:p>
          <a:p>
            <a:r>
              <a:rPr lang="cs-CZ" sz="1200" b="1" dirty="0"/>
              <a:t>4: </a:t>
            </a:r>
            <a:r>
              <a:rPr lang="cs-CZ" sz="1200" b="1" dirty="0" smtClean="0"/>
              <a:t>plnící otvor, </a:t>
            </a:r>
            <a:r>
              <a:rPr lang="cs-CZ" sz="1200" b="1" dirty="0"/>
              <a:t>s ventilem, který </a:t>
            </a:r>
            <a:r>
              <a:rPr lang="cs-CZ" sz="1200" b="1" dirty="0" smtClean="0"/>
              <a:t> zamezuje </a:t>
            </a:r>
            <a:r>
              <a:rPr lang="cs-CZ" sz="1200" b="1" dirty="0"/>
              <a:t>přímému kontaktu s vnitřními částmi pece</a:t>
            </a:r>
          </a:p>
          <a:p>
            <a:r>
              <a:rPr lang="cs-CZ" sz="1200" b="1" dirty="0"/>
              <a:t>5: vrstva koksu</a:t>
            </a:r>
          </a:p>
          <a:p>
            <a:r>
              <a:rPr lang="cs-CZ" sz="1200" b="1" dirty="0" smtClean="0"/>
              <a:t>6:struskotvorné vrstvy , vrstvy oxidů </a:t>
            </a:r>
            <a:r>
              <a:rPr lang="cs-CZ" sz="1200" b="1" dirty="0"/>
              <a:t>železa, pelety, rudy,</a:t>
            </a:r>
          </a:p>
          <a:p>
            <a:r>
              <a:rPr lang="cs-CZ" sz="1200" b="1" dirty="0"/>
              <a:t>7: Horký vzduch (okolo 1200 ° C)</a:t>
            </a:r>
          </a:p>
          <a:p>
            <a:r>
              <a:rPr lang="cs-CZ" sz="1200" b="1" dirty="0"/>
              <a:t>8: Škvára</a:t>
            </a:r>
          </a:p>
          <a:p>
            <a:r>
              <a:rPr lang="cs-CZ" sz="1200" b="1" dirty="0"/>
              <a:t>9: Tekuté surové železo</a:t>
            </a:r>
          </a:p>
          <a:p>
            <a:r>
              <a:rPr lang="cs-CZ" sz="1200" b="1" dirty="0"/>
              <a:t>10: V</a:t>
            </a:r>
            <a:r>
              <a:rPr lang="cs-CZ" sz="1200" b="1" dirty="0" smtClean="0"/>
              <a:t>odní chlazení</a:t>
            </a:r>
            <a:endParaRPr lang="cs-CZ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1214750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11: </a:t>
            </a:r>
            <a:r>
              <a:rPr lang="cs-CZ" sz="1200" b="1" dirty="0" smtClean="0"/>
              <a:t>dopravník surového železa</a:t>
            </a:r>
            <a:endParaRPr lang="cs-CZ" sz="1200" b="1" dirty="0"/>
          </a:p>
          <a:p>
            <a:r>
              <a:rPr lang="cs-CZ" sz="1200" b="1" dirty="0"/>
              <a:t>12: cyklon pro odstranění prachu z  kychtových plynů než jdou do ohřívače 13</a:t>
            </a:r>
          </a:p>
          <a:p>
            <a:r>
              <a:rPr lang="cs-CZ" sz="1200" b="1" dirty="0"/>
              <a:t>13: ohřívač vzduchu</a:t>
            </a:r>
          </a:p>
          <a:p>
            <a:r>
              <a:rPr lang="cs-CZ" sz="1200" b="1" dirty="0"/>
              <a:t>14: kouřové plyny</a:t>
            </a:r>
          </a:p>
          <a:p>
            <a:r>
              <a:rPr lang="cs-CZ" sz="1200" b="1" dirty="0"/>
              <a:t>15: zdroj vzduchu pro  ohřívače vzduchu</a:t>
            </a:r>
          </a:p>
          <a:p>
            <a:r>
              <a:rPr lang="cs-CZ" sz="1200" b="1" dirty="0"/>
              <a:t>16: Práškové uhlí</a:t>
            </a:r>
          </a:p>
          <a:p>
            <a:r>
              <a:rPr lang="cs-CZ" sz="1200" b="1" dirty="0"/>
              <a:t>17: pec na výrobu koksu</a:t>
            </a:r>
          </a:p>
          <a:p>
            <a:r>
              <a:rPr lang="cs-CZ" sz="1200" b="1" dirty="0"/>
              <a:t>18: </a:t>
            </a:r>
            <a:r>
              <a:rPr lang="cs-CZ" sz="1200" b="1" dirty="0" smtClean="0"/>
              <a:t>zásobník koksu</a:t>
            </a:r>
            <a:endParaRPr lang="cs-CZ" sz="1200" b="1" dirty="0"/>
          </a:p>
          <a:p>
            <a:r>
              <a:rPr lang="cs-CZ" sz="1200" b="1" dirty="0"/>
              <a:t>19: potrubí pro vysokopecní plyn</a:t>
            </a:r>
          </a:p>
          <a:p>
            <a:endParaRPr lang="cs-CZ" sz="1200" b="1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940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3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7Železo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17Železo</Template>
  <TotalTime>647</TotalTime>
  <Words>595</Words>
  <Application>Microsoft Office PowerPoint</Application>
  <PresentationFormat>Předvádění na obrazovce (4:3)</PresentationFormat>
  <Paragraphs>233</Paragraphs>
  <Slides>19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17Železo</vt:lpstr>
      <vt:lpstr>1_Tok</vt:lpstr>
      <vt:lpstr>Tok</vt:lpstr>
      <vt:lpstr>Prezentace aplikace PowerPoint</vt:lpstr>
      <vt:lpstr>ŽELEZO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železo</dc:title>
  <dc:creator>Lenovo</dc:creator>
  <cp:lastModifiedBy>Lenovo</cp:lastModifiedBy>
  <cp:revision>83</cp:revision>
  <dcterms:created xsi:type="dcterms:W3CDTF">2013-05-01T16:22:00Z</dcterms:created>
  <dcterms:modified xsi:type="dcterms:W3CDTF">2013-06-17T08:39:41Z</dcterms:modified>
</cp:coreProperties>
</file>