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7" r:id="rId8"/>
    <p:sldId id="268" r:id="rId9"/>
    <p:sldId id="264" r:id="rId10"/>
    <p:sldId id="266" r:id="rId11"/>
    <p:sldId id="261" r:id="rId12"/>
    <p:sldId id="265" r:id="rId1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03EA993B-2543-4162-8311-3A9267EAB348}" type="datetimeFigureOut">
              <a:rPr lang="cs-CZ"/>
              <a:pPr>
                <a:defRPr/>
              </a:pPr>
              <a:t>14.11.2013</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D3D4F04D-2DB4-41EF-A4F8-5B9267DB67E7}" type="slidenum">
              <a:rPr lang="cs-CZ"/>
              <a:pPr>
                <a:defRPr/>
              </a:pPr>
              <a:t>‹#›</a:t>
            </a:fld>
            <a:endParaRPr lang="cs-CZ" dirty="0"/>
          </a:p>
        </p:txBody>
      </p:sp>
    </p:spTree>
    <p:extLst>
      <p:ext uri="{BB962C8B-B14F-4D97-AF65-F5344CB8AC3E}">
        <p14:creationId xmlns:p14="http://schemas.microsoft.com/office/powerpoint/2010/main" val="2321742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C956F910-2994-4DEB-A41B-8583FE39026C}" type="datetimeFigureOut">
              <a:rPr lang="cs-CZ"/>
              <a:pPr>
                <a:defRPr/>
              </a:pPr>
              <a:t>14.11.2013</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6930A73B-018E-487F-974E-F9506BA2FF45}" type="slidenum">
              <a:rPr lang="cs-CZ"/>
              <a:pPr>
                <a:defRPr/>
              </a:pPr>
              <a:t>‹#›</a:t>
            </a:fld>
            <a:endParaRPr lang="cs-CZ" dirty="0"/>
          </a:p>
        </p:txBody>
      </p:sp>
    </p:spTree>
    <p:extLst>
      <p:ext uri="{BB962C8B-B14F-4D97-AF65-F5344CB8AC3E}">
        <p14:creationId xmlns:p14="http://schemas.microsoft.com/office/powerpoint/2010/main" val="1748468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9B903EF-C39B-475F-A07A-48B166828F16}" type="datetimeFigureOut">
              <a:rPr lang="cs-CZ"/>
              <a:pPr>
                <a:defRPr/>
              </a:pPr>
              <a:t>14.11.2013</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89FCFB6B-D4CB-4A8A-879E-45C29DC89201}" type="slidenum">
              <a:rPr lang="cs-CZ"/>
              <a:pPr>
                <a:defRPr/>
              </a:pPr>
              <a:t>‹#›</a:t>
            </a:fld>
            <a:endParaRPr lang="cs-CZ" dirty="0"/>
          </a:p>
        </p:txBody>
      </p:sp>
    </p:spTree>
    <p:extLst>
      <p:ext uri="{BB962C8B-B14F-4D97-AF65-F5344CB8AC3E}">
        <p14:creationId xmlns:p14="http://schemas.microsoft.com/office/powerpoint/2010/main" val="819398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0C0923DB-AF6C-401A-96B0-AC3EB0C7B064}" type="datetimeFigureOut">
              <a:rPr lang="cs-CZ"/>
              <a:pPr>
                <a:defRPr/>
              </a:pPr>
              <a:t>14.11.2013</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605F8265-8B92-4F31-9408-3AC73C42074B}" type="slidenum">
              <a:rPr lang="cs-CZ"/>
              <a:pPr>
                <a:defRPr/>
              </a:pPr>
              <a:t>‹#›</a:t>
            </a:fld>
            <a:endParaRPr lang="cs-CZ" dirty="0"/>
          </a:p>
        </p:txBody>
      </p:sp>
    </p:spTree>
    <p:extLst>
      <p:ext uri="{BB962C8B-B14F-4D97-AF65-F5344CB8AC3E}">
        <p14:creationId xmlns:p14="http://schemas.microsoft.com/office/powerpoint/2010/main" val="396927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9FE23183-B5ED-4EA6-B285-98075576CD4F}" type="datetimeFigureOut">
              <a:rPr lang="cs-CZ"/>
              <a:pPr>
                <a:defRPr/>
              </a:pPr>
              <a:t>14.11.2013</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B2F73D2E-1DBE-45D3-8497-9A5241392C75}" type="slidenum">
              <a:rPr lang="cs-CZ"/>
              <a:pPr>
                <a:defRPr/>
              </a:pPr>
              <a:t>‹#›</a:t>
            </a:fld>
            <a:endParaRPr lang="cs-CZ" dirty="0"/>
          </a:p>
        </p:txBody>
      </p:sp>
    </p:spTree>
    <p:extLst>
      <p:ext uri="{BB962C8B-B14F-4D97-AF65-F5344CB8AC3E}">
        <p14:creationId xmlns:p14="http://schemas.microsoft.com/office/powerpoint/2010/main" val="171260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DD40E03F-20AB-431B-BC09-904F081F3218}" type="datetimeFigureOut">
              <a:rPr lang="cs-CZ"/>
              <a:pPr>
                <a:defRPr/>
              </a:pPr>
              <a:t>14.11.2013</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BE41C7B1-05B3-4DAC-94E0-D168E9F9F43B}" type="slidenum">
              <a:rPr lang="cs-CZ"/>
              <a:pPr>
                <a:defRPr/>
              </a:pPr>
              <a:t>‹#›</a:t>
            </a:fld>
            <a:endParaRPr lang="cs-CZ" dirty="0"/>
          </a:p>
        </p:txBody>
      </p:sp>
    </p:spTree>
    <p:extLst>
      <p:ext uri="{BB962C8B-B14F-4D97-AF65-F5344CB8AC3E}">
        <p14:creationId xmlns:p14="http://schemas.microsoft.com/office/powerpoint/2010/main" val="1282467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B9ADD776-F76F-4858-9CE7-010C62EE2A0B}" type="datetimeFigureOut">
              <a:rPr lang="cs-CZ"/>
              <a:pPr>
                <a:defRPr/>
              </a:pPr>
              <a:t>14.11.2013</a:t>
            </a:fld>
            <a:endParaRPr lang="cs-CZ" dirty="0"/>
          </a:p>
        </p:txBody>
      </p:sp>
      <p:sp>
        <p:nvSpPr>
          <p:cNvPr id="8" name="Zástupný symbol pro zápatí 4"/>
          <p:cNvSpPr>
            <a:spLocks noGrp="1"/>
          </p:cNvSpPr>
          <p:nvPr>
            <p:ph type="ftr" sz="quarter" idx="11"/>
          </p:nvPr>
        </p:nvSpPr>
        <p:spPr/>
        <p:txBody>
          <a:bodyPr/>
          <a:lstStyle>
            <a:lvl1pPr>
              <a:defRPr/>
            </a:lvl1pPr>
          </a:lstStyle>
          <a:p>
            <a:pPr>
              <a:defRPr/>
            </a:pPr>
            <a:endParaRPr lang="cs-CZ" dirty="0"/>
          </a:p>
        </p:txBody>
      </p:sp>
      <p:sp>
        <p:nvSpPr>
          <p:cNvPr id="9" name="Zástupný symbol pro číslo snímku 5"/>
          <p:cNvSpPr>
            <a:spLocks noGrp="1"/>
          </p:cNvSpPr>
          <p:nvPr>
            <p:ph type="sldNum" sz="quarter" idx="12"/>
          </p:nvPr>
        </p:nvSpPr>
        <p:spPr/>
        <p:txBody>
          <a:bodyPr/>
          <a:lstStyle>
            <a:lvl1pPr>
              <a:defRPr/>
            </a:lvl1pPr>
          </a:lstStyle>
          <a:p>
            <a:pPr>
              <a:defRPr/>
            </a:pPr>
            <a:fld id="{D20D412D-18C7-4DD9-B78B-08C3B0B4D00C}" type="slidenum">
              <a:rPr lang="cs-CZ"/>
              <a:pPr>
                <a:defRPr/>
              </a:pPr>
              <a:t>‹#›</a:t>
            </a:fld>
            <a:endParaRPr lang="cs-CZ" dirty="0"/>
          </a:p>
        </p:txBody>
      </p:sp>
    </p:spTree>
    <p:extLst>
      <p:ext uri="{BB962C8B-B14F-4D97-AF65-F5344CB8AC3E}">
        <p14:creationId xmlns:p14="http://schemas.microsoft.com/office/powerpoint/2010/main" val="235886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CD9E51CF-13FA-4569-9B31-8D3542F3928A}" type="datetimeFigureOut">
              <a:rPr lang="cs-CZ"/>
              <a:pPr>
                <a:defRPr/>
              </a:pPr>
              <a:t>14.11.2013</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dirty="0"/>
          </a:p>
        </p:txBody>
      </p:sp>
      <p:sp>
        <p:nvSpPr>
          <p:cNvPr id="5" name="Zástupný symbol pro číslo snímku 5"/>
          <p:cNvSpPr>
            <a:spLocks noGrp="1"/>
          </p:cNvSpPr>
          <p:nvPr>
            <p:ph type="sldNum" sz="quarter" idx="12"/>
          </p:nvPr>
        </p:nvSpPr>
        <p:spPr/>
        <p:txBody>
          <a:bodyPr/>
          <a:lstStyle>
            <a:lvl1pPr>
              <a:defRPr/>
            </a:lvl1pPr>
          </a:lstStyle>
          <a:p>
            <a:pPr>
              <a:defRPr/>
            </a:pPr>
            <a:fld id="{66D72761-0193-44FD-8189-21BCBD4B7425}" type="slidenum">
              <a:rPr lang="cs-CZ"/>
              <a:pPr>
                <a:defRPr/>
              </a:pPr>
              <a:t>‹#›</a:t>
            </a:fld>
            <a:endParaRPr lang="cs-CZ" dirty="0"/>
          </a:p>
        </p:txBody>
      </p:sp>
    </p:spTree>
    <p:extLst>
      <p:ext uri="{BB962C8B-B14F-4D97-AF65-F5344CB8AC3E}">
        <p14:creationId xmlns:p14="http://schemas.microsoft.com/office/powerpoint/2010/main" val="229541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819B2BF5-DEA8-4D4B-ACD3-7F2F952B34AA}" type="datetimeFigureOut">
              <a:rPr lang="cs-CZ"/>
              <a:pPr>
                <a:defRPr/>
              </a:pPr>
              <a:t>14.11.2013</a:t>
            </a:fld>
            <a:endParaRPr lang="cs-CZ" dirty="0"/>
          </a:p>
        </p:txBody>
      </p:sp>
      <p:sp>
        <p:nvSpPr>
          <p:cNvPr id="3" name="Zástupný symbol pro zápatí 4"/>
          <p:cNvSpPr>
            <a:spLocks noGrp="1"/>
          </p:cNvSpPr>
          <p:nvPr>
            <p:ph type="ftr" sz="quarter" idx="11"/>
          </p:nvPr>
        </p:nvSpPr>
        <p:spPr/>
        <p:txBody>
          <a:bodyPr/>
          <a:lstStyle>
            <a:lvl1pPr>
              <a:defRPr/>
            </a:lvl1pPr>
          </a:lstStyle>
          <a:p>
            <a:pPr>
              <a:defRPr/>
            </a:pPr>
            <a:endParaRPr lang="cs-CZ" dirty="0"/>
          </a:p>
        </p:txBody>
      </p:sp>
      <p:sp>
        <p:nvSpPr>
          <p:cNvPr id="4" name="Zástupný symbol pro číslo snímku 5"/>
          <p:cNvSpPr>
            <a:spLocks noGrp="1"/>
          </p:cNvSpPr>
          <p:nvPr>
            <p:ph type="sldNum" sz="quarter" idx="12"/>
          </p:nvPr>
        </p:nvSpPr>
        <p:spPr/>
        <p:txBody>
          <a:bodyPr/>
          <a:lstStyle>
            <a:lvl1pPr>
              <a:defRPr/>
            </a:lvl1pPr>
          </a:lstStyle>
          <a:p>
            <a:pPr>
              <a:defRPr/>
            </a:pPr>
            <a:fld id="{3B34880F-096A-4EE3-8503-44D24107C922}" type="slidenum">
              <a:rPr lang="cs-CZ"/>
              <a:pPr>
                <a:defRPr/>
              </a:pPr>
              <a:t>‹#›</a:t>
            </a:fld>
            <a:endParaRPr lang="cs-CZ" dirty="0"/>
          </a:p>
        </p:txBody>
      </p:sp>
    </p:spTree>
    <p:extLst>
      <p:ext uri="{BB962C8B-B14F-4D97-AF65-F5344CB8AC3E}">
        <p14:creationId xmlns:p14="http://schemas.microsoft.com/office/powerpoint/2010/main" val="2749350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2D0FBE46-DD70-4B9D-98F2-E9AFFCF1F52F}" type="datetimeFigureOut">
              <a:rPr lang="cs-CZ"/>
              <a:pPr>
                <a:defRPr/>
              </a:pPr>
              <a:t>14.11.2013</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528C97A7-DE9F-4BBA-8F80-2D12BC08143E}" type="slidenum">
              <a:rPr lang="cs-CZ"/>
              <a:pPr>
                <a:defRPr/>
              </a:pPr>
              <a:t>‹#›</a:t>
            </a:fld>
            <a:endParaRPr lang="cs-CZ" dirty="0"/>
          </a:p>
        </p:txBody>
      </p:sp>
    </p:spTree>
    <p:extLst>
      <p:ext uri="{BB962C8B-B14F-4D97-AF65-F5344CB8AC3E}">
        <p14:creationId xmlns:p14="http://schemas.microsoft.com/office/powerpoint/2010/main" val="238326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dirty="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14A93DAA-E7BF-45DC-AFA4-59CD3E2037E3}" type="datetimeFigureOut">
              <a:rPr lang="cs-CZ"/>
              <a:pPr>
                <a:defRPr/>
              </a:pPr>
              <a:t>14.11.2013</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7172ABBB-6E4C-4B4A-8EF0-BBCE22B7C6AF}" type="slidenum">
              <a:rPr lang="cs-CZ"/>
              <a:pPr>
                <a:defRPr/>
              </a:pPr>
              <a:t>‹#›</a:t>
            </a:fld>
            <a:endParaRPr lang="cs-CZ" dirty="0"/>
          </a:p>
        </p:txBody>
      </p:sp>
    </p:spTree>
    <p:extLst>
      <p:ext uri="{BB962C8B-B14F-4D97-AF65-F5344CB8AC3E}">
        <p14:creationId xmlns:p14="http://schemas.microsoft.com/office/powerpoint/2010/main" val="210048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en-US"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en-US" smtClean="0"/>
              <a:t>Klepnutím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D765B01-2EF5-4598-BBAB-D82DEAB4E4B5}" type="datetimeFigureOut">
              <a:rPr lang="cs-CZ"/>
              <a:pPr>
                <a:defRPr/>
              </a:pPr>
              <a:t>14.11.2013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2F767D3-5BB4-475F-A08C-36924FA847F0}" type="slidenum">
              <a:rPr lang="cs-CZ"/>
              <a:pPr>
                <a:defRPr/>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youtube.com/watch?v=cUGuWh2UeM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File:Illu_epithelium.jpg" TargetMode="External"/><Relationship Id="rId2" Type="http://schemas.openxmlformats.org/officeDocument/2006/relationships/hyperlink" Target="http://en.wikipedia.org/wiki/File:Illu_muscle_tissues.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pPr marL="0" indent="0">
              <a:buNone/>
            </a:pPr>
            <a:r>
              <a:rPr lang="cs-CZ" sz="1400" dirty="0" smtClean="0"/>
              <a:t>Jméno autora: 	Mgr. Mária Filipová</a:t>
            </a:r>
          </a:p>
          <a:p>
            <a:pPr marL="0" indent="0">
              <a:buNone/>
            </a:pPr>
            <a:r>
              <a:rPr lang="cs-CZ" sz="1400" dirty="0" smtClean="0"/>
              <a:t>Datum vytvoření:	</a:t>
            </a:r>
            <a:r>
              <a:rPr lang="cs-CZ" sz="1400" dirty="0" smtClean="0"/>
              <a:t>1</a:t>
            </a:r>
            <a:r>
              <a:rPr lang="en-US" sz="1400" dirty="0" smtClean="0"/>
              <a:t>9</a:t>
            </a:r>
            <a:r>
              <a:rPr lang="cs-CZ" sz="1400" dirty="0" smtClean="0"/>
              <a:t>. </a:t>
            </a:r>
            <a:r>
              <a:rPr lang="cs-CZ" sz="1400" dirty="0" smtClean="0"/>
              <a:t>09. 2013</a:t>
            </a:r>
          </a:p>
          <a:p>
            <a:pPr marL="0" indent="0">
              <a:buNone/>
            </a:pPr>
            <a:r>
              <a:rPr lang="cs-CZ" sz="1400" dirty="0" smtClean="0"/>
              <a:t>Číslo </a:t>
            </a:r>
            <a:r>
              <a:rPr lang="cs-CZ" sz="1400" dirty="0" err="1"/>
              <a:t>DUMu</a:t>
            </a:r>
            <a:r>
              <a:rPr lang="cs-CZ" sz="1400" dirty="0"/>
              <a:t>: 	</a:t>
            </a:r>
            <a:r>
              <a:rPr lang="cs-CZ" sz="1400" dirty="0" smtClean="0"/>
              <a:t>VY_32_INOVACE_17_AJ_FT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err="1" smtClean="0"/>
              <a:t>Tissues</a:t>
            </a:r>
            <a:endParaRPr lang="cs-CZ" sz="1400" dirty="0" smtClean="0"/>
          </a:p>
          <a:p>
            <a:pPr marL="0" indent="0">
              <a:buNone/>
            </a:pPr>
            <a:r>
              <a:rPr lang="cs-CZ" sz="1400" dirty="0" smtClean="0"/>
              <a:t>Klíčová slova:       	tissue, </a:t>
            </a:r>
            <a:r>
              <a:rPr lang="cs-CZ" sz="1400" dirty="0" err="1" smtClean="0"/>
              <a:t>muscles</a:t>
            </a:r>
            <a:r>
              <a:rPr lang="cs-CZ" sz="1400" dirty="0" smtClean="0"/>
              <a:t>, </a:t>
            </a:r>
            <a:r>
              <a:rPr lang="cs-CZ" sz="1400" dirty="0" err="1" smtClean="0"/>
              <a:t>cells</a:t>
            </a:r>
            <a:r>
              <a:rPr lang="cs-CZ" sz="1400" dirty="0" smtClean="0"/>
              <a:t>, </a:t>
            </a:r>
            <a:r>
              <a:rPr lang="cs-CZ" sz="1400" dirty="0" err="1" smtClean="0"/>
              <a:t>epithelial</a:t>
            </a:r>
            <a:endParaRPr lang="cs-CZ" sz="1400" dirty="0" smtClean="0"/>
          </a:p>
          <a:p>
            <a:pPr marL="0" indent="0">
              <a:buNone/>
            </a:pPr>
            <a:endParaRPr lang="cs-CZ" sz="1400" dirty="0" smtClean="0">
              <a:solidFill>
                <a:prstClr val="black"/>
              </a:solidFill>
            </a:endParaRPr>
          </a:p>
          <a:p>
            <a:pPr marL="0" indent="0">
              <a:buNone/>
            </a:pPr>
            <a:r>
              <a:rPr lang="cs-CZ" sz="1400" dirty="0" smtClean="0">
                <a:solidFill>
                  <a:prstClr val="black"/>
                </a:solidFill>
              </a:rPr>
              <a:t>Metodický </a:t>
            </a:r>
            <a:r>
              <a:rPr lang="cs-CZ" sz="1400" dirty="0">
                <a:solidFill>
                  <a:prstClr val="black"/>
                </a:solidFill>
              </a:rPr>
              <a:t>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4806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Neuronal communication</a:t>
            </a:r>
            <a:endParaRPr lang="en-US" dirty="0"/>
          </a:p>
        </p:txBody>
      </p:sp>
      <p:sp>
        <p:nvSpPr>
          <p:cNvPr id="3" name="Zástupný symbol pro obsah 2"/>
          <p:cNvSpPr>
            <a:spLocks noGrp="1"/>
          </p:cNvSpPr>
          <p:nvPr>
            <p:ph idx="1"/>
          </p:nvPr>
        </p:nvSpPr>
        <p:spPr/>
        <p:txBody>
          <a:bodyPr/>
          <a:lstStyle/>
          <a:p>
            <a:r>
              <a:rPr lang="en-US" sz="2800" dirty="0" smtClean="0"/>
              <a:t>Nerve cells meet each other at a junction known as a </a:t>
            </a:r>
            <a:r>
              <a:rPr lang="en-US" sz="2800" b="1" i="1" dirty="0" smtClean="0"/>
              <a:t>synapse,</a:t>
            </a:r>
            <a:r>
              <a:rPr lang="en-US" sz="2800" dirty="0" smtClean="0"/>
              <a:t> where </a:t>
            </a:r>
            <a:r>
              <a:rPr lang="cs-CZ" sz="2800" dirty="0" smtClean="0"/>
              <a:t>the </a:t>
            </a:r>
            <a:r>
              <a:rPr lang="en-US" sz="2800" dirty="0" smtClean="0"/>
              <a:t>branches of an axon and the dendrites of another neuron lie close to each other</a:t>
            </a:r>
            <a:r>
              <a:rPr lang="cs-CZ" sz="2800" dirty="0" smtClean="0"/>
              <a:t>, </a:t>
            </a:r>
            <a:r>
              <a:rPr lang="en-US" sz="2800" dirty="0" smtClean="0"/>
              <a:t>normally without direct contact. Information is transmitted across the gap by chemical secretions called </a:t>
            </a:r>
            <a:r>
              <a:rPr lang="en-US" sz="2800" i="1" dirty="0" smtClean="0"/>
              <a:t>neurotransmitters</a:t>
            </a:r>
            <a:r>
              <a:rPr lang="en-US" sz="2800" dirty="0" smtClean="0"/>
              <a:t>. The messages carried by the nervous system are electrical signals called impulses.</a:t>
            </a:r>
            <a:endParaRPr lang="cs-CZ" sz="2800" dirty="0" smtClean="0"/>
          </a:p>
          <a:p>
            <a:r>
              <a:rPr lang="cs-CZ" sz="2800" dirty="0" smtClean="0"/>
              <a:t>See: </a:t>
            </a:r>
            <a:r>
              <a:rPr lang="cs-CZ" sz="2800" dirty="0" smtClean="0">
                <a:hlinkClick r:id="rId2"/>
              </a:rPr>
              <a:t>http://www.youtube.com/watch?v=cUGuWh2UeMk</a:t>
            </a:r>
            <a:endParaRPr lang="cs-CZ" sz="2800" dirty="0" smtClean="0"/>
          </a:p>
          <a:p>
            <a:endParaRPr lang="en-US" dirty="0"/>
          </a:p>
        </p:txBody>
      </p:sp>
    </p:spTree>
    <p:extLst>
      <p:ext uri="{BB962C8B-B14F-4D97-AF65-F5344CB8AC3E}">
        <p14:creationId xmlns:p14="http://schemas.microsoft.com/office/powerpoint/2010/main" val="3812898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cs-CZ" altLang="en-US" dirty="0" smtClean="0"/>
              <a:t>Zdroje</a:t>
            </a:r>
          </a:p>
        </p:txBody>
      </p:sp>
      <p:sp>
        <p:nvSpPr>
          <p:cNvPr id="7171" name="Zástupný symbol pro obsah 2"/>
          <p:cNvSpPr>
            <a:spLocks noGrp="1"/>
          </p:cNvSpPr>
          <p:nvPr>
            <p:ph idx="1"/>
          </p:nvPr>
        </p:nvSpPr>
        <p:spPr/>
        <p:txBody>
          <a:bodyPr/>
          <a:lstStyle/>
          <a:p>
            <a:r>
              <a:rPr lang="cs-CZ" altLang="en-US" sz="2800" dirty="0" smtClean="0"/>
              <a:t>pic.1 - </a:t>
            </a:r>
            <a:r>
              <a:rPr lang="pt-BR" altLang="en-US" sz="2800" dirty="0" smtClean="0"/>
              <a:t>AUTOR NEUVEDEN. </a:t>
            </a:r>
            <a:r>
              <a:rPr lang="pt-BR" altLang="en-US" sz="2800" i="1" dirty="0" smtClean="0"/>
              <a:t>http://en.wikipedia.org</a:t>
            </a:r>
            <a:r>
              <a:rPr lang="pt-BR" altLang="en-US" sz="2800" dirty="0" smtClean="0"/>
              <a:t> [online]. [cit. </a:t>
            </a:r>
            <a:r>
              <a:rPr lang="pt-BR" altLang="en-US" sz="2800" dirty="0" smtClean="0"/>
              <a:t>19.09.2013</a:t>
            </a:r>
            <a:r>
              <a:rPr lang="pt-BR" altLang="en-US" sz="2800" dirty="0" smtClean="0"/>
              <a:t>]. Dostupný na WWW: </a:t>
            </a:r>
            <a:r>
              <a:rPr lang="pt-BR" altLang="en-US" sz="2800" dirty="0" smtClean="0">
                <a:hlinkClick r:id="rId2"/>
              </a:rPr>
              <a:t>http://en.wikipedia.org/wiki/File:Illu_muscle_tissues.jpg </a:t>
            </a:r>
            <a:endParaRPr lang="cs-CZ" altLang="en-US" sz="2800" dirty="0" smtClean="0"/>
          </a:p>
          <a:p>
            <a:r>
              <a:rPr lang="cs-CZ" altLang="en-US" sz="2800" dirty="0" smtClean="0"/>
              <a:t>pic.2 - AUTOR NEUVEDEN. en.wikipedia.org [online]. [cit. </a:t>
            </a:r>
            <a:r>
              <a:rPr lang="cs-CZ" altLang="en-US" sz="2800" dirty="0" smtClean="0"/>
              <a:t>1</a:t>
            </a:r>
            <a:r>
              <a:rPr lang="en-US" altLang="en-US" sz="2800" dirty="0" smtClean="0"/>
              <a:t>9</a:t>
            </a:r>
            <a:r>
              <a:rPr lang="cs-CZ" altLang="en-US" sz="2800" dirty="0" smtClean="0"/>
              <a:t>.</a:t>
            </a:r>
            <a:r>
              <a:rPr lang="en-US" altLang="en-US" sz="2800" dirty="0" smtClean="0"/>
              <a:t>09</a:t>
            </a:r>
            <a:r>
              <a:rPr lang="cs-CZ" altLang="en-US" sz="2800" dirty="0" smtClean="0"/>
              <a:t>.2013</a:t>
            </a:r>
            <a:r>
              <a:rPr lang="cs-CZ" altLang="en-US" sz="2800" dirty="0" smtClean="0"/>
              <a:t>]. Dostupný na WWW: </a:t>
            </a:r>
            <a:r>
              <a:rPr lang="cs-CZ" altLang="en-US" sz="2800" dirty="0" smtClean="0">
                <a:hlinkClick r:id="rId3"/>
              </a:rPr>
              <a:t>http://en.wikipedia.org/wiki/File:Illu_epithelium.jpg </a:t>
            </a:r>
            <a:endParaRPr lang="cs-CZ" altLang="en-US" sz="2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ctr">
            <a:normAutofit/>
          </a:bodyPr>
          <a:lstStyle/>
          <a:p>
            <a:r>
              <a:rPr lang="cs-CZ" dirty="0">
                <a:solidFill>
                  <a:prstClr val="black"/>
                </a:solidFill>
              </a:rPr>
              <a:t>BETINA, Vladimír a kol. Malá encyklopédia Biologie. Bratislava: Obzor, 1975, ISBN 65-023-75. </a:t>
            </a:r>
            <a:endParaRPr lang="cs-CZ" dirty="0">
              <a:solidFill>
                <a:prstClr val="black"/>
              </a:solidFill>
              <a:hlinkClick r:id="rId2"/>
            </a:endParaRPr>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smtClean="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3629184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p:txBody>
          <a:bodyPr/>
          <a:lstStyle/>
          <a:p>
            <a:r>
              <a:rPr lang="cs-CZ" altLang="en-US" smtClean="0"/>
              <a:t>Tissues</a:t>
            </a:r>
          </a:p>
        </p:txBody>
      </p:sp>
      <p:sp>
        <p:nvSpPr>
          <p:cNvPr id="3" name="Podnadpis 2"/>
          <p:cNvSpPr>
            <a:spLocks noGrp="1"/>
          </p:cNvSpPr>
          <p:nvPr>
            <p:ph type="subTitle" idx="1"/>
          </p:nvPr>
        </p:nvSpPr>
        <p:spPr/>
        <p:txBody>
          <a:bodyPr rtlCol="0">
            <a:normAutofit/>
          </a:bodyPr>
          <a:lstStyle/>
          <a:p>
            <a:pPr fontAlgn="auto">
              <a:spcAft>
                <a:spcPts val="0"/>
              </a:spcAft>
              <a:buFont typeface="Arial" pitchFamily="34" charset="0"/>
              <a:buNone/>
              <a:defRPr/>
            </a:pPr>
            <a:endParaRPr lang="cs-CZ"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r>
              <a:rPr lang="cs-CZ" altLang="en-US" dirty="0" err="1" smtClean="0"/>
              <a:t>What</a:t>
            </a:r>
            <a:r>
              <a:rPr lang="cs-CZ" altLang="en-US" dirty="0" smtClean="0"/>
              <a:t> </a:t>
            </a:r>
            <a:r>
              <a:rPr lang="cs-CZ" altLang="en-US" dirty="0" err="1" smtClean="0"/>
              <a:t>is</a:t>
            </a:r>
            <a:r>
              <a:rPr lang="cs-CZ" altLang="en-US" dirty="0" smtClean="0"/>
              <a:t> </a:t>
            </a:r>
            <a:r>
              <a:rPr lang="cs-CZ" altLang="en-US" dirty="0" err="1" smtClean="0"/>
              <a:t>it</a:t>
            </a:r>
            <a:r>
              <a:rPr lang="cs-CZ" altLang="en-US" dirty="0" smtClean="0"/>
              <a:t>?</a:t>
            </a:r>
          </a:p>
        </p:txBody>
      </p:sp>
      <p:sp>
        <p:nvSpPr>
          <p:cNvPr id="3075" name="Zástupný symbol pro obsah 2"/>
          <p:cNvSpPr>
            <a:spLocks noGrp="1"/>
          </p:cNvSpPr>
          <p:nvPr>
            <p:ph idx="1"/>
          </p:nvPr>
        </p:nvSpPr>
        <p:spPr/>
        <p:txBody>
          <a:bodyPr anchor="ctr"/>
          <a:lstStyle/>
          <a:p>
            <a:r>
              <a:rPr lang="en-US" altLang="en-US" sz="2800" b="1" dirty="0" smtClean="0"/>
              <a:t>tissue</a:t>
            </a:r>
            <a:r>
              <a:rPr lang="en-US" altLang="en-US" sz="2800" dirty="0" smtClean="0"/>
              <a:t> is a cellular organizational level intermediate between cells and a complete organism. A tissue is an ensemble of similar cells from the same origin that together carry out a specific function. </a:t>
            </a:r>
          </a:p>
          <a:p>
            <a:r>
              <a:rPr lang="en-US" altLang="en-US" sz="2800" dirty="0" smtClean="0"/>
              <a:t>tissues form functional organs</a:t>
            </a:r>
          </a:p>
          <a:p>
            <a:r>
              <a:rPr lang="en-US" altLang="en-US" sz="2800" dirty="0" smtClean="0"/>
              <a:t>Animal tissues can be grouped into four basic types: connective, muscle, nervous, and epithelial.</a:t>
            </a:r>
            <a:endParaRPr lang="en-US" altLang="en-US"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b="1" dirty="0" smtClean="0"/>
              <a:t>Connective tissue</a:t>
            </a:r>
            <a:br>
              <a:rPr lang="cs-CZ" b="1" dirty="0" smtClean="0"/>
            </a:br>
            <a:endParaRPr lang="cs-CZ" dirty="0" smtClean="0"/>
          </a:p>
        </p:txBody>
      </p:sp>
      <p:sp>
        <p:nvSpPr>
          <p:cNvPr id="3" name="Zástupný symbol pro obsah 2"/>
          <p:cNvSpPr>
            <a:spLocks noGrp="1"/>
          </p:cNvSpPr>
          <p:nvPr>
            <p:ph idx="1"/>
          </p:nvPr>
        </p:nvSpPr>
        <p:spPr/>
        <p:txBody>
          <a:bodyPr rtlCol="0">
            <a:normAutofit fontScale="92500"/>
          </a:bodyPr>
          <a:lstStyle/>
          <a:p>
            <a:pPr fontAlgn="auto">
              <a:spcAft>
                <a:spcPts val="0"/>
              </a:spcAft>
              <a:buFont typeface="Arial" pitchFamily="34" charset="0"/>
              <a:buChar char="•"/>
              <a:defRPr/>
            </a:pPr>
            <a:r>
              <a:rPr lang="cs-CZ" dirty="0" smtClean="0"/>
              <a:t>i</a:t>
            </a:r>
            <a:r>
              <a:rPr lang="en-US" dirty="0" smtClean="0"/>
              <a:t>s a kind of biological tissue that supports, connects, or separates different types of tissues and organs of the body</a:t>
            </a:r>
            <a:endParaRPr lang="cs-CZ" dirty="0" smtClean="0"/>
          </a:p>
          <a:p>
            <a:pPr fontAlgn="auto">
              <a:spcAft>
                <a:spcPts val="0"/>
              </a:spcAft>
              <a:buFont typeface="Arial" pitchFamily="34" charset="0"/>
              <a:buChar char="•"/>
              <a:defRPr/>
            </a:pPr>
            <a:r>
              <a:rPr lang="en-US" dirty="0" smtClean="0"/>
              <a:t>Connective tissue gives shape to organs and holds them in place. Both blood and bone are examples of connective tissue. As the name implies, these support and bind other tissues. Unlike epithelial tissue, connective tissue typically has cells scattered throughout an extracellular matrix.</a:t>
            </a:r>
            <a:endParaRPr lang="cs-CZ"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r>
              <a:rPr lang="cs-CZ" altLang="en-US" dirty="0" smtClean="0"/>
              <a:t>Muscle </a:t>
            </a:r>
            <a:r>
              <a:rPr lang="cs-CZ" altLang="en-US" dirty="0" smtClean="0"/>
              <a:t>tis</a:t>
            </a:r>
            <a:r>
              <a:rPr lang="en-US" altLang="en-US" dirty="0" smtClean="0"/>
              <a:t>s</a:t>
            </a:r>
            <a:r>
              <a:rPr lang="cs-CZ" altLang="en-US" dirty="0" err="1" smtClean="0"/>
              <a:t>ue</a:t>
            </a:r>
            <a:endParaRPr lang="cs-CZ" altLang="en-US" dirty="0" smtClean="0"/>
          </a:p>
        </p:txBody>
      </p:sp>
      <p:sp>
        <p:nvSpPr>
          <p:cNvPr id="5123" name="Zástupný symbol pro obsah 2"/>
          <p:cNvSpPr>
            <a:spLocks noGrp="1"/>
          </p:cNvSpPr>
          <p:nvPr>
            <p:ph idx="1"/>
          </p:nvPr>
        </p:nvSpPr>
        <p:spPr/>
        <p:txBody>
          <a:bodyPr anchor="ctr"/>
          <a:lstStyle/>
          <a:p>
            <a:pPr marL="0" indent="0">
              <a:buNone/>
            </a:pPr>
            <a:r>
              <a:rPr lang="en-US" altLang="en-US" dirty="0" smtClean="0"/>
              <a:t>Muscle tissue is separated into three categories: smooth muscle</a:t>
            </a:r>
            <a:r>
              <a:rPr lang="cs-CZ" altLang="en-US" dirty="0" smtClean="0"/>
              <a:t> (</a:t>
            </a:r>
            <a:r>
              <a:rPr lang="en-US" altLang="en-US" dirty="0" smtClean="0"/>
              <a:t>the inner linings of organs</a:t>
            </a:r>
            <a:r>
              <a:rPr lang="cs-CZ" altLang="en-US" dirty="0" smtClean="0"/>
              <a:t>)</a:t>
            </a:r>
            <a:r>
              <a:rPr lang="en-US" altLang="en-US" dirty="0" smtClean="0"/>
              <a:t>; skeletal muscle</a:t>
            </a:r>
            <a:r>
              <a:rPr lang="cs-CZ" altLang="en-US" dirty="0" smtClean="0"/>
              <a:t> (</a:t>
            </a:r>
            <a:r>
              <a:rPr lang="en-US" altLang="en-US" dirty="0" smtClean="0"/>
              <a:t>attached to bone providing for gross movement</a:t>
            </a:r>
            <a:r>
              <a:rPr lang="cs-CZ" altLang="en-US" dirty="0" smtClean="0"/>
              <a:t>)</a:t>
            </a:r>
            <a:r>
              <a:rPr lang="en-US" altLang="en-US" dirty="0" smtClean="0"/>
              <a:t> and cardiac muscle </a:t>
            </a:r>
            <a:r>
              <a:rPr lang="cs-CZ" altLang="en-US" dirty="0" smtClean="0"/>
              <a:t>(</a:t>
            </a:r>
            <a:r>
              <a:rPr lang="en-US" altLang="en-US" dirty="0" smtClean="0"/>
              <a:t>in the heart, allowing it to contract and pump blood throughout an organism</a:t>
            </a:r>
            <a:r>
              <a:rPr lang="cs-CZ" altLang="en-US" dirty="0" smtClean="0"/>
              <a:t>)</a:t>
            </a:r>
            <a:r>
              <a:rPr lang="en-US" altLang="en-US" dirty="0" smtClean="0"/>
              <a:t>.</a:t>
            </a:r>
            <a:endParaRPr lang="cs-CZ" alt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r>
              <a:rPr lang="cs-CZ" altLang="en-US" dirty="0" smtClean="0"/>
              <a:t>Muscle tissue – pic.1</a:t>
            </a:r>
          </a:p>
        </p:txBody>
      </p:sp>
      <p:pic>
        <p:nvPicPr>
          <p:cNvPr id="614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87450" y="2205038"/>
            <a:ext cx="6553200" cy="2925762"/>
          </a:xfr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Epithelial tissue</a:t>
            </a:r>
            <a:endParaRPr lang="en-US" dirty="0"/>
          </a:p>
        </p:txBody>
      </p:sp>
      <p:sp>
        <p:nvSpPr>
          <p:cNvPr id="3" name="Zástupný symbol pro obsah 2"/>
          <p:cNvSpPr>
            <a:spLocks noGrp="1"/>
          </p:cNvSpPr>
          <p:nvPr>
            <p:ph idx="1"/>
          </p:nvPr>
        </p:nvSpPr>
        <p:spPr/>
        <p:txBody>
          <a:bodyPr/>
          <a:lstStyle/>
          <a:p>
            <a:r>
              <a:rPr lang="en-US" dirty="0" smtClean="0"/>
              <a:t>Epithelium is one of the four basic types of animal tissue</a:t>
            </a:r>
            <a:r>
              <a:rPr lang="cs-CZ" dirty="0" smtClean="0"/>
              <a:t>s. It </a:t>
            </a:r>
            <a:r>
              <a:rPr lang="en-US" dirty="0" smtClean="0"/>
              <a:t>line</a:t>
            </a:r>
            <a:r>
              <a:rPr lang="cs-CZ" dirty="0" smtClean="0"/>
              <a:t>s</a:t>
            </a:r>
            <a:r>
              <a:rPr lang="en-US" dirty="0" smtClean="0"/>
              <a:t> the cavities and surfaces of structures throughout the body, and also form many glands. Functions of epithelial cells include secretion, selective absorption, protection, transcellular transport and detection of sensation.</a:t>
            </a:r>
            <a:endParaRPr lang="en-US" dirty="0"/>
          </a:p>
        </p:txBody>
      </p:sp>
    </p:spTree>
    <p:extLst>
      <p:ext uri="{BB962C8B-B14F-4D97-AF65-F5344CB8AC3E}">
        <p14:creationId xmlns:p14="http://schemas.microsoft.com/office/powerpoint/2010/main" val="3670452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Epithelium – pic.2</a:t>
            </a:r>
            <a:endParaRPr lang="en-US" dirty="0"/>
          </a:p>
        </p:txBody>
      </p:sp>
      <p:sp>
        <p:nvSpPr>
          <p:cNvPr id="3" name="Zástupný symbol pro obsah 2"/>
          <p:cNvSpPr>
            <a:spLocks noGrp="1"/>
          </p:cNvSpPr>
          <p:nvPr>
            <p:ph idx="1"/>
          </p:nvPr>
        </p:nvSpPr>
        <p:spPr/>
        <p:txBody>
          <a:bodyPr/>
          <a:lstStyle/>
          <a:p>
            <a:endParaRPr lang="en-US" dirty="0"/>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988840"/>
            <a:ext cx="7488832"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2499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Nervous tissue</a:t>
            </a:r>
            <a:endParaRPr lang="en-US" dirty="0"/>
          </a:p>
        </p:txBody>
      </p:sp>
      <p:sp>
        <p:nvSpPr>
          <p:cNvPr id="3" name="Zástupný symbol pro obsah 2"/>
          <p:cNvSpPr>
            <a:spLocks noGrp="1"/>
          </p:cNvSpPr>
          <p:nvPr>
            <p:ph idx="1"/>
          </p:nvPr>
        </p:nvSpPr>
        <p:spPr/>
        <p:txBody>
          <a:bodyPr anchor="ctr"/>
          <a:lstStyle/>
          <a:p>
            <a:r>
              <a:rPr lang="en-US" dirty="0" smtClean="0"/>
              <a:t>Nervous tissue is made up of different types of nerve cells, all of which have an </a:t>
            </a:r>
            <a:r>
              <a:rPr lang="en-US" b="1" i="1" dirty="0" smtClean="0"/>
              <a:t>axon, </a:t>
            </a:r>
            <a:r>
              <a:rPr lang="en-US" dirty="0" smtClean="0"/>
              <a:t>the long stem like part of the cell that sends action potential signals to the next cell.</a:t>
            </a:r>
            <a:endParaRPr lang="cs-CZ" dirty="0" smtClean="0"/>
          </a:p>
          <a:p>
            <a:r>
              <a:rPr lang="en-US" dirty="0" smtClean="0"/>
              <a:t>Functions of the nervous system are sensory input, integration, control of muscles and glands, homeostasis, and mental activity.</a:t>
            </a:r>
            <a:endParaRPr lang="cs-CZ" dirty="0" smtClean="0"/>
          </a:p>
          <a:p>
            <a:endParaRPr lang="en-US" dirty="0"/>
          </a:p>
        </p:txBody>
      </p:sp>
    </p:spTree>
    <p:extLst>
      <p:ext uri="{BB962C8B-B14F-4D97-AF65-F5344CB8AC3E}">
        <p14:creationId xmlns:p14="http://schemas.microsoft.com/office/powerpoint/2010/main" val="2153664830"/>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479</Words>
  <Application>Microsoft Office PowerPoint</Application>
  <PresentationFormat>Předvádění na obrazovce (4:3)</PresentationFormat>
  <Paragraphs>42</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sady Office</vt:lpstr>
      <vt:lpstr>Prezentace aplikace PowerPoint</vt:lpstr>
      <vt:lpstr>Tissues</vt:lpstr>
      <vt:lpstr>What is it?</vt:lpstr>
      <vt:lpstr>Connective tissue </vt:lpstr>
      <vt:lpstr>Muscle tissue</vt:lpstr>
      <vt:lpstr>Muscle tissue – pic.1</vt:lpstr>
      <vt:lpstr>Epithelial tissue</vt:lpstr>
      <vt:lpstr>Epithelium – pic.2</vt:lpstr>
      <vt:lpstr>Nervous tissue</vt:lpstr>
      <vt:lpstr>Neuronal communication</vt:lpstr>
      <vt:lpstr>Zdroje</vt:lpstr>
      <vt:lpstr>Literatura</vt:lpstr>
    </vt:vector>
  </TitlesOfParts>
  <Company>SŠ OSaP a VOŠ Kněžskodvorská 33/A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Tissues</dc:title>
  <dc:creator>Filipová</dc:creator>
  <cp:lastModifiedBy>Lenovo</cp:lastModifiedBy>
  <cp:revision>6</cp:revision>
  <dcterms:created xsi:type="dcterms:W3CDTF">2013-11-12T10:45:44Z</dcterms:created>
  <dcterms:modified xsi:type="dcterms:W3CDTF">2013-11-14T21:38:10Z</dcterms:modified>
</cp:coreProperties>
</file>