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59" r:id="rId7"/>
    <p:sldId id="261" r:id="rId8"/>
    <p:sldId id="262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6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6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0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84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1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49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80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60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5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2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19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644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99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941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949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95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184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971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94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7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726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994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760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012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1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8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7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0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8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B5EC4-95B4-4346-B68B-0EE79324123E}" type="datetimeFigureOut">
              <a:rPr lang="en-US" smtClean="0"/>
              <a:t>7/6/2013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0332-9142-4EEF-AC72-89E59DDA2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7/6/2013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6.7.2013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62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VY_32_INOVACE_17_AJ_EP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  <a:br>
              <a:rPr lang="cs-CZ" sz="1400" dirty="0" smtClean="0"/>
            </a:br>
            <a:r>
              <a:rPr lang="cs-CZ" sz="1400" dirty="0" smtClean="0"/>
              <a:t>		(</a:t>
            </a:r>
            <a:r>
              <a:rPr lang="cs-CZ" sz="1400" dirty="0"/>
              <a:t>Ekonomika a </a:t>
            </a:r>
            <a:r>
              <a:rPr lang="cs-CZ" sz="1400" dirty="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peníze, mince, bankovky, měna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9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Money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8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Money is any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en-US" dirty="0" smtClean="0"/>
              <a:t>generally accepted as payment</a:t>
            </a:r>
            <a:r>
              <a:rPr lang="cs-CZ" dirty="0" smtClean="0"/>
              <a:t>. </a:t>
            </a:r>
            <a:endParaRPr lang="en-US" dirty="0" smtClean="0"/>
          </a:p>
          <a:p>
            <a:r>
              <a:rPr lang="en-US" dirty="0" smtClean="0"/>
              <a:t>The money supply consists of </a:t>
            </a:r>
            <a:r>
              <a:rPr lang="en-US" b="1" i="1" dirty="0" smtClean="0"/>
              <a:t>currency </a:t>
            </a:r>
            <a:r>
              <a:rPr lang="en-US" dirty="0" smtClean="0"/>
              <a:t>(</a:t>
            </a:r>
            <a:r>
              <a:rPr lang="en-US" i="1" dirty="0" smtClean="0"/>
              <a:t>banknotes and coins</a:t>
            </a:r>
            <a:r>
              <a:rPr lang="en-US" dirty="0" smtClean="0"/>
              <a:t>) and </a:t>
            </a:r>
            <a:r>
              <a:rPr lang="en-US" b="1" i="1" dirty="0" smtClean="0"/>
              <a:t>bank money </a:t>
            </a:r>
            <a:r>
              <a:rPr lang="en-US" dirty="0" smtClean="0"/>
              <a:t>(the balance held in checking accounts and savings accounts).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8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main functions of money are</a:t>
            </a:r>
            <a:r>
              <a:rPr lang="cs-CZ" dirty="0" smtClean="0"/>
              <a:t>:</a:t>
            </a:r>
          </a:p>
          <a:p>
            <a:r>
              <a:rPr lang="en-US" dirty="0" smtClean="0"/>
              <a:t>a medium of exchange </a:t>
            </a:r>
            <a:endParaRPr lang="cs-CZ" dirty="0" smtClean="0"/>
          </a:p>
          <a:p>
            <a:r>
              <a:rPr lang="en-US" dirty="0" smtClean="0"/>
              <a:t>a unit of account</a:t>
            </a:r>
            <a:endParaRPr lang="cs-CZ" dirty="0" smtClean="0"/>
          </a:p>
          <a:p>
            <a:r>
              <a:rPr lang="en-US" dirty="0" smtClean="0"/>
              <a:t>a store of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7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Gold was long popular as a medium of exchange and store of value because it had a constant value due to its special physical and chemical properties.</a:t>
            </a:r>
            <a:endParaRPr lang="cs-CZ" dirty="0" smtClean="0"/>
          </a:p>
          <a:p>
            <a:r>
              <a:rPr lang="en-US" dirty="0" smtClean="0"/>
              <a:t>Now we have copper </a:t>
            </a:r>
            <a:r>
              <a:rPr lang="en-US" i="1" dirty="0" smtClean="0"/>
              <a:t>coins</a:t>
            </a:r>
            <a:r>
              <a:rPr lang="en-US" dirty="0" smtClean="0"/>
              <a:t> and other non-precious metals as coins. Metals were mined, weighed, and stamped into coins. This was to assure the individual taking the coin that he was getting a certain known weight of precious metal. Coins created a new unit of </a:t>
            </a:r>
            <a:r>
              <a:rPr lang="en-US" i="1" dirty="0" smtClean="0"/>
              <a:t>account</a:t>
            </a:r>
            <a:r>
              <a:rPr lang="en-US" dirty="0" smtClean="0"/>
              <a:t>, which helped lead to banking.</a:t>
            </a:r>
            <a:endParaRPr lang="cs-CZ" dirty="0" smtClean="0"/>
          </a:p>
          <a:p>
            <a:r>
              <a:rPr lang="en-US" dirty="0" smtClean="0"/>
              <a:t>the need for credit and for circulating </a:t>
            </a:r>
            <a:r>
              <a:rPr lang="cs-CZ" dirty="0" err="1" smtClean="0"/>
              <a:t>easier</a:t>
            </a:r>
            <a:r>
              <a:rPr lang="cs-CZ" dirty="0" smtClean="0"/>
              <a:t> </a:t>
            </a:r>
            <a:r>
              <a:rPr lang="en-US" dirty="0" smtClean="0"/>
              <a:t> than exchanging copper coins led to the introduction of paper money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en-US" i="1" dirty="0" smtClean="0"/>
              <a:t>banknotes</a:t>
            </a:r>
            <a:r>
              <a:rPr lang="en-US" dirty="0" smtClean="0"/>
              <a:t>. It began as a means for merchants to exchange heavy coinage for receipts of deposit issued as promissory notes from shops of wholesalers, notes that were valid.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n-US" i="1" dirty="0"/>
              <a:t>commodity money </a:t>
            </a:r>
            <a:r>
              <a:rPr lang="en-US" dirty="0"/>
              <a:t>such as </a:t>
            </a:r>
            <a:r>
              <a:rPr lang="en-US" dirty="0" smtClean="0"/>
              <a:t>precious metals,</a:t>
            </a:r>
            <a:r>
              <a:rPr lang="cs-CZ" dirty="0" smtClean="0"/>
              <a:t> </a:t>
            </a:r>
            <a:r>
              <a:rPr lang="en-US" dirty="0" smtClean="0"/>
              <a:t>barley</a:t>
            </a:r>
            <a:r>
              <a:rPr lang="cs-CZ" dirty="0"/>
              <a:t>, </a:t>
            </a:r>
            <a:r>
              <a:rPr lang="cs-CZ" dirty="0" err="1"/>
              <a:t>rice</a:t>
            </a:r>
            <a:r>
              <a:rPr lang="cs-CZ" dirty="0"/>
              <a:t>, salt, </a:t>
            </a:r>
            <a:r>
              <a:rPr lang="cs-CZ" dirty="0" err="1"/>
              <a:t>peppercorns</a:t>
            </a:r>
            <a:r>
              <a:rPr lang="cs-CZ" dirty="0"/>
              <a:t>,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 smtClean="0"/>
              <a:t>stones</a:t>
            </a:r>
            <a:endParaRPr lang="cs-CZ" dirty="0" smtClean="0"/>
          </a:p>
          <a:p>
            <a:r>
              <a:rPr lang="cs-CZ" i="1" dirty="0" smtClean="0"/>
              <a:t>r</a:t>
            </a:r>
            <a:r>
              <a:rPr lang="en-US" i="1" dirty="0" err="1" smtClean="0"/>
              <a:t>epresentative</a:t>
            </a:r>
            <a:r>
              <a:rPr lang="en-US" i="1" dirty="0" smtClean="0"/>
              <a:t> </a:t>
            </a:r>
            <a:r>
              <a:rPr lang="en-US" dirty="0"/>
              <a:t>money </a:t>
            </a:r>
            <a:r>
              <a:rPr lang="cs-CZ" dirty="0" smtClean="0"/>
              <a:t>such as</a:t>
            </a:r>
            <a:r>
              <a:rPr lang="en-US" dirty="0" smtClean="0"/>
              <a:t> </a:t>
            </a:r>
            <a:r>
              <a:rPr lang="en-US" dirty="0"/>
              <a:t>coins, paper money or </a:t>
            </a:r>
            <a:r>
              <a:rPr lang="en-US" dirty="0" smtClean="0"/>
              <a:t>certificates</a:t>
            </a:r>
            <a:endParaRPr lang="cs-CZ" dirty="0" smtClean="0"/>
          </a:p>
          <a:p>
            <a:r>
              <a:rPr lang="cs-CZ" i="1" dirty="0" smtClean="0"/>
              <a:t>f</a:t>
            </a:r>
            <a:r>
              <a:rPr lang="en-US" i="1" dirty="0" err="1" smtClean="0"/>
              <a:t>iat</a:t>
            </a:r>
            <a:r>
              <a:rPr lang="en-US" i="1" dirty="0" smtClean="0"/>
              <a:t> </a:t>
            </a:r>
            <a:r>
              <a:rPr lang="en-US" i="1" dirty="0"/>
              <a:t>money or fiat currency </a:t>
            </a:r>
            <a:r>
              <a:rPr lang="en-US" dirty="0" smtClean="0"/>
              <a:t>whose </a:t>
            </a:r>
            <a:r>
              <a:rPr lang="en-US" dirty="0"/>
              <a:t>value is </a:t>
            </a:r>
            <a:r>
              <a:rPr lang="en-US" b="1" dirty="0"/>
              <a:t>not derived </a:t>
            </a:r>
            <a:r>
              <a:rPr lang="en-US" dirty="0"/>
              <a:t>from any </a:t>
            </a:r>
            <a:r>
              <a:rPr lang="en-US" dirty="0" smtClean="0"/>
              <a:t>value </a:t>
            </a:r>
            <a:r>
              <a:rPr lang="en-US" dirty="0"/>
              <a:t>or </a:t>
            </a:r>
            <a:r>
              <a:rPr lang="en-US" dirty="0" smtClean="0"/>
              <a:t>guarantee</a:t>
            </a:r>
            <a:endParaRPr lang="cs-CZ" dirty="0" smtClean="0"/>
          </a:p>
          <a:p>
            <a:r>
              <a:rPr lang="cs-CZ" i="1" dirty="0" smtClean="0"/>
              <a:t>c</a:t>
            </a:r>
            <a:r>
              <a:rPr lang="en-US" i="1" dirty="0" err="1" smtClean="0"/>
              <a:t>ommercial</a:t>
            </a:r>
            <a:r>
              <a:rPr lang="en-US" i="1" dirty="0" smtClean="0"/>
              <a:t> </a:t>
            </a:r>
            <a:r>
              <a:rPr lang="en-US" i="1" dirty="0"/>
              <a:t>bank money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i="1" dirty="0" smtClean="0"/>
              <a:t>deposits</a:t>
            </a:r>
            <a:r>
              <a:rPr lang="en-US" dirty="0" smtClean="0"/>
              <a:t> </a:t>
            </a:r>
            <a:r>
              <a:rPr lang="cs-CZ" dirty="0" smtClean="0"/>
              <a:t> - </a:t>
            </a:r>
            <a:r>
              <a:rPr lang="en-US" dirty="0" smtClean="0"/>
              <a:t>can </a:t>
            </a:r>
            <a:r>
              <a:rPr lang="en-US" dirty="0"/>
              <a:t>be used for the purchase of goods and </a:t>
            </a:r>
            <a:r>
              <a:rPr lang="en-US" dirty="0" smtClean="0"/>
              <a:t>services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8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 smtClean="0"/>
              <a:t>b</a:t>
            </a:r>
            <a:r>
              <a:rPr lang="en-US" dirty="0" err="1" smtClean="0"/>
              <a:t>ank</a:t>
            </a:r>
            <a:r>
              <a:rPr lang="en-US" dirty="0" smtClean="0"/>
              <a:t> money, which consists only of records forms  the largest part of the money supply in developed nations</a:t>
            </a:r>
            <a:endParaRPr lang="cs-CZ" dirty="0" smtClean="0"/>
          </a:p>
          <a:p>
            <a:endParaRPr lang="en-US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money supply of a country consists of </a:t>
            </a:r>
            <a:r>
              <a:rPr lang="en-US" i="1" dirty="0"/>
              <a:t>currency </a:t>
            </a:r>
            <a:r>
              <a:rPr lang="en-US" dirty="0"/>
              <a:t>(banknotes and coins) and </a:t>
            </a:r>
            <a:r>
              <a:rPr lang="en-US" i="1" dirty="0"/>
              <a:t>bank money </a:t>
            </a:r>
            <a:r>
              <a:rPr lang="en-US" dirty="0"/>
              <a:t>(the balance held </a:t>
            </a:r>
            <a:r>
              <a:rPr lang="en-US" dirty="0" smtClean="0"/>
              <a:t>in </a:t>
            </a:r>
            <a:r>
              <a:rPr lang="en-US" i="1" dirty="0" smtClean="0"/>
              <a:t>checking accounts and savings accounts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9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KOTLER, P.. Marketing Management. Praha: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Grada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Publishing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2001, ISBN 80-247-0016-6.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56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390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Money II</vt:lpstr>
      <vt:lpstr>What is it?</vt:lpstr>
      <vt:lpstr>Functions of money</vt:lpstr>
      <vt:lpstr>Medium of exchange</vt:lpstr>
      <vt:lpstr>Types of money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zchalupsky</cp:lastModifiedBy>
  <cp:revision>10</cp:revision>
  <dcterms:created xsi:type="dcterms:W3CDTF">2013-06-08T05:20:05Z</dcterms:created>
  <dcterms:modified xsi:type="dcterms:W3CDTF">2013-07-05T22:48:00Z</dcterms:modified>
</cp:coreProperties>
</file>