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4"/>
  </p:notesMasterIdLst>
  <p:sldIdLst>
    <p:sldId id="258" r:id="rId4"/>
    <p:sldId id="256" r:id="rId5"/>
    <p:sldId id="257" r:id="rId6"/>
    <p:sldId id="259" r:id="rId7"/>
    <p:sldId id="260" r:id="rId8"/>
    <p:sldId id="263" r:id="rId9"/>
    <p:sldId id="267" r:id="rId10"/>
    <p:sldId id="266" r:id="rId11"/>
    <p:sldId id="268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B123F-3DD9-404C-8FA4-6F3F2384825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27C8D-4ADA-4BD8-B989-EB3D830E1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08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27C8D-4ADA-4BD8-B989-EB3D830E1B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974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E1AC-C7E8-4664-8167-59619AE2E3FF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25EA-0A51-4994-AFB9-7A4E3369C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19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E1AC-C7E8-4664-8167-59619AE2E3FF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25EA-0A51-4994-AFB9-7A4E3369C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4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E1AC-C7E8-4664-8167-59619AE2E3FF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25EA-0A51-4994-AFB9-7A4E3369C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92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552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040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201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558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3841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9576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622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944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E1AC-C7E8-4664-8167-59619AE2E3FF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25EA-0A51-4994-AFB9-7A4E3369C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89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958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4491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4746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4595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6711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5971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9706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711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3425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90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E1AC-C7E8-4664-8167-59619AE2E3FF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25EA-0A51-4994-AFB9-7A4E3369C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157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3951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1740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8795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813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E1AC-C7E8-4664-8167-59619AE2E3FF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25EA-0A51-4994-AFB9-7A4E3369C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0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E1AC-C7E8-4664-8167-59619AE2E3FF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25EA-0A51-4994-AFB9-7A4E3369C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E1AC-C7E8-4664-8167-59619AE2E3FF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25EA-0A51-4994-AFB9-7A4E3369C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7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E1AC-C7E8-4664-8167-59619AE2E3FF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25EA-0A51-4994-AFB9-7A4E3369C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41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E1AC-C7E8-4664-8167-59619AE2E3FF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25EA-0A51-4994-AFB9-7A4E3369C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125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E1AC-C7E8-4664-8167-59619AE2E3FF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25EA-0A51-4994-AFB9-7A4E3369C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1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9E1AC-C7E8-4664-8167-59619AE2E3FF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225EA-0A51-4994-AFB9-7A4E3369C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623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32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106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hemistry.about.com/" TargetMode="External"/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	     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 	     22. 3. 2013 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	   </a:t>
            </a:r>
            <a:r>
              <a:rPr lang="cs-CZ" sz="1400" dirty="0" smtClean="0"/>
              <a:t>  </a:t>
            </a:r>
            <a:r>
              <a:rPr lang="cs-CZ" sz="1400" dirty="0"/>
              <a:t>VY_32_INOVACE_17_AJ_ACH</a:t>
            </a:r>
          </a:p>
          <a:p>
            <a:pPr marL="0" indent="0">
              <a:buNone/>
            </a:pPr>
            <a:r>
              <a:rPr lang="cs-CZ" sz="1400" dirty="0" smtClean="0"/>
              <a:t>Ročník:                	     1. – 4. ročník</a:t>
            </a:r>
          </a:p>
          <a:p>
            <a:pPr marL="0" indent="0">
              <a:buNone/>
            </a:pPr>
            <a:r>
              <a:rPr lang="cs-CZ" sz="1400" dirty="0" smtClean="0"/>
              <a:t>Vzdělávací oblast:	     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	     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    odborná slovní zásoba pro studenty aplikované chemie </a:t>
            </a:r>
          </a:p>
          <a:p>
            <a:pPr marL="0" indent="0">
              <a:buNone/>
            </a:pPr>
            <a:r>
              <a:rPr lang="cs-CZ" sz="1400" dirty="0" smtClean="0"/>
              <a:t>Klíčová slova:      	    bezpečnost, pravidla, ochranné pomůcky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Metodický list/anotace:</a:t>
            </a:r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oborů  Aplikovaná chemie. Jedná se zejména o termíny z oblasti biologie a chemie.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789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FABINI, Ján; BLAŽEK, Jaroslav. Chemie pro studijní obory SOŠ a SOU nechemického zaměření. Praha: SPN, 1999, ISBN 80-7235-104-4.  </a:t>
            </a:r>
          </a:p>
          <a:p>
            <a:r>
              <a:rPr lang="cs-CZ" sz="2800" dirty="0" smtClean="0"/>
              <a:t>PHILLIPS, Janet a kol. Oxford studijní slovník. Oxford: Oxford University Press, 2010, ISBN 978019 430655 3. </a:t>
            </a:r>
          </a:p>
          <a:p>
            <a:r>
              <a:rPr lang="en-US" sz="2800" i="1" dirty="0" smtClean="0">
                <a:solidFill>
                  <a:prstClr val="black"/>
                </a:solidFill>
                <a:latin typeface="Arial"/>
              </a:rPr>
              <a:t>Wikipedia</a:t>
            </a:r>
            <a:r>
              <a:rPr lang="en-US" sz="2800" i="1" dirty="0">
                <a:solidFill>
                  <a:prstClr val="black"/>
                </a:solidFill>
                <a:latin typeface="Arial"/>
              </a:rPr>
              <a:t>: the free encyclopedia</a:t>
            </a:r>
            <a:r>
              <a:rPr lang="en-US" sz="2800" dirty="0">
                <a:solidFill>
                  <a:prstClr val="black"/>
                </a:solidFill>
                <a:latin typeface="Arial"/>
              </a:rPr>
              <a:t> [online]. San Francisco (CA): Wikimedia Foundation, 2001-2013 [cit. 2013-06-06]. </a:t>
            </a:r>
            <a:r>
              <a:rPr lang="en-US" sz="2800" dirty="0" err="1">
                <a:solidFill>
                  <a:prstClr val="black"/>
                </a:solidFill>
                <a:latin typeface="Arial"/>
              </a:rPr>
              <a:t>Dostupné</a:t>
            </a:r>
            <a:r>
              <a:rPr lang="en-US" sz="2800" dirty="0">
                <a:solidFill>
                  <a:prstClr val="black"/>
                </a:solidFill>
                <a:latin typeface="Arial"/>
              </a:rPr>
              <a:t> z:</a:t>
            </a:r>
            <a:r>
              <a:rPr lang="en-US" sz="2800" dirty="0">
                <a:solidFill>
                  <a:prstClr val="black"/>
                </a:solidFill>
                <a:latin typeface="Arial"/>
                <a:hlinkClick r:id="rId2"/>
              </a:rPr>
              <a:t>http://en.wikipedia.org/wiki/Main_Page</a:t>
            </a:r>
            <a:endParaRPr lang="cs-CZ" sz="2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sz="2800" i="1" dirty="0"/>
              <a:t>About.com Chemistry</a:t>
            </a:r>
            <a:r>
              <a:rPr lang="pl-PL" sz="2800" dirty="0"/>
              <a:t> [online]. 1996 - 2013 [cit. 2013-06-19]. Dostupné z:</a:t>
            </a:r>
            <a:r>
              <a:rPr lang="en-US" sz="2800" dirty="0">
                <a:hlinkClick r:id="rId3"/>
              </a:rPr>
              <a:t>http://chemistry.about.com/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27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Laboratory</a:t>
            </a:r>
            <a:r>
              <a:rPr lang="cs-CZ" dirty="0" smtClean="0"/>
              <a:t> </a:t>
            </a:r>
            <a:r>
              <a:rPr lang="cs-CZ" dirty="0" err="1" smtClean="0"/>
              <a:t>safety</a:t>
            </a:r>
            <a:r>
              <a:rPr lang="cs-CZ" dirty="0" smtClean="0"/>
              <a:t> </a:t>
            </a:r>
            <a:r>
              <a:rPr lang="cs-CZ" dirty="0" err="1" smtClean="0"/>
              <a:t>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6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Follow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rules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err="1" smtClean="0"/>
              <a:t>stay</a:t>
            </a:r>
            <a:r>
              <a:rPr lang="cs-CZ" dirty="0" smtClean="0"/>
              <a:t> </a:t>
            </a:r>
            <a:r>
              <a:rPr lang="cs-CZ" dirty="0" err="1" smtClean="0"/>
              <a:t>properly</a:t>
            </a:r>
            <a:r>
              <a:rPr lang="cs-CZ" dirty="0" smtClean="0"/>
              <a:t> </a:t>
            </a:r>
            <a:r>
              <a:rPr lang="cs-CZ" dirty="0" err="1" smtClean="0"/>
              <a:t>concentrated</a:t>
            </a:r>
            <a:endParaRPr lang="cs-CZ" dirty="0" smtClean="0"/>
          </a:p>
          <a:p>
            <a:r>
              <a:rPr lang="cs-CZ" dirty="0" smtClean="0"/>
              <a:t>do not </a:t>
            </a:r>
            <a:r>
              <a:rPr lang="cs-CZ" dirty="0" err="1" smtClean="0"/>
              <a:t>touch</a:t>
            </a:r>
            <a:r>
              <a:rPr lang="cs-CZ" dirty="0" smtClean="0"/>
              <a:t> </a:t>
            </a:r>
            <a:r>
              <a:rPr lang="cs-CZ" dirty="0" err="1" smtClean="0"/>
              <a:t>chemicals</a:t>
            </a:r>
            <a:r>
              <a:rPr lang="cs-CZ" dirty="0" smtClean="0"/>
              <a:t> and do not taste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sniff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endParaRPr lang="cs-CZ" dirty="0" smtClean="0"/>
          </a:p>
          <a:p>
            <a:r>
              <a:rPr lang="cs-CZ" dirty="0" smtClean="0"/>
              <a:t>do not use </a:t>
            </a:r>
            <a:r>
              <a:rPr lang="cs-CZ" dirty="0" err="1" smtClean="0"/>
              <a:t>flammable</a:t>
            </a:r>
            <a:r>
              <a:rPr lang="cs-CZ" dirty="0" smtClean="0"/>
              <a:t> </a:t>
            </a:r>
            <a:r>
              <a:rPr lang="cs-CZ" dirty="0" err="1" smtClean="0"/>
              <a:t>materials</a:t>
            </a:r>
            <a:r>
              <a:rPr lang="cs-CZ" dirty="0" smtClean="0"/>
              <a:t> </a:t>
            </a:r>
            <a:r>
              <a:rPr lang="cs-CZ" dirty="0" err="1" smtClean="0"/>
              <a:t>close</a:t>
            </a:r>
            <a:r>
              <a:rPr lang="cs-CZ" dirty="0" smtClean="0"/>
              <a:t> to </a:t>
            </a:r>
            <a:r>
              <a:rPr lang="cs-CZ" dirty="0" err="1" smtClean="0"/>
              <a:t>flame</a:t>
            </a:r>
            <a:endParaRPr lang="cs-CZ" dirty="0" smtClean="0"/>
          </a:p>
          <a:p>
            <a:r>
              <a:rPr lang="cs-CZ" dirty="0" err="1" smtClean="0"/>
              <a:t>heating</a:t>
            </a:r>
            <a:r>
              <a:rPr lang="cs-CZ" dirty="0" smtClean="0"/>
              <a:t> </a:t>
            </a:r>
            <a:r>
              <a:rPr lang="cs-CZ" dirty="0" err="1" smtClean="0"/>
              <a:t>water</a:t>
            </a:r>
            <a:r>
              <a:rPr lang="cs-CZ" dirty="0" smtClean="0"/>
              <a:t> and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liquids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careful</a:t>
            </a:r>
            <a:r>
              <a:rPr lang="cs-CZ" dirty="0" smtClean="0"/>
              <a:t> not to </a:t>
            </a:r>
            <a:r>
              <a:rPr lang="cs-CZ" dirty="0" err="1" smtClean="0"/>
              <a:t>get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face </a:t>
            </a:r>
            <a:r>
              <a:rPr lang="cs-CZ" dirty="0" err="1" smtClean="0"/>
              <a:t>too</a:t>
            </a:r>
            <a:r>
              <a:rPr lang="cs-CZ" dirty="0" smtClean="0"/>
              <a:t> </a:t>
            </a:r>
            <a:r>
              <a:rPr lang="cs-CZ" dirty="0" err="1" smtClean="0"/>
              <a:t>close</a:t>
            </a:r>
            <a:endParaRPr lang="cs-CZ" dirty="0" smtClean="0"/>
          </a:p>
          <a:p>
            <a:r>
              <a:rPr lang="cs-CZ" dirty="0" err="1" smtClean="0"/>
              <a:t>always</a:t>
            </a:r>
            <a:r>
              <a:rPr lang="cs-CZ" dirty="0" smtClean="0"/>
              <a:t> </a:t>
            </a:r>
            <a:r>
              <a:rPr lang="cs-CZ" dirty="0" err="1" smtClean="0"/>
              <a:t>pour</a:t>
            </a:r>
            <a:r>
              <a:rPr lang="cs-CZ" dirty="0" smtClean="0"/>
              <a:t> </a:t>
            </a:r>
            <a:r>
              <a:rPr lang="cs-CZ" dirty="0" err="1" smtClean="0"/>
              <a:t>acids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water</a:t>
            </a:r>
            <a:r>
              <a:rPr lang="cs-CZ" dirty="0" smtClean="0"/>
              <a:t> </a:t>
            </a:r>
            <a:r>
              <a:rPr lang="cs-CZ" dirty="0" err="1" smtClean="0"/>
              <a:t>stirring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2394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 anchor="ctr"/>
          <a:lstStyle/>
          <a:p>
            <a:r>
              <a:rPr lang="cs-CZ" dirty="0" err="1" smtClean="0"/>
              <a:t>wear</a:t>
            </a:r>
            <a:r>
              <a:rPr lang="cs-CZ" dirty="0" smtClean="0"/>
              <a:t> proper </a:t>
            </a:r>
            <a:r>
              <a:rPr lang="cs-CZ" dirty="0" err="1" smtClean="0"/>
              <a:t>shoes</a:t>
            </a:r>
            <a:r>
              <a:rPr lang="cs-CZ" dirty="0" smtClean="0"/>
              <a:t> and proper </a:t>
            </a:r>
            <a:r>
              <a:rPr lang="cs-CZ" dirty="0" err="1" smtClean="0"/>
              <a:t>clothes</a:t>
            </a:r>
            <a:r>
              <a:rPr lang="cs-CZ" dirty="0" smtClean="0"/>
              <a:t> and </a:t>
            </a:r>
            <a:r>
              <a:rPr lang="cs-CZ" dirty="0" err="1" smtClean="0"/>
              <a:t>safety</a:t>
            </a:r>
            <a:r>
              <a:rPr lang="cs-CZ" dirty="0" smtClean="0"/>
              <a:t> </a:t>
            </a:r>
            <a:r>
              <a:rPr lang="cs-CZ" dirty="0" err="1" smtClean="0"/>
              <a:t>goggles</a:t>
            </a:r>
            <a:endParaRPr lang="cs-CZ" dirty="0" smtClean="0"/>
          </a:p>
          <a:p>
            <a:r>
              <a:rPr lang="cs-CZ" dirty="0"/>
              <a:t>e</a:t>
            </a:r>
            <a:r>
              <a:rPr lang="en-US" dirty="0" err="1" smtClean="0"/>
              <a:t>ating</a:t>
            </a:r>
            <a:r>
              <a:rPr lang="en-US" dirty="0" smtClean="0"/>
              <a:t>, drinking, and smoking are strictly prohibited in the laboratory</a:t>
            </a:r>
            <a:endParaRPr lang="cs-CZ" dirty="0" smtClean="0"/>
          </a:p>
          <a:p>
            <a:r>
              <a:rPr lang="en-US" dirty="0" smtClean="0"/>
              <a:t>earn where the safety and first-aid equipment is </a:t>
            </a:r>
            <a:r>
              <a:rPr lang="en-US" dirty="0" smtClean="0"/>
              <a:t>located</a:t>
            </a:r>
            <a:r>
              <a:rPr lang="cs-CZ" dirty="0" smtClean="0"/>
              <a:t> (</a:t>
            </a:r>
            <a:r>
              <a:rPr lang="en-US" dirty="0" smtClean="0"/>
              <a:t>fire extinguishers, fire blankets, and eye-wash </a:t>
            </a:r>
            <a:r>
              <a:rPr lang="cs-CZ" dirty="0" smtClean="0"/>
              <a:t>drops)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90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Proper </a:t>
            </a:r>
            <a:r>
              <a:rPr lang="cs-CZ" dirty="0" err="1" smtClean="0"/>
              <a:t>handling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chemicals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/>
              <a:t>c</a:t>
            </a:r>
            <a:r>
              <a:rPr lang="en-US" dirty="0" err="1" smtClean="0"/>
              <a:t>onsider</a:t>
            </a:r>
            <a:r>
              <a:rPr lang="en-US" dirty="0" smtClean="0"/>
              <a:t> all chemicals to be hazardous</a:t>
            </a:r>
            <a:endParaRPr lang="cs-CZ" dirty="0" smtClean="0"/>
          </a:p>
          <a:p>
            <a:r>
              <a:rPr lang="cs-CZ" dirty="0"/>
              <a:t>k</a:t>
            </a:r>
            <a:r>
              <a:rPr lang="en-US" dirty="0" smtClean="0"/>
              <a:t>now what chemicals you are using</a:t>
            </a:r>
            <a:endParaRPr lang="cs-CZ" dirty="0" smtClean="0"/>
          </a:p>
          <a:p>
            <a:r>
              <a:rPr lang="cs-CZ" dirty="0"/>
              <a:t>c</a:t>
            </a:r>
            <a:r>
              <a:rPr lang="en-US" dirty="0" err="1" smtClean="0"/>
              <a:t>hemicals</a:t>
            </a:r>
            <a:r>
              <a:rPr lang="en-US" dirty="0" smtClean="0"/>
              <a:t> in the lab are marked with hazardous materials labels</a:t>
            </a:r>
            <a:endParaRPr lang="cs-CZ" dirty="0" smtClean="0"/>
          </a:p>
          <a:p>
            <a:r>
              <a:rPr lang="cs-CZ" dirty="0" smtClean="0"/>
              <a:t>do not </a:t>
            </a:r>
            <a:r>
              <a:rPr lang="cs-CZ" dirty="0" err="1" smtClean="0"/>
              <a:t>pipette</a:t>
            </a:r>
            <a:r>
              <a:rPr lang="cs-CZ" dirty="0" smtClean="0"/>
              <a:t> by </a:t>
            </a:r>
            <a:r>
              <a:rPr lang="cs-CZ" dirty="0" err="1" smtClean="0"/>
              <a:t>mouth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79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Pictograms</a:t>
            </a:r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27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3511205"/>
            <a:ext cx="5486400" cy="2660995"/>
          </a:xfrm>
        </p:spPr>
        <p:txBody>
          <a:bodyPr>
            <a:normAutofit/>
          </a:bodyPr>
          <a:lstStyle/>
          <a:p>
            <a:r>
              <a:rPr lang="cs-CZ" b="1" dirty="0" smtClean="0"/>
              <a:t>1: </a:t>
            </a:r>
            <a:r>
              <a:rPr lang="cs-CZ" b="1" dirty="0" err="1" smtClean="0"/>
              <a:t>Explosive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2: </a:t>
            </a:r>
            <a:r>
              <a:rPr lang="cs-CZ" b="1" dirty="0" err="1" smtClean="0"/>
              <a:t>Flammable</a:t>
            </a:r>
            <a:endParaRPr lang="cs-CZ" b="1" dirty="0" smtClean="0"/>
          </a:p>
          <a:p>
            <a:r>
              <a:rPr lang="cs-CZ" b="1" dirty="0" smtClean="0"/>
              <a:t>3: </a:t>
            </a:r>
            <a:r>
              <a:rPr lang="cs-CZ" b="1" dirty="0" err="1" smtClean="0"/>
              <a:t>Oxidizer</a:t>
            </a:r>
            <a:endParaRPr lang="cs-CZ" b="1" dirty="0" smtClean="0"/>
          </a:p>
          <a:p>
            <a:r>
              <a:rPr lang="cs-CZ" b="1" dirty="0" smtClean="0"/>
              <a:t>4: </a:t>
            </a:r>
            <a:r>
              <a:rPr lang="cs-CZ" b="1" dirty="0" err="1"/>
              <a:t>Compresed</a:t>
            </a:r>
            <a:r>
              <a:rPr lang="cs-CZ" b="1" dirty="0"/>
              <a:t>, </a:t>
            </a:r>
            <a:r>
              <a:rPr lang="cs-CZ" b="1" dirty="0" err="1"/>
              <a:t>liquefied</a:t>
            </a:r>
            <a:r>
              <a:rPr lang="cs-CZ" b="1" dirty="0"/>
              <a:t> </a:t>
            </a:r>
            <a:r>
              <a:rPr lang="cs-CZ" b="1" dirty="0" err="1" smtClean="0"/>
              <a:t>gas</a:t>
            </a:r>
            <a:endParaRPr lang="cs-CZ" b="1" dirty="0" smtClean="0"/>
          </a:p>
          <a:p>
            <a:r>
              <a:rPr lang="cs-CZ" b="1" dirty="0" smtClean="0"/>
              <a:t>5: </a:t>
            </a:r>
            <a:r>
              <a:rPr lang="cs-CZ" b="1" dirty="0" err="1" smtClean="0"/>
              <a:t>Corrosive</a:t>
            </a:r>
            <a:endParaRPr lang="cs-CZ" b="1" dirty="0" smtClean="0"/>
          </a:p>
          <a:p>
            <a:r>
              <a:rPr lang="cs-CZ" b="1" dirty="0" smtClean="0"/>
              <a:t>6: </a:t>
            </a:r>
            <a:r>
              <a:rPr lang="cs-CZ" b="1" dirty="0" err="1" smtClean="0"/>
              <a:t>Toxic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7: </a:t>
            </a:r>
            <a:r>
              <a:rPr lang="cs-CZ" b="1" dirty="0" err="1" smtClean="0"/>
              <a:t>Irritating</a:t>
            </a:r>
            <a:r>
              <a:rPr lang="cs-CZ" b="1" dirty="0" smtClean="0"/>
              <a:t>, </a:t>
            </a:r>
            <a:r>
              <a:rPr lang="cs-CZ" b="1" dirty="0" err="1" smtClean="0"/>
              <a:t>sensibilizating</a:t>
            </a:r>
            <a:endParaRPr lang="cs-CZ" b="1" dirty="0" smtClean="0"/>
          </a:p>
          <a:p>
            <a:r>
              <a:rPr lang="cs-CZ" b="1" dirty="0" smtClean="0"/>
              <a:t>8: Hazard </a:t>
            </a:r>
            <a:r>
              <a:rPr lang="cs-CZ" b="1" dirty="0" err="1" smtClean="0"/>
              <a:t>if</a:t>
            </a:r>
            <a:r>
              <a:rPr lang="cs-CZ" b="1" dirty="0" smtClean="0"/>
              <a:t> </a:t>
            </a:r>
            <a:r>
              <a:rPr lang="cs-CZ" b="1" dirty="0" err="1" smtClean="0"/>
              <a:t>swallowed</a:t>
            </a:r>
            <a:endParaRPr lang="cs-CZ" b="1" dirty="0" smtClean="0"/>
          </a:p>
          <a:p>
            <a:r>
              <a:rPr lang="cs-CZ" b="1" dirty="0" smtClean="0"/>
              <a:t>9: </a:t>
            </a:r>
            <a:r>
              <a:rPr lang="cs-CZ" b="1" dirty="0" err="1" smtClean="0"/>
              <a:t>Dangerous</a:t>
            </a:r>
            <a:r>
              <a:rPr lang="cs-CZ" b="1" dirty="0" smtClean="0"/>
              <a:t> 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enviroment</a:t>
            </a:r>
            <a:endParaRPr lang="cs-CZ" b="1" dirty="0"/>
          </a:p>
          <a:p>
            <a:r>
              <a:rPr lang="cs-CZ" b="1" dirty="0" smtClean="0"/>
              <a:t>10: </a:t>
            </a:r>
            <a:r>
              <a:rPr lang="cs-CZ" b="1" dirty="0" err="1" smtClean="0"/>
              <a:t>Chemical</a:t>
            </a:r>
            <a:r>
              <a:rPr lang="cs-CZ" b="1" dirty="0" smtClean="0"/>
              <a:t> </a:t>
            </a:r>
            <a:r>
              <a:rPr lang="cs-CZ" b="1" dirty="0" err="1" smtClean="0"/>
              <a:t>with</a:t>
            </a:r>
            <a:r>
              <a:rPr lang="cs-CZ" b="1" dirty="0" smtClean="0"/>
              <a:t> </a:t>
            </a:r>
            <a:r>
              <a:rPr lang="cs-CZ" b="1" dirty="0" err="1" smtClean="0"/>
              <a:t>unknown</a:t>
            </a:r>
            <a:r>
              <a:rPr lang="cs-CZ" b="1" dirty="0" smtClean="0"/>
              <a:t> </a:t>
            </a:r>
            <a:r>
              <a:rPr lang="cs-CZ" b="1" dirty="0" err="1" smtClean="0"/>
              <a:t>properties</a:t>
            </a:r>
            <a:endParaRPr lang="cs-CZ" b="1" dirty="0" smtClean="0"/>
          </a:p>
        </p:txBody>
      </p:sp>
      <p:pic>
        <p:nvPicPr>
          <p:cNvPr id="1026" name="Picture 2" descr="C:\Users\Lenovo\Desktop\znaky vystra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846909"/>
            <a:ext cx="7365704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20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Pic.1 TORSTEN </a:t>
            </a:r>
            <a:r>
              <a:rPr lang="cs-CZ" sz="1800" dirty="0"/>
              <a:t>HENNING. </a:t>
            </a:r>
            <a:r>
              <a:rPr lang="cs-CZ" sz="1800" i="1" dirty="0" err="1"/>
              <a:t>Soubor:GHS-pictogram-explos.svg</a:t>
            </a:r>
            <a:r>
              <a:rPr lang="cs-CZ" sz="1800" i="1" dirty="0"/>
              <a:t> - Wikipedie</a:t>
            </a:r>
            <a:r>
              <a:rPr lang="cs-CZ" sz="1800" dirty="0"/>
              <a:t> [online]. [cit. 1.5.2013]. Dostupný na WWW: http://cs.wikipedia.org/wiki/Soubor:GHS-pictogram-explos.svg</a:t>
            </a:r>
            <a:endParaRPr lang="en-US" sz="1800" dirty="0"/>
          </a:p>
          <a:p>
            <a:r>
              <a:rPr lang="cs-CZ" sz="1800" dirty="0" smtClean="0"/>
              <a:t>Pic. 2 HENNING</a:t>
            </a:r>
            <a:r>
              <a:rPr lang="cs-CZ" sz="1800" dirty="0"/>
              <a:t>, Torsten. </a:t>
            </a:r>
            <a:r>
              <a:rPr lang="cs-CZ" sz="1800" i="1" dirty="0" err="1"/>
              <a:t>Soubor:GHS-pictogram-flamme.svg</a:t>
            </a:r>
            <a:r>
              <a:rPr lang="cs-CZ" sz="1800" i="1" dirty="0"/>
              <a:t> - Wikipedie</a:t>
            </a:r>
            <a:r>
              <a:rPr lang="cs-CZ" sz="1800" dirty="0"/>
              <a:t> [online]. [cit. 5.5.2013]. Dostupný na WWW: http://cs.wikipedia.org/wiki/Soubor:GHS-pictogram-flamme.svg</a:t>
            </a:r>
            <a:endParaRPr lang="en-US" sz="1800" dirty="0"/>
          </a:p>
          <a:p>
            <a:r>
              <a:rPr lang="cs-CZ" sz="1800" dirty="0" smtClean="0"/>
              <a:t>Pic. 3 TORSTEN </a:t>
            </a:r>
            <a:r>
              <a:rPr lang="cs-CZ" sz="1800" dirty="0"/>
              <a:t>HENNING. </a:t>
            </a:r>
            <a:r>
              <a:rPr lang="cs-CZ" sz="1800" i="1" dirty="0" err="1"/>
              <a:t>Soubor:GHS-pictogram-rondflam.svg</a:t>
            </a:r>
            <a:r>
              <a:rPr lang="cs-CZ" sz="1800" i="1" dirty="0"/>
              <a:t> - Wikipedie</a:t>
            </a:r>
            <a:r>
              <a:rPr lang="cs-CZ" sz="1800" dirty="0"/>
              <a:t> [online]. [cit. 1.5.2013]. Dostupný na WWW: http://cs.wikipedia.org/wiki/Soubor:GHS-pictogram-rondflam.svg</a:t>
            </a:r>
            <a:endParaRPr lang="en-US" sz="1800" dirty="0"/>
          </a:p>
          <a:p>
            <a:r>
              <a:rPr lang="cs-CZ" sz="1800" dirty="0" smtClean="0"/>
              <a:t>Pic. 4 TORSTEN </a:t>
            </a:r>
            <a:r>
              <a:rPr lang="cs-CZ" sz="1800" dirty="0"/>
              <a:t>HENNING. </a:t>
            </a:r>
            <a:r>
              <a:rPr lang="cs-CZ" sz="1800" i="1" dirty="0" err="1"/>
              <a:t>Soubor:GHS-pictogram-bottle.svg</a:t>
            </a:r>
            <a:r>
              <a:rPr lang="cs-CZ" sz="1800" i="1" dirty="0"/>
              <a:t> - Wikipedie</a:t>
            </a:r>
            <a:r>
              <a:rPr lang="cs-CZ" sz="1800" dirty="0"/>
              <a:t> [online]. [cit. 1.5.2013]. Dostupný na WWW: http://cs.wikipedia.org/wiki/Soubor:GHS-pictogram-rondflam.svg</a:t>
            </a:r>
            <a:endParaRPr lang="en-US" sz="1800" dirty="0"/>
          </a:p>
          <a:p>
            <a:r>
              <a:rPr lang="cs-CZ" sz="1800" dirty="0" smtClean="0"/>
              <a:t>Pic. 5 ORSTEN </a:t>
            </a:r>
            <a:r>
              <a:rPr lang="cs-CZ" sz="1800" dirty="0"/>
              <a:t>HENNING. </a:t>
            </a:r>
            <a:r>
              <a:rPr lang="cs-CZ" sz="1800" i="1" dirty="0" err="1"/>
              <a:t>Soubor:GHS-pictogram-acid.svg</a:t>
            </a:r>
            <a:r>
              <a:rPr lang="cs-CZ" sz="1800" i="1" dirty="0"/>
              <a:t> - Wikipedie</a:t>
            </a:r>
            <a:r>
              <a:rPr lang="cs-CZ" sz="1800" dirty="0"/>
              <a:t> [online]. [cit. 1.5.2013]. Dostupný na WWW: http://cs.wikipedia.org/wiki/Soubor:GHS-pictogram-rondflam.svg</a:t>
            </a:r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3604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Pic. 6 TORSTEN </a:t>
            </a:r>
            <a:r>
              <a:rPr lang="cs-CZ" sz="1800" dirty="0"/>
              <a:t>HENNING. </a:t>
            </a:r>
            <a:r>
              <a:rPr lang="cs-CZ" sz="1800" i="1" dirty="0" err="1"/>
              <a:t>Soubor:GHS-pictogram-skull.svg</a:t>
            </a:r>
            <a:r>
              <a:rPr lang="cs-CZ" sz="1800" i="1" dirty="0"/>
              <a:t> - </a:t>
            </a:r>
            <a:r>
              <a:rPr lang="cs-CZ" sz="1800" i="1" dirty="0" smtClean="0"/>
              <a:t>Wikipedie</a:t>
            </a:r>
            <a:r>
              <a:rPr lang="cs-CZ" sz="1800" dirty="0"/>
              <a:t> [online]. [cit. 1.5.2013]. Dostupný na WWW: http://cs.wikipedia.org/wiki/Soubor:GHS-pictogram-skull.svg</a:t>
            </a:r>
            <a:endParaRPr lang="en-US" sz="1800" dirty="0"/>
          </a:p>
          <a:p>
            <a:r>
              <a:rPr lang="cs-CZ" sz="1800" dirty="0" smtClean="0"/>
              <a:t>Pic. 7 TORSTEN </a:t>
            </a:r>
            <a:r>
              <a:rPr lang="cs-CZ" sz="1800" dirty="0"/>
              <a:t>HENNING. </a:t>
            </a:r>
            <a:r>
              <a:rPr lang="cs-CZ" sz="1800" i="1" dirty="0" err="1"/>
              <a:t>Soubor:GHS-pictogram-exclam.svg</a:t>
            </a:r>
            <a:r>
              <a:rPr lang="cs-CZ" sz="1800" i="1" dirty="0"/>
              <a:t> - Wikipedie</a:t>
            </a:r>
            <a:r>
              <a:rPr lang="cs-CZ" sz="1800" dirty="0"/>
              <a:t> [online]. [cit. 1.5.2013]. Dostupný na WWW: http://cs.wikipedia.org/wiki/Soubor:GHS-pictogram-exclam.svg</a:t>
            </a:r>
            <a:endParaRPr lang="en-US" sz="1800" dirty="0"/>
          </a:p>
          <a:p>
            <a:r>
              <a:rPr lang="cs-CZ" sz="1800" dirty="0" smtClean="0"/>
              <a:t>Pic. 8 TORSTEN </a:t>
            </a:r>
            <a:r>
              <a:rPr lang="cs-CZ" sz="1800" dirty="0"/>
              <a:t>HENNING. </a:t>
            </a:r>
            <a:r>
              <a:rPr lang="cs-CZ" sz="1800" i="1" dirty="0" err="1"/>
              <a:t>Soubor:GHS-pictogram-silhouete.svg</a:t>
            </a:r>
            <a:r>
              <a:rPr lang="cs-CZ" sz="1800" i="1" dirty="0"/>
              <a:t> - Wikipedie</a:t>
            </a:r>
            <a:r>
              <a:rPr lang="cs-CZ" sz="1800" dirty="0"/>
              <a:t> [online]. [cit. 1.5.2013]. Dostupný na WWW: http://cs.wikipedia.org/wiki/Soubor:GHS-pictogram-silhouete.svg</a:t>
            </a:r>
            <a:endParaRPr lang="en-US" sz="1800" dirty="0"/>
          </a:p>
          <a:p>
            <a:r>
              <a:rPr lang="cs-CZ" sz="1800" dirty="0" smtClean="0"/>
              <a:t>Pic. 9 TORSTEN </a:t>
            </a:r>
            <a:r>
              <a:rPr lang="cs-CZ" sz="1800" dirty="0"/>
              <a:t>HENNING. </a:t>
            </a:r>
            <a:r>
              <a:rPr lang="cs-CZ" sz="1800" i="1" dirty="0" err="1"/>
              <a:t>Soubor:GHS-pictogram-pollu.svg</a:t>
            </a:r>
            <a:r>
              <a:rPr lang="cs-CZ" sz="1800" i="1" dirty="0"/>
              <a:t> - Wikipedie</a:t>
            </a:r>
            <a:r>
              <a:rPr lang="cs-CZ" sz="1800" dirty="0"/>
              <a:t> [online]. [cit. 1.5.2013]. Dostupný na WWW: http://cs.wikipedia.org/wiki/Soubor:GHS-pictogram-pollu.svg</a:t>
            </a:r>
            <a:endParaRPr lang="en-US" sz="1800" dirty="0"/>
          </a:p>
          <a:p>
            <a:r>
              <a:rPr lang="cs-CZ" sz="1800" dirty="0" smtClean="0"/>
              <a:t>Pic. 10 XAVAX</a:t>
            </a:r>
            <a:r>
              <a:rPr lang="cs-CZ" sz="1800" dirty="0"/>
              <a:t>. </a:t>
            </a:r>
            <a:r>
              <a:rPr lang="cs-CZ" sz="1800" i="1" dirty="0" err="1"/>
              <a:t>Soubor:GHS-pictogram-question.svg</a:t>
            </a:r>
            <a:r>
              <a:rPr lang="cs-CZ" sz="1800" i="1" dirty="0"/>
              <a:t> - Wikipedie</a:t>
            </a:r>
            <a:r>
              <a:rPr lang="cs-CZ" sz="1800" dirty="0"/>
              <a:t> [online]. [cit. 1.5.2013]. Dostupný na WWW: http://cs.wikipedia.org/wiki/Soubor:GHS-pictogram-question.svg</a:t>
            </a:r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6422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200</Words>
  <Application>Microsoft Office PowerPoint</Application>
  <PresentationFormat>Předvádění na obrazovce (4:3)</PresentationFormat>
  <Paragraphs>54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Motiv systému Office</vt:lpstr>
      <vt:lpstr>1_Motiv systému Office</vt:lpstr>
      <vt:lpstr>3_Motiv systému Office</vt:lpstr>
      <vt:lpstr>Prezentace aplikace PowerPoint</vt:lpstr>
      <vt:lpstr>Laboratory safety rules</vt:lpstr>
      <vt:lpstr>Follow the rules</vt:lpstr>
      <vt:lpstr>Prezentace aplikace PowerPoint</vt:lpstr>
      <vt:lpstr>Proper handling of chemicals</vt:lpstr>
      <vt:lpstr>Pictograms</vt:lpstr>
      <vt:lpstr>Prezentace aplikace PowerPoint</vt:lpstr>
      <vt:lpstr>Citace</vt:lpstr>
      <vt:lpstr>Citace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22</cp:revision>
  <dcterms:created xsi:type="dcterms:W3CDTF">2013-05-29T14:24:39Z</dcterms:created>
  <dcterms:modified xsi:type="dcterms:W3CDTF">2013-06-24T05:53:58Z</dcterms:modified>
</cp:coreProperties>
</file>