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7" r:id="rId4"/>
    <p:sldId id="258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2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66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22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38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07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70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1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6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20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58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95AF1-EC2D-4C99-A74E-45157BDD0216}" type="datetimeFigureOut">
              <a:rPr lang="cs-CZ" smtClean="0"/>
              <a:t>24.11.2013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F287-731F-4F79-85EE-4B232E0F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48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Technical_Drawing_Hole_03.png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Schneckengetrieb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</a:rPr>
              <a:t>1</a:t>
            </a:r>
            <a:r>
              <a:rPr lang="cs-CZ" sz="1200" b="1" dirty="0" smtClean="0">
                <a:latin typeface="Verdana" pitchFamily="34" charset="0"/>
              </a:rPr>
              <a:t>. 11.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VY_32_INOVACE_16_ZT_TK_1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</a:rPr>
              <a:t>Technické </a:t>
            </a:r>
            <a:r>
              <a:rPr lang="cs-CZ" sz="1200" b="1" dirty="0" smtClean="0">
                <a:latin typeface="Verdana" pitchFamily="34" charset="0"/>
              </a:rPr>
              <a:t>kreslení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Kótování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200" dirty="0" smtClean="0">
                <a:latin typeface="Verdana" pitchFamily="34" charset="0"/>
              </a:rPr>
              <a:t>Kótování je téma velmi široké a konstruktér musí řešit řadu odlišných situací. Technické kreslení pam</a:t>
            </a:r>
            <a:r>
              <a:rPr lang="cs-CZ" sz="1200" dirty="0">
                <a:latin typeface="Verdana" pitchFamily="34" charset="0"/>
              </a:rPr>
              <a:t>a</a:t>
            </a:r>
            <a:r>
              <a:rPr lang="cs-CZ" sz="1200" dirty="0" smtClean="0">
                <a:latin typeface="Verdana" pitchFamily="34" charset="0"/>
              </a:rPr>
              <a:t>tuje prakticky na každou možnost, nebo umožňuje kombinováním pravidel Každou situaci vyřešit.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 dirty="0" smtClean="0">
                <a:latin typeface="Verdana" pitchFamily="34" charset="0"/>
              </a:rPr>
              <a:t>Snímky jsou zaměřeny více na praktická cvičení než na opisování textu, který je dostupný </a:t>
            </a:r>
            <a:br>
              <a:rPr lang="cs-CZ" sz="1200" dirty="0" smtClean="0">
                <a:latin typeface="Verdana" pitchFamily="34" charset="0"/>
              </a:rPr>
            </a:br>
            <a:r>
              <a:rPr lang="cs-CZ" sz="1200" dirty="0" smtClean="0">
                <a:latin typeface="Verdana" pitchFamily="34" charset="0"/>
              </a:rPr>
              <a:t>v učebnicích.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 dirty="0" smtClean="0">
                <a:latin typeface="Verdana" pitchFamily="34" charset="0"/>
              </a:rPr>
              <a:t>Vzhledem k časové dotaci je rozsah </a:t>
            </a:r>
            <a:r>
              <a:rPr lang="cs-CZ" sz="1200" dirty="0">
                <a:latin typeface="Verdana" pitchFamily="34" charset="0"/>
              </a:rPr>
              <a:t>p</a:t>
            </a:r>
            <a:r>
              <a:rPr lang="cs-CZ" sz="1200" dirty="0" smtClean="0">
                <a:latin typeface="Verdana" pitchFamily="34" charset="0"/>
              </a:rPr>
              <a:t>ráce menší, přesto někteří žáci mají potíže v práci v hodině stihnout. Řešením je dostupnost materiálu na internetu a domácí příprava žáků.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 dirty="0" smtClean="0">
                <a:latin typeface="Verdana" pitchFamily="34" charset="0"/>
              </a:rPr>
              <a:t>Příčinou pomalejší práce bývá absence výuky technického kreslení na základní škole.</a:t>
            </a: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762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cs-CZ" b="1" dirty="0" smtClean="0"/>
              <a:t>Pravidla kótování I.</a:t>
            </a:r>
            <a:endParaRPr lang="cs-CZ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87606" y="3924055"/>
            <a:ext cx="3856401" cy="160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2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-CZ" sz="1600" dirty="0"/>
              <a:t>Význam kót a odkazových čísel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3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-CZ" sz="1600" dirty="0"/>
              <a:t>Provedení kót a odkazových čar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4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-CZ" sz="1600" dirty="0"/>
              <a:t>Cvičení – kreslení hraničících </a:t>
            </a:r>
            <a:r>
              <a:rPr lang="cs-CZ" sz="1600" dirty="0" smtClean="0"/>
              <a:t>značek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 smtClean="0">
                <a:hlinkClick r:id="rId5" action="ppaction://hlinksldjump"/>
              </a:rPr>
              <a:t>►</a:t>
            </a:r>
            <a:r>
              <a:rPr lang="cs-CZ" altLang="cs-CZ" sz="1600" dirty="0" smtClean="0"/>
              <a:t> </a:t>
            </a:r>
            <a:r>
              <a:rPr lang="cs-CZ" sz="1600" dirty="0"/>
              <a:t>Přerušení čar při kótování</a:t>
            </a:r>
            <a:endParaRPr lang="cs-CZ" altLang="cs-CZ" sz="1600" dirty="0"/>
          </a:p>
        </p:txBody>
      </p:sp>
      <p:pic>
        <p:nvPicPr>
          <p:cNvPr id="1026" name="Picture 2" descr="Soubor:Technical Drawing Hole 0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25" y="3789040"/>
            <a:ext cx="258127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884368" y="6055404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33291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" y="1341"/>
            <a:ext cx="8229600" cy="1143000"/>
          </a:xfrm>
        </p:spPr>
        <p:txBody>
          <a:bodyPr/>
          <a:lstStyle/>
          <a:p>
            <a:r>
              <a:rPr lang="cs-CZ" dirty="0" smtClean="0"/>
              <a:t>Význam kót a odkazových čísel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3568" y="1340768"/>
            <a:ext cx="770485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Slouží pro čtení výkresů:</a:t>
            </a:r>
          </a:p>
          <a:p>
            <a:pPr marL="457200" indent="-457200"/>
            <a:r>
              <a:rPr lang="cs-CZ" sz="1800" dirty="0" smtClean="0"/>
              <a:t>rozměrů předmětů nebo jejich částí</a:t>
            </a:r>
          </a:p>
          <a:p>
            <a:pPr marL="457200" indent="-457200"/>
            <a:r>
              <a:rPr lang="cs-CZ" sz="1800" dirty="0" smtClean="0"/>
              <a:t>polohy předmětu nebo částí předmětu</a:t>
            </a:r>
            <a:endParaRPr lang="cs-CZ" sz="1800" dirty="0"/>
          </a:p>
        </p:txBody>
      </p:sp>
      <p:pic>
        <p:nvPicPr>
          <p:cNvPr id="3074" name="Picture 2" descr="Soubor:Schneckengetrieb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526461"/>
            <a:ext cx="5598440" cy="396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9552" y="2780928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 výkresu sestavy jsou nahrazeny kóty čísly odkazující na název jednotlivých částí sestavy.</a:t>
            </a:r>
          </a:p>
          <a:p>
            <a:endParaRPr lang="cs-CZ" dirty="0"/>
          </a:p>
          <a:p>
            <a:r>
              <a:rPr lang="cs-CZ" dirty="0" smtClean="0"/>
              <a:t>Jednotlivé výkresy součástí pak obsahují kóty s rozměry součásti.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6199420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92475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cs-CZ" dirty="0" smtClean="0"/>
              <a:t>Provedení kót a odkazových čar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581128"/>
            <a:ext cx="8363272" cy="11521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Kóta, kótovací čáry i hraničící značky mají při zobrazení přednost, </a:t>
            </a:r>
            <a:r>
              <a:rPr lang="cs-CZ" dirty="0" smtClean="0"/>
              <a:t>ostatní čáry </a:t>
            </a:r>
            <a:r>
              <a:rPr lang="cs-CZ" dirty="0"/>
              <a:t>se v jejich </a:t>
            </a:r>
            <a:r>
              <a:rPr lang="cs-CZ" dirty="0" smtClean="0"/>
              <a:t>okolí, v případě nutnosti přeruší</a:t>
            </a:r>
            <a:r>
              <a:rPr lang="cs-CZ" dirty="0"/>
              <a:t>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1196" y="5661248"/>
            <a:ext cx="8399276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Odkazové čáry se kreslí převážně lomené tak, aby zapsání kóty bylo rovnoběžné s dolním okrajem výkresu.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606257" cy="241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1187624" y="2060848"/>
            <a:ext cx="576064" cy="43204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5076056" y="170080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3518644" y="1700808"/>
            <a:ext cx="15574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518644" y="141277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Odkazová čára</a:t>
            </a:r>
            <a:endParaRPr lang="cs-CZ" sz="1600" dirty="0"/>
          </a:p>
        </p:txBody>
      </p:sp>
      <p:cxnSp>
        <p:nvCxnSpPr>
          <p:cNvPr id="21" name="Přímá spojnice se šipkou 20"/>
          <p:cNvCxnSpPr/>
          <p:nvPr/>
        </p:nvCxnSpPr>
        <p:spPr>
          <a:xfrm flipH="1" flipV="1">
            <a:off x="7380312" y="3212976"/>
            <a:ext cx="341561" cy="613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7721873" y="3813177"/>
            <a:ext cx="12426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795907" y="3481680"/>
            <a:ext cx="134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Vynášecí čára</a:t>
            </a:r>
            <a:endParaRPr lang="cs-CZ" sz="1600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3635896" y="3650957"/>
            <a:ext cx="194320" cy="426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2167942" y="4077072"/>
            <a:ext cx="14679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2167942" y="3774978"/>
            <a:ext cx="1348093" cy="40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Kótovací čára</a:t>
            </a:r>
            <a:endParaRPr lang="cs-CZ" sz="1600" dirty="0"/>
          </a:p>
        </p:txBody>
      </p:sp>
      <p:cxnSp>
        <p:nvCxnSpPr>
          <p:cNvPr id="34" name="Přímá spojnice se šipkou 33"/>
          <p:cNvCxnSpPr/>
          <p:nvPr/>
        </p:nvCxnSpPr>
        <p:spPr>
          <a:xfrm flipH="1" flipV="1">
            <a:off x="7551092" y="2708920"/>
            <a:ext cx="4052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7956376" y="321297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8029013" y="2791671"/>
            <a:ext cx="134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Osy</a:t>
            </a:r>
            <a:endParaRPr lang="cs-CZ" sz="1600" dirty="0"/>
          </a:p>
        </p:txBody>
      </p:sp>
      <p:sp>
        <p:nvSpPr>
          <p:cNvPr id="40" name="Ovál 39"/>
          <p:cNvSpPr/>
          <p:nvPr/>
        </p:nvSpPr>
        <p:spPr>
          <a:xfrm>
            <a:off x="4063910" y="3196963"/>
            <a:ext cx="850714" cy="51589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/>
          <p:cNvCxnSpPr/>
          <p:nvPr/>
        </p:nvCxnSpPr>
        <p:spPr>
          <a:xfrm flipH="1" flipV="1">
            <a:off x="4563015" y="3732999"/>
            <a:ext cx="341561" cy="613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4904576" y="4346848"/>
            <a:ext cx="12426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4978610" y="4001703"/>
            <a:ext cx="1348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Kóta</a:t>
            </a:r>
            <a:endParaRPr lang="cs-CZ" sz="1600" dirty="0"/>
          </a:p>
        </p:txBody>
      </p:sp>
      <p:cxnSp>
        <p:nvCxnSpPr>
          <p:cNvPr id="38" name="Přímá spojnice se šipkou 37"/>
          <p:cNvCxnSpPr/>
          <p:nvPr/>
        </p:nvCxnSpPr>
        <p:spPr>
          <a:xfrm flipH="1">
            <a:off x="1475656" y="1592796"/>
            <a:ext cx="288032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 flipV="1">
            <a:off x="323528" y="1592796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323528" y="1243499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Hraniční šipka</a:t>
            </a:r>
            <a:endParaRPr lang="cs-CZ" sz="16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6948264" y="4149080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  <p:cxnSp>
        <p:nvCxnSpPr>
          <p:cNvPr id="50" name="Přímá spojnice se šipkou 49"/>
          <p:cNvCxnSpPr/>
          <p:nvPr/>
        </p:nvCxnSpPr>
        <p:spPr>
          <a:xfrm flipH="1" flipV="1">
            <a:off x="1419367" y="3173104"/>
            <a:ext cx="344321" cy="477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107504" y="3650957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107504" y="3366533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Přesah 1 – 2 mm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8855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HRANIČÍCÍ ZNAČKY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>
            <a:normAutofit/>
          </a:bodyPr>
          <a:lstStyle/>
          <a:p>
            <a:r>
              <a:rPr lang="cs-CZ" sz="1800" dirty="0"/>
              <a:t>Kótovací čáry se ukončují hraničícími šipkami nebo hraničícími </a:t>
            </a:r>
            <a:r>
              <a:rPr lang="cs-CZ" sz="1800" dirty="0" smtClean="0"/>
              <a:t>úsečkami.</a:t>
            </a:r>
          </a:p>
          <a:p>
            <a:r>
              <a:rPr lang="cs-CZ" sz="1800" dirty="0" smtClean="0"/>
              <a:t>Na </a:t>
            </a:r>
            <a:r>
              <a:rPr lang="cs-CZ" sz="1800" dirty="0"/>
              <a:t>výkrese nebo v jednom </a:t>
            </a:r>
            <a:r>
              <a:rPr lang="cs-CZ" sz="1800" dirty="0" smtClean="0"/>
              <a:t>souboru výkresů </a:t>
            </a:r>
            <a:r>
              <a:rPr lang="cs-CZ" sz="1800" dirty="0"/>
              <a:t>se má používat vždy jen jeden typ a velikost hraničících značek. Výjimku tvoří některé kóty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značka počátku </a:t>
            </a:r>
            <a:r>
              <a:rPr lang="cs-CZ" sz="1800" dirty="0"/>
              <a:t>při zjednodušeném kótování od společné základny.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96952"/>
            <a:ext cx="8067960" cy="329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50427" y="328498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Hraniční šipka otevřená 15°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26383" y="414908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Hraniční šipka uzavřená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926383" y="5013176"/>
            <a:ext cx="340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Hraniční šipka uzavřená vyplněná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286423" y="5589240"/>
            <a:ext cx="340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 … výška písma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74855" y="328498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Hraniční šipka otevřená 90°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174855" y="4136504"/>
            <a:ext cx="3274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Hraniční úsečka se sklonem 45°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174855" y="5019607"/>
            <a:ext cx="352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Značka počátku (základna kótování)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956376" y="5949280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4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20336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2856"/>
          </a:xfrm>
        </p:spPr>
        <p:txBody>
          <a:bodyPr>
            <a:normAutofit/>
          </a:bodyPr>
          <a:lstStyle/>
          <a:p>
            <a:r>
              <a:rPr lang="cs-CZ" dirty="0" smtClean="0"/>
              <a:t>Cvičení – kreslení </a:t>
            </a:r>
            <a:r>
              <a:rPr lang="cs-CZ" dirty="0"/>
              <a:t>hraničících značek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634679" cy="203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100392" y="5373216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5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8848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čar při kótování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656" y="1988840"/>
            <a:ext cx="8467824" cy="82068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Používáme pouze v nutných případech, kde </a:t>
            </a:r>
            <a:r>
              <a:rPr lang="cs-CZ" dirty="0" smtClean="0"/>
              <a:t>nenarušíme </a:t>
            </a:r>
            <a:r>
              <a:rPr lang="cs-CZ" dirty="0" smtClean="0"/>
              <a:t>srozumitelnost výkresu.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2" y="3425114"/>
            <a:ext cx="9078913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3698688" y="4149080"/>
            <a:ext cx="648072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34786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chybně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32240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správně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551723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Přerušení provedeme pouze v nezbytné míře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172400" y="5843733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6</a:t>
            </a:r>
            <a:endParaRPr lang="cs-CZ" sz="105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6192180" y="2492896"/>
            <a:ext cx="2376264" cy="752198"/>
          </a:xfrm>
          <a:prstGeom prst="wedgeRoundRectCallout">
            <a:avLst>
              <a:gd name="adj1" fmla="val -26002"/>
              <a:gd name="adj2" fmla="val 10040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Šrafování pod úhlem 45°, rozteč 3 – 5 mm (rovnoběžky)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92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3861048"/>
            <a:ext cx="82359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</a:t>
            </a:r>
            <a:r>
              <a:rPr lang="cs-CZ" sz="1400" dirty="0" smtClean="0"/>
              <a:t>1.11.2013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en.wikipedia.org/wiki/Main_Page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</a:t>
            </a:r>
            <a:r>
              <a:rPr lang="cs-CZ" sz="1400" dirty="0" smtClean="0"/>
              <a:t>.</a:t>
            </a:r>
          </a:p>
          <a:p>
            <a:endParaRPr lang="cs-CZ" sz="1400" dirty="0" smtClean="0"/>
          </a:p>
          <a:p>
            <a:r>
              <a:rPr lang="cs-CZ" sz="1400" dirty="0"/>
              <a:t>LEINVEBER, J., ŠVERCL, J. Technické kreslení, Technická dokumentace, pro studijní a učební obory SOU. </a:t>
            </a:r>
          </a:p>
          <a:p>
            <a:r>
              <a:rPr lang="cs-CZ" sz="1400" dirty="0"/>
              <a:t> 1. vydání. Úvaly: ALBRA, 2003. ISBN </a:t>
            </a:r>
            <a:r>
              <a:rPr lang="cs-CZ" sz="1400" dirty="0" smtClean="0"/>
              <a:t>80-86490-73-4</a:t>
            </a:r>
          </a:p>
          <a:p>
            <a:endParaRPr lang="cs-CZ" sz="1400" dirty="0"/>
          </a:p>
          <a:p>
            <a:r>
              <a:rPr lang="cs-CZ" sz="1400" dirty="0" smtClean="0"/>
              <a:t>LEINVEBER</a:t>
            </a:r>
            <a:r>
              <a:rPr lang="cs-CZ" sz="1400" dirty="0"/>
              <a:t>, J., VÁVRA, P. Strojnické tabulky. 1. vydání. Praha: ALBRA, 2003. ISBN </a:t>
            </a:r>
            <a:r>
              <a:rPr lang="cs-CZ" sz="1400" dirty="0" smtClean="0"/>
              <a:t>80-86490-74-2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17513" y="3068960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>
                <a:solidFill>
                  <a:schemeClr val="tx1"/>
                </a:solidFill>
              </a:rPr>
              <a:t>Literatura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7513" y="1213008"/>
            <a:ext cx="82359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Obr. 1</a:t>
            </a:r>
            <a:r>
              <a:rPr lang="cs-CZ" sz="1400" dirty="0"/>
              <a:t> BOROWSKI. </a:t>
            </a:r>
            <a:r>
              <a:rPr lang="cs-CZ" sz="1400" i="1" dirty="0" err="1"/>
              <a:t>Soubor:Technical</a:t>
            </a:r>
            <a:r>
              <a:rPr lang="cs-CZ" sz="1400" i="1" dirty="0"/>
              <a:t> </a:t>
            </a:r>
            <a:r>
              <a:rPr lang="cs-CZ" sz="1400" i="1" dirty="0" err="1"/>
              <a:t>Drawing</a:t>
            </a:r>
            <a:r>
              <a:rPr lang="cs-CZ" sz="1400" i="1" dirty="0"/>
              <a:t> Hole 03.png – Wikipedie</a:t>
            </a:r>
            <a:r>
              <a:rPr lang="cs-CZ" sz="1400" dirty="0"/>
              <a:t> [online]. [cit. 1</a:t>
            </a:r>
            <a:r>
              <a:rPr lang="cs-CZ" sz="1400" dirty="0" smtClean="0"/>
              <a:t>.11.2013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cs.wikipedia.org/wiki/Soubor:Technical_Drawing_Hole_03.png</a:t>
            </a:r>
            <a:endParaRPr lang="cs-CZ" sz="1400" b="1" dirty="0" smtClean="0"/>
          </a:p>
          <a:p>
            <a:r>
              <a:rPr lang="cs-CZ" sz="1400" b="1" dirty="0" smtClean="0"/>
              <a:t>Obr. 2</a:t>
            </a:r>
            <a:r>
              <a:rPr lang="cs-CZ" sz="1400" dirty="0" smtClean="0"/>
              <a:t> </a:t>
            </a:r>
            <a:r>
              <a:rPr lang="cs-CZ" sz="1400" dirty="0"/>
              <a:t>HARTMANN, </a:t>
            </a:r>
            <a:r>
              <a:rPr lang="cs-CZ" sz="1400" dirty="0" err="1"/>
              <a:t>Thorsten</a:t>
            </a:r>
            <a:r>
              <a:rPr lang="cs-CZ" sz="1400" dirty="0"/>
              <a:t>. </a:t>
            </a:r>
            <a:r>
              <a:rPr lang="cs-CZ" sz="1400" i="1" dirty="0" err="1"/>
              <a:t>Soubor:Schneckengetriebe.png</a:t>
            </a:r>
            <a:r>
              <a:rPr lang="cs-CZ" sz="1400" i="1" dirty="0"/>
              <a:t> – Wikipedie</a:t>
            </a:r>
            <a:r>
              <a:rPr lang="cs-CZ" sz="1400" dirty="0"/>
              <a:t> [online]. [cit. 1</a:t>
            </a:r>
            <a:r>
              <a:rPr lang="cs-CZ" sz="1400" dirty="0" smtClean="0"/>
              <a:t>.11.2013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cs.wikipedia.org/wiki/Soubor:Schneckengetriebe.png</a:t>
            </a:r>
            <a:endParaRPr lang="cs-CZ" sz="1400" dirty="0" smtClean="0"/>
          </a:p>
          <a:p>
            <a:r>
              <a:rPr lang="cs-CZ" sz="1400" b="1" dirty="0" smtClean="0"/>
              <a:t>Obr. 3 – 6 </a:t>
            </a:r>
            <a:r>
              <a:rPr lang="cs-CZ" sz="1400" dirty="0" smtClean="0"/>
              <a:t>Archiv autora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736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282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Pravidla kótování I.</vt:lpstr>
      <vt:lpstr>Význam kót a odkazových čísel</vt:lpstr>
      <vt:lpstr>Provedení kót a odkazových čar</vt:lpstr>
      <vt:lpstr>HRANIČÍCÍ ZNAČKY</vt:lpstr>
      <vt:lpstr>Cvičení – kreslení hraničících značek</vt:lpstr>
      <vt:lpstr>Přerušení čar při kótování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KÓTOVÁNÍ</dc:title>
  <dc:creator>Lenovo</dc:creator>
  <cp:lastModifiedBy>Lenovo</cp:lastModifiedBy>
  <cp:revision>22</cp:revision>
  <dcterms:created xsi:type="dcterms:W3CDTF">2013-11-06T09:11:25Z</dcterms:created>
  <dcterms:modified xsi:type="dcterms:W3CDTF">2013-11-24T17:35:55Z</dcterms:modified>
</cp:coreProperties>
</file>