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7" r:id="rId4"/>
    <p:sldId id="258" r:id="rId5"/>
    <p:sldId id="262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5AF1-EC2D-4C99-A74E-45157BDD0216}" type="datetimeFigureOut">
              <a:rPr lang="cs-CZ" smtClean="0"/>
              <a:t>24.11.2013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F287-731F-4F79-85EE-4B232E0FF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62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5AF1-EC2D-4C99-A74E-45157BDD0216}" type="datetimeFigureOut">
              <a:rPr lang="cs-CZ" smtClean="0"/>
              <a:t>24.11.2013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F287-731F-4F79-85EE-4B232E0FF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665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5AF1-EC2D-4C99-A74E-45157BDD0216}" type="datetimeFigureOut">
              <a:rPr lang="cs-CZ" smtClean="0"/>
              <a:t>24.11.2013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F287-731F-4F79-85EE-4B232E0FF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22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5AF1-EC2D-4C99-A74E-45157BDD0216}" type="datetimeFigureOut">
              <a:rPr lang="cs-CZ" smtClean="0"/>
              <a:t>24.11.2013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F287-731F-4F79-85EE-4B232E0FF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38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5AF1-EC2D-4C99-A74E-45157BDD0216}" type="datetimeFigureOut">
              <a:rPr lang="cs-CZ" smtClean="0"/>
              <a:t>24.11.2013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F287-731F-4F79-85EE-4B232E0FF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07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5AF1-EC2D-4C99-A74E-45157BDD0216}" type="datetimeFigureOut">
              <a:rPr lang="cs-CZ" smtClean="0"/>
              <a:t>24.11.2013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F287-731F-4F79-85EE-4B232E0FF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70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5AF1-EC2D-4C99-A74E-45157BDD0216}" type="datetimeFigureOut">
              <a:rPr lang="cs-CZ" smtClean="0"/>
              <a:t>24.11.2013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F287-731F-4F79-85EE-4B232E0FF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81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5AF1-EC2D-4C99-A74E-45157BDD0216}" type="datetimeFigureOut">
              <a:rPr lang="cs-CZ" smtClean="0"/>
              <a:t>24.11.2013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F287-731F-4F79-85EE-4B232E0FF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62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5AF1-EC2D-4C99-A74E-45157BDD0216}" type="datetimeFigureOut">
              <a:rPr lang="cs-CZ" smtClean="0"/>
              <a:t>24.11.2013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F287-731F-4F79-85EE-4B232E0FF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61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5AF1-EC2D-4C99-A74E-45157BDD0216}" type="datetimeFigureOut">
              <a:rPr lang="cs-CZ" smtClean="0"/>
              <a:t>24.11.2013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F287-731F-4F79-85EE-4B232E0FF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205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5AF1-EC2D-4C99-A74E-45157BDD0216}" type="datetimeFigureOut">
              <a:rPr lang="cs-CZ" smtClean="0"/>
              <a:t>24.11.2013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F287-731F-4F79-85EE-4B232E0FF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58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95AF1-EC2D-4C99-A74E-45157BDD0216}" type="datetimeFigureOut">
              <a:rPr lang="cs-CZ" smtClean="0"/>
              <a:t>24.11.2013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7F287-731F-4F79-85EE-4B232E0FF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489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Technical_Drawing_Hole_03.png" TargetMode="External"/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Soubor:Schneckengetriebe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250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Datum vytvoření: </a:t>
            </a:r>
            <a:r>
              <a:rPr lang="cs-CZ" sz="1200" b="1" dirty="0">
                <a:latin typeface="Verdana" pitchFamily="34" charset="0"/>
              </a:rPr>
              <a:t>1</a:t>
            </a:r>
            <a:r>
              <a:rPr lang="cs-CZ" sz="1200" b="1" dirty="0" smtClean="0">
                <a:latin typeface="Verdana" pitchFamily="34" charset="0"/>
              </a:rPr>
              <a:t>. 11. 2013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Číslo DUM: VY_32_INOVACE_16_ZT_TK_1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Ročník: I.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cs-CZ" sz="1200" b="1" dirty="0">
                <a:latin typeface="Verdana" pitchFamily="34" charset="0"/>
              </a:rPr>
              <a:t>Technické </a:t>
            </a:r>
            <a:r>
              <a:rPr lang="cs-CZ" sz="1200" b="1" dirty="0" smtClean="0">
                <a:latin typeface="Verdana" pitchFamily="34" charset="0"/>
              </a:rPr>
              <a:t>kreslení</a:t>
            </a:r>
            <a:endParaRPr lang="cs-CZ" sz="1200" b="1" dirty="0" smtClean="0">
              <a:latin typeface="Verdan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Vzdělávací oblast: Odborné vzdělávání Technická příprava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Vzdělávací obor: Základy techniky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Tematický okruh: Technické kreslení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Téma: Kótování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Metodický list/anotace: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sz="1200" b="1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1200" dirty="0" smtClean="0">
                <a:latin typeface="Verdana" pitchFamily="34" charset="0"/>
              </a:rPr>
              <a:t>Kótování je téma velmi široké a konstruktér musí řešit řadu odlišných situací. Technické kreslení pam</a:t>
            </a:r>
            <a:r>
              <a:rPr lang="cs-CZ" sz="1200" dirty="0">
                <a:latin typeface="Verdana" pitchFamily="34" charset="0"/>
              </a:rPr>
              <a:t>a</a:t>
            </a:r>
            <a:r>
              <a:rPr lang="cs-CZ" sz="1200" dirty="0" smtClean="0">
                <a:latin typeface="Verdana" pitchFamily="34" charset="0"/>
              </a:rPr>
              <a:t>tuje prakticky na každou možnost, nebo umožňuje kombinováním pravidel Každou situaci vyřešit.</a:t>
            </a:r>
          </a:p>
          <a:p>
            <a:pPr eaLnBrk="1" hangingPunct="1">
              <a:lnSpc>
                <a:spcPct val="90000"/>
              </a:lnSpc>
            </a:pPr>
            <a:r>
              <a:rPr lang="cs-CZ" sz="1200" dirty="0" smtClean="0">
                <a:latin typeface="Verdana" pitchFamily="34" charset="0"/>
              </a:rPr>
              <a:t>Snímky jsou zaměřeny více na praktická cvičení než na opisování textu, který je dostupný </a:t>
            </a:r>
            <a:br>
              <a:rPr lang="cs-CZ" sz="1200" dirty="0" smtClean="0">
                <a:latin typeface="Verdana" pitchFamily="34" charset="0"/>
              </a:rPr>
            </a:br>
            <a:r>
              <a:rPr lang="cs-CZ" sz="1200" dirty="0" smtClean="0">
                <a:latin typeface="Verdana" pitchFamily="34" charset="0"/>
              </a:rPr>
              <a:t>v učebnicích.</a:t>
            </a:r>
          </a:p>
          <a:p>
            <a:pPr eaLnBrk="1" hangingPunct="1">
              <a:lnSpc>
                <a:spcPct val="90000"/>
              </a:lnSpc>
            </a:pPr>
            <a:r>
              <a:rPr lang="cs-CZ" sz="1200" dirty="0" smtClean="0">
                <a:latin typeface="Verdana" pitchFamily="34" charset="0"/>
              </a:rPr>
              <a:t>Vzhledem k časové dotaci je rozsah </a:t>
            </a:r>
            <a:r>
              <a:rPr lang="cs-CZ" sz="1200" dirty="0">
                <a:latin typeface="Verdana" pitchFamily="34" charset="0"/>
              </a:rPr>
              <a:t>p</a:t>
            </a:r>
            <a:r>
              <a:rPr lang="cs-CZ" sz="1200" dirty="0" smtClean="0">
                <a:latin typeface="Verdana" pitchFamily="34" charset="0"/>
              </a:rPr>
              <a:t>ráce menší, přesto někteří žáci mají potíže v práci v hodině stihnout. Řešením je dostupnost materiálu na internetu a domácí příprava žáků.</a:t>
            </a:r>
          </a:p>
          <a:p>
            <a:pPr eaLnBrk="1" hangingPunct="1">
              <a:lnSpc>
                <a:spcPct val="90000"/>
              </a:lnSpc>
            </a:pPr>
            <a:r>
              <a:rPr lang="cs-CZ" sz="1200" dirty="0" smtClean="0">
                <a:latin typeface="Verdana" pitchFamily="34" charset="0"/>
              </a:rPr>
              <a:t>Příčinou pomalejší práce bývá absence výuky technického kreslení na základní škole.</a:t>
            </a:r>
          </a:p>
        </p:txBody>
      </p:sp>
      <p:grpSp>
        <p:nvGrpSpPr>
          <p:cNvPr id="14338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14339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0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1 w 7514"/>
                <a:gd name="T35" fmla="*/ 0 h 385"/>
                <a:gd name="T36" fmla="*/ 1 w 7514"/>
                <a:gd name="T37" fmla="*/ 0 h 385"/>
                <a:gd name="T38" fmla="*/ 1 w 7514"/>
                <a:gd name="T39" fmla="*/ 0 h 385"/>
                <a:gd name="T40" fmla="*/ 1 w 7514"/>
                <a:gd name="T41" fmla="*/ 0 h 385"/>
                <a:gd name="T42" fmla="*/ 1 w 7514"/>
                <a:gd name="T43" fmla="*/ 0 h 385"/>
                <a:gd name="T44" fmla="*/ 1 w 7514"/>
                <a:gd name="T45" fmla="*/ 0 h 385"/>
                <a:gd name="T46" fmla="*/ 1 w 7514"/>
                <a:gd name="T47" fmla="*/ 0 h 385"/>
                <a:gd name="T48" fmla="*/ 1 w 7514"/>
                <a:gd name="T49" fmla="*/ 0 h 385"/>
                <a:gd name="T50" fmla="*/ 1 w 7514"/>
                <a:gd name="T51" fmla="*/ 0 h 385"/>
                <a:gd name="T52" fmla="*/ 1 w 7514"/>
                <a:gd name="T53" fmla="*/ 0 h 385"/>
                <a:gd name="T54" fmla="*/ 1 w 7514"/>
                <a:gd name="T55" fmla="*/ 0 h 385"/>
                <a:gd name="T56" fmla="*/ 1 w 7514"/>
                <a:gd name="T57" fmla="*/ 0 h 385"/>
                <a:gd name="T58" fmla="*/ 1 w 7514"/>
                <a:gd name="T59" fmla="*/ 0 h 385"/>
                <a:gd name="T60" fmla="*/ 1 w 7514"/>
                <a:gd name="T61" fmla="*/ 0 h 385"/>
                <a:gd name="T62" fmla="*/ 1 w 7514"/>
                <a:gd name="T63" fmla="*/ 0 h 385"/>
                <a:gd name="T64" fmla="*/ 1 w 7514"/>
                <a:gd name="T65" fmla="*/ 0 h 385"/>
                <a:gd name="T66" fmla="*/ 1 w 7514"/>
                <a:gd name="T67" fmla="*/ 0 h 385"/>
                <a:gd name="T68" fmla="*/ 1 w 7514"/>
                <a:gd name="T69" fmla="*/ 0 h 385"/>
                <a:gd name="T70" fmla="*/ 1 w 7514"/>
                <a:gd name="T71" fmla="*/ 0 h 385"/>
                <a:gd name="T72" fmla="*/ 2 w 7514"/>
                <a:gd name="T73" fmla="*/ 0 h 385"/>
                <a:gd name="T74" fmla="*/ 2 w 7514"/>
                <a:gd name="T75" fmla="*/ 0 h 385"/>
                <a:gd name="T76" fmla="*/ 2 w 7514"/>
                <a:gd name="T77" fmla="*/ 0 h 385"/>
                <a:gd name="T78" fmla="*/ 2 w 7514"/>
                <a:gd name="T79" fmla="*/ 0 h 385"/>
                <a:gd name="T80" fmla="*/ 2 w 7514"/>
                <a:gd name="T81" fmla="*/ 0 h 385"/>
                <a:gd name="T82" fmla="*/ 2 w 7514"/>
                <a:gd name="T83" fmla="*/ 0 h 385"/>
                <a:gd name="T84" fmla="*/ 2 w 7514"/>
                <a:gd name="T85" fmla="*/ 0 h 385"/>
                <a:gd name="T86" fmla="*/ 2 w 7514"/>
                <a:gd name="T87" fmla="*/ 0 h 385"/>
                <a:gd name="T88" fmla="*/ 2 w 7514"/>
                <a:gd name="T89" fmla="*/ 0 h 385"/>
                <a:gd name="T90" fmla="*/ 2 w 7514"/>
                <a:gd name="T91" fmla="*/ 0 h 385"/>
                <a:gd name="T92" fmla="*/ 2 w 7514"/>
                <a:gd name="T93" fmla="*/ 0 h 385"/>
                <a:gd name="T94" fmla="*/ 2 w 7514"/>
                <a:gd name="T95" fmla="*/ 0 h 385"/>
                <a:gd name="T96" fmla="*/ 2 w 7514"/>
                <a:gd name="T97" fmla="*/ 0 h 385"/>
                <a:gd name="T98" fmla="*/ 2 w 7514"/>
                <a:gd name="T99" fmla="*/ 0 h 385"/>
                <a:gd name="T100" fmla="*/ 2 w 7514"/>
                <a:gd name="T101" fmla="*/ 0 h 385"/>
                <a:gd name="T102" fmla="*/ 2 w 7514"/>
                <a:gd name="T103" fmla="*/ 0 h 385"/>
                <a:gd name="T104" fmla="*/ 2 w 7514"/>
                <a:gd name="T105" fmla="*/ 0 h 385"/>
                <a:gd name="T106" fmla="*/ 3 w 7514"/>
                <a:gd name="T107" fmla="*/ 0 h 385"/>
                <a:gd name="T108" fmla="*/ 3 w 7514"/>
                <a:gd name="T109" fmla="*/ 0 h 385"/>
                <a:gd name="T110" fmla="*/ 3 w 7514"/>
                <a:gd name="T111" fmla="*/ 0 h 385"/>
                <a:gd name="T112" fmla="*/ 3 w 7514"/>
                <a:gd name="T113" fmla="*/ 0 h 385"/>
                <a:gd name="T114" fmla="*/ 3 w 7514"/>
                <a:gd name="T115" fmla="*/ 0 h 385"/>
                <a:gd name="T116" fmla="*/ 3 w 7514"/>
                <a:gd name="T117" fmla="*/ 0 h 385"/>
                <a:gd name="T118" fmla="*/ 3 w 7514"/>
                <a:gd name="T119" fmla="*/ 0 h 385"/>
                <a:gd name="T120" fmla="*/ 3 w 7514"/>
                <a:gd name="T121" fmla="*/ 0 h 385"/>
                <a:gd name="T122" fmla="*/ 3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1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2 w 2517"/>
                <a:gd name="T13" fmla="*/ 0 h 1689"/>
                <a:gd name="T14" fmla="*/ 2 w 2517"/>
                <a:gd name="T15" fmla="*/ 0 h 1689"/>
                <a:gd name="T16" fmla="*/ 2 w 2517"/>
                <a:gd name="T17" fmla="*/ 0 h 1689"/>
                <a:gd name="T18" fmla="*/ 2 w 2517"/>
                <a:gd name="T19" fmla="*/ 0 h 1689"/>
                <a:gd name="T20" fmla="*/ 2 w 2517"/>
                <a:gd name="T21" fmla="*/ 0 h 1689"/>
                <a:gd name="T22" fmla="*/ 2 w 2517"/>
                <a:gd name="T23" fmla="*/ 0 h 1689"/>
                <a:gd name="T24" fmla="*/ 2 w 2517"/>
                <a:gd name="T25" fmla="*/ 0 h 1689"/>
                <a:gd name="T26" fmla="*/ 2 w 2517"/>
                <a:gd name="T27" fmla="*/ 0 h 1689"/>
                <a:gd name="T28" fmla="*/ 2 w 2517"/>
                <a:gd name="T29" fmla="*/ 0 h 1689"/>
                <a:gd name="T30" fmla="*/ 2 w 2517"/>
                <a:gd name="T31" fmla="*/ 0 h 1689"/>
                <a:gd name="T32" fmla="*/ 2 w 2517"/>
                <a:gd name="T33" fmla="*/ 0 h 1689"/>
                <a:gd name="T34" fmla="*/ 2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2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3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2 w 2521"/>
                <a:gd name="T107" fmla="*/ 1 h 294"/>
                <a:gd name="T108" fmla="*/ 2 w 2521"/>
                <a:gd name="T109" fmla="*/ 1 h 294"/>
                <a:gd name="T110" fmla="*/ 2 w 2521"/>
                <a:gd name="T111" fmla="*/ 1 h 294"/>
                <a:gd name="T112" fmla="*/ 1 w 2521"/>
                <a:gd name="T113" fmla="*/ 1 h 294"/>
                <a:gd name="T114" fmla="*/ 2 w 2521"/>
                <a:gd name="T115" fmla="*/ 1 h 294"/>
                <a:gd name="T116" fmla="*/ 2 w 2521"/>
                <a:gd name="T117" fmla="*/ 1 h 294"/>
                <a:gd name="T118" fmla="*/ 2 w 2521"/>
                <a:gd name="T119" fmla="*/ 1 h 294"/>
                <a:gd name="T120" fmla="*/ 2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4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5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 w 2355"/>
                <a:gd name="T1" fmla="*/ 1 h 1405"/>
                <a:gd name="T2" fmla="*/ 1 w 2355"/>
                <a:gd name="T3" fmla="*/ 1 h 1405"/>
                <a:gd name="T4" fmla="*/ 1 w 2355"/>
                <a:gd name="T5" fmla="*/ 1 h 1405"/>
                <a:gd name="T6" fmla="*/ 1 w 2355"/>
                <a:gd name="T7" fmla="*/ 1 h 1405"/>
                <a:gd name="T8" fmla="*/ 1 w 2355"/>
                <a:gd name="T9" fmla="*/ 1 h 1405"/>
                <a:gd name="T10" fmla="*/ 1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1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6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7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8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9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0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1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2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2 w 2753"/>
                <a:gd name="T1" fmla="*/ 1 h 496"/>
                <a:gd name="T2" fmla="*/ 2 w 2753"/>
                <a:gd name="T3" fmla="*/ 1 h 496"/>
                <a:gd name="T4" fmla="*/ 2 w 2753"/>
                <a:gd name="T5" fmla="*/ 1 h 496"/>
                <a:gd name="T6" fmla="*/ 2 w 2753"/>
                <a:gd name="T7" fmla="*/ 1 h 496"/>
                <a:gd name="T8" fmla="*/ 2 w 2753"/>
                <a:gd name="T9" fmla="*/ 1 h 496"/>
                <a:gd name="T10" fmla="*/ 2 w 2753"/>
                <a:gd name="T11" fmla="*/ 1 h 496"/>
                <a:gd name="T12" fmla="*/ 2 w 2753"/>
                <a:gd name="T13" fmla="*/ 1 h 496"/>
                <a:gd name="T14" fmla="*/ 2 w 2753"/>
                <a:gd name="T15" fmla="*/ 1 h 496"/>
                <a:gd name="T16" fmla="*/ 2 w 2753"/>
                <a:gd name="T17" fmla="*/ 1 h 496"/>
                <a:gd name="T18" fmla="*/ 2 w 2753"/>
                <a:gd name="T19" fmla="*/ 1 h 496"/>
                <a:gd name="T20" fmla="*/ 2 w 2753"/>
                <a:gd name="T21" fmla="*/ 1 h 496"/>
                <a:gd name="T22" fmla="*/ 2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2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3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4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2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5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2 w 4304"/>
                <a:gd name="T69" fmla="*/ 1 h 532"/>
                <a:gd name="T70" fmla="*/ 2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6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7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2 w 2467"/>
                <a:gd name="T51" fmla="*/ 1 h 262"/>
                <a:gd name="T52" fmla="*/ 2 w 2467"/>
                <a:gd name="T53" fmla="*/ 1 h 262"/>
                <a:gd name="T54" fmla="*/ 2 w 2467"/>
                <a:gd name="T55" fmla="*/ 1 h 262"/>
                <a:gd name="T56" fmla="*/ 2 w 2467"/>
                <a:gd name="T57" fmla="*/ 1 h 262"/>
                <a:gd name="T58" fmla="*/ 2 w 2467"/>
                <a:gd name="T59" fmla="*/ 1 h 262"/>
                <a:gd name="T60" fmla="*/ 2 w 2467"/>
                <a:gd name="T61" fmla="*/ 1 h 262"/>
                <a:gd name="T62" fmla="*/ 2 w 2467"/>
                <a:gd name="T63" fmla="*/ 1 h 262"/>
                <a:gd name="T64" fmla="*/ 2 w 2467"/>
                <a:gd name="T65" fmla="*/ 1 h 262"/>
                <a:gd name="T66" fmla="*/ 2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8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9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60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61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62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2 w 4312"/>
                <a:gd name="T111" fmla="*/ 0 h 228"/>
                <a:gd name="T112" fmla="*/ 2 w 4312"/>
                <a:gd name="T113" fmla="*/ 0 h 228"/>
                <a:gd name="T114" fmla="*/ 2 w 4312"/>
                <a:gd name="T115" fmla="*/ 0 h 228"/>
                <a:gd name="T116" fmla="*/ 2 w 4312"/>
                <a:gd name="T117" fmla="*/ 0 h 228"/>
                <a:gd name="T118" fmla="*/ 2 w 4312"/>
                <a:gd name="T119" fmla="*/ 0 h 228"/>
                <a:gd name="T120" fmla="*/ 2 w 4312"/>
                <a:gd name="T121" fmla="*/ 0 h 228"/>
                <a:gd name="T122" fmla="*/ 2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67623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cs-CZ" b="1" dirty="0" smtClean="0"/>
              <a:t>Pravidla kótování I.</a:t>
            </a:r>
            <a:endParaRPr lang="cs-CZ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87606" y="3924055"/>
            <a:ext cx="3856401" cy="1602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FontTx/>
              <a:buNone/>
            </a:pPr>
            <a:r>
              <a:rPr lang="cs-CZ" altLang="cs-CZ" sz="1600" dirty="0">
                <a:hlinkClick r:id="rId2" action="ppaction://hlinksldjump"/>
              </a:rPr>
              <a:t>►</a:t>
            </a:r>
            <a:r>
              <a:rPr lang="cs-CZ" altLang="cs-CZ" sz="1600" dirty="0"/>
              <a:t> </a:t>
            </a:r>
            <a:r>
              <a:rPr lang="cs-CZ" sz="1600" dirty="0"/>
              <a:t>Význam kót a odkazových čísel</a:t>
            </a:r>
            <a:endParaRPr lang="cs-CZ" altLang="cs-CZ" sz="1600" dirty="0"/>
          </a:p>
          <a:p>
            <a:pPr eaLnBrk="1" hangingPunct="1">
              <a:spcAft>
                <a:spcPts val="600"/>
              </a:spcAft>
              <a:buFontTx/>
              <a:buNone/>
            </a:pPr>
            <a:r>
              <a:rPr lang="cs-CZ" altLang="cs-CZ" sz="1600" dirty="0">
                <a:hlinkClick r:id="rId3" action="ppaction://hlinksldjump"/>
              </a:rPr>
              <a:t>►</a:t>
            </a:r>
            <a:r>
              <a:rPr lang="cs-CZ" altLang="cs-CZ" sz="1600" dirty="0"/>
              <a:t> </a:t>
            </a:r>
            <a:r>
              <a:rPr lang="cs-CZ" sz="1600" dirty="0"/>
              <a:t>Provedení kót a odkazových čar</a:t>
            </a:r>
            <a:endParaRPr lang="cs-CZ" altLang="cs-CZ" sz="1600" dirty="0"/>
          </a:p>
          <a:p>
            <a:pPr eaLnBrk="1" hangingPunct="1">
              <a:spcAft>
                <a:spcPts val="600"/>
              </a:spcAft>
              <a:buFontTx/>
              <a:buNone/>
            </a:pPr>
            <a:r>
              <a:rPr lang="cs-CZ" altLang="cs-CZ" sz="1600" dirty="0">
                <a:hlinkClick r:id="rId4" action="ppaction://hlinksldjump"/>
              </a:rPr>
              <a:t>►</a:t>
            </a:r>
            <a:r>
              <a:rPr lang="cs-CZ" altLang="cs-CZ" sz="1600" dirty="0"/>
              <a:t> </a:t>
            </a:r>
            <a:r>
              <a:rPr lang="cs-CZ" sz="1600" dirty="0"/>
              <a:t>Cvičení – kreslení hraničících </a:t>
            </a:r>
            <a:r>
              <a:rPr lang="cs-CZ" sz="1600" dirty="0" smtClean="0"/>
              <a:t>značek</a:t>
            </a:r>
          </a:p>
          <a:p>
            <a:pPr eaLnBrk="1" hangingPunct="1">
              <a:spcAft>
                <a:spcPts val="600"/>
              </a:spcAft>
              <a:buFontTx/>
              <a:buNone/>
            </a:pPr>
            <a:r>
              <a:rPr lang="cs-CZ" altLang="cs-CZ" sz="1600" dirty="0" smtClean="0">
                <a:hlinkClick r:id="rId5" action="ppaction://hlinksldjump"/>
              </a:rPr>
              <a:t>►</a:t>
            </a:r>
            <a:r>
              <a:rPr lang="cs-CZ" altLang="cs-CZ" sz="1600" dirty="0" smtClean="0"/>
              <a:t> </a:t>
            </a:r>
            <a:r>
              <a:rPr lang="cs-CZ" sz="1600" dirty="0"/>
              <a:t>Přerušení čar při kótování</a:t>
            </a:r>
            <a:endParaRPr lang="cs-CZ" altLang="cs-CZ" sz="1600" dirty="0"/>
          </a:p>
        </p:txBody>
      </p:sp>
      <p:pic>
        <p:nvPicPr>
          <p:cNvPr id="1026" name="Picture 2" descr="Soubor:Technical Drawing Hole 03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25" y="3789040"/>
            <a:ext cx="2581275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7884368" y="6055404"/>
            <a:ext cx="5760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1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233291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1196" y="1341"/>
            <a:ext cx="8229600" cy="1143000"/>
          </a:xfrm>
        </p:spPr>
        <p:txBody>
          <a:bodyPr/>
          <a:lstStyle/>
          <a:p>
            <a:r>
              <a:rPr lang="cs-CZ" dirty="0" smtClean="0"/>
              <a:t>Význam kót a odkazových čísel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83568" y="1340768"/>
            <a:ext cx="7704856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dirty="0" smtClean="0"/>
              <a:t>Slouží pro čtení výkresů:</a:t>
            </a:r>
          </a:p>
          <a:p>
            <a:pPr marL="457200" indent="-457200"/>
            <a:r>
              <a:rPr lang="cs-CZ" sz="1800" dirty="0" smtClean="0"/>
              <a:t>rozměrů předmětů nebo jejich částí</a:t>
            </a:r>
          </a:p>
          <a:p>
            <a:pPr marL="457200" indent="-457200"/>
            <a:r>
              <a:rPr lang="cs-CZ" sz="1800" dirty="0" smtClean="0"/>
              <a:t>polohy předmětu nebo částí předmětu</a:t>
            </a:r>
            <a:endParaRPr lang="cs-CZ" sz="1800" dirty="0"/>
          </a:p>
        </p:txBody>
      </p:sp>
      <p:pic>
        <p:nvPicPr>
          <p:cNvPr id="3074" name="Picture 2" descr="Soubor:Schneckengetrieb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526461"/>
            <a:ext cx="5598440" cy="3960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39552" y="2780928"/>
            <a:ext cx="23762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 výkresu sestavy jsou nahrazeny kóty čísly odkazující na název jednotlivých částí sestavy.</a:t>
            </a:r>
          </a:p>
          <a:p>
            <a:endParaRPr lang="cs-CZ" dirty="0"/>
          </a:p>
          <a:p>
            <a:r>
              <a:rPr lang="cs-CZ" dirty="0" smtClean="0"/>
              <a:t>Jednotlivé výkresy součástí pak obsahují kóty s rozměry součásti.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55776" y="6199420"/>
            <a:ext cx="5760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2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192475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r>
              <a:rPr lang="cs-CZ" dirty="0" smtClean="0"/>
              <a:t>Provedení kót a odkazových čar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581128"/>
            <a:ext cx="8363272" cy="115212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Kóta, kótovací čáry i hraničící značky mají při zobrazení přednost, </a:t>
            </a:r>
            <a:r>
              <a:rPr lang="cs-CZ" dirty="0" smtClean="0"/>
              <a:t>ostatní čáry </a:t>
            </a:r>
            <a:r>
              <a:rPr lang="cs-CZ" dirty="0"/>
              <a:t>se v jejich </a:t>
            </a:r>
            <a:r>
              <a:rPr lang="cs-CZ" dirty="0" smtClean="0"/>
              <a:t>okolí, v případě nutnosti přeruší</a:t>
            </a:r>
            <a:r>
              <a:rPr lang="cs-CZ" dirty="0"/>
              <a:t>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21196" y="5661248"/>
            <a:ext cx="8399276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Odkazové čáry se kreslí převážně lomené tak, aby zapsání kóty bylo rovnoběžné s dolním okrajem výkresu.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6606257" cy="2414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ál 3"/>
          <p:cNvSpPr/>
          <p:nvPr/>
        </p:nvSpPr>
        <p:spPr>
          <a:xfrm>
            <a:off x="1187624" y="2060848"/>
            <a:ext cx="576064" cy="432048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se šipkou 14"/>
          <p:cNvCxnSpPr/>
          <p:nvPr/>
        </p:nvCxnSpPr>
        <p:spPr>
          <a:xfrm>
            <a:off x="5076056" y="1700808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H="1">
            <a:off x="3518644" y="1700808"/>
            <a:ext cx="15574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3518644" y="1412776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Odkazová čára</a:t>
            </a:r>
            <a:endParaRPr lang="cs-CZ" sz="1600" dirty="0"/>
          </a:p>
        </p:txBody>
      </p:sp>
      <p:cxnSp>
        <p:nvCxnSpPr>
          <p:cNvPr id="21" name="Přímá spojnice se šipkou 20"/>
          <p:cNvCxnSpPr/>
          <p:nvPr/>
        </p:nvCxnSpPr>
        <p:spPr>
          <a:xfrm flipH="1" flipV="1">
            <a:off x="7380312" y="3212976"/>
            <a:ext cx="341561" cy="6138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7721873" y="3813177"/>
            <a:ext cx="12426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7795907" y="3481680"/>
            <a:ext cx="13480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Vynášecí čára</a:t>
            </a:r>
            <a:endParaRPr lang="cs-CZ" sz="1600" dirty="0"/>
          </a:p>
        </p:txBody>
      </p:sp>
      <p:cxnSp>
        <p:nvCxnSpPr>
          <p:cNvPr id="25" name="Přímá spojnice se šipkou 24"/>
          <p:cNvCxnSpPr/>
          <p:nvPr/>
        </p:nvCxnSpPr>
        <p:spPr>
          <a:xfrm flipV="1">
            <a:off x="3635896" y="3650957"/>
            <a:ext cx="194320" cy="4261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H="1">
            <a:off x="2167942" y="4077072"/>
            <a:ext cx="14679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2167942" y="3774978"/>
            <a:ext cx="1348093" cy="40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Kótovací čára</a:t>
            </a:r>
            <a:endParaRPr lang="cs-CZ" sz="1600" dirty="0"/>
          </a:p>
        </p:txBody>
      </p:sp>
      <p:cxnSp>
        <p:nvCxnSpPr>
          <p:cNvPr id="34" name="Přímá spojnice se šipkou 33"/>
          <p:cNvCxnSpPr/>
          <p:nvPr/>
        </p:nvCxnSpPr>
        <p:spPr>
          <a:xfrm flipH="1" flipV="1">
            <a:off x="7551092" y="2708920"/>
            <a:ext cx="40528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7956376" y="3212976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8029013" y="2791671"/>
            <a:ext cx="13480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Osy</a:t>
            </a:r>
            <a:endParaRPr lang="cs-CZ" sz="1600" dirty="0"/>
          </a:p>
        </p:txBody>
      </p:sp>
      <p:sp>
        <p:nvSpPr>
          <p:cNvPr id="40" name="Ovál 39"/>
          <p:cNvSpPr/>
          <p:nvPr/>
        </p:nvSpPr>
        <p:spPr>
          <a:xfrm>
            <a:off x="4063910" y="3196963"/>
            <a:ext cx="850714" cy="515890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1" name="Přímá spojnice se šipkou 40"/>
          <p:cNvCxnSpPr/>
          <p:nvPr/>
        </p:nvCxnSpPr>
        <p:spPr>
          <a:xfrm flipH="1" flipV="1">
            <a:off x="4563015" y="3732999"/>
            <a:ext cx="341561" cy="6138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4904576" y="4346848"/>
            <a:ext cx="12426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ovéPole 42"/>
          <p:cNvSpPr txBox="1"/>
          <p:nvPr/>
        </p:nvSpPr>
        <p:spPr>
          <a:xfrm>
            <a:off x="4978610" y="4001703"/>
            <a:ext cx="13480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Kóta</a:t>
            </a:r>
            <a:endParaRPr lang="cs-CZ" sz="1600" dirty="0"/>
          </a:p>
        </p:txBody>
      </p:sp>
      <p:cxnSp>
        <p:nvCxnSpPr>
          <p:cNvPr id="38" name="Přímá spojnice se šipkou 37"/>
          <p:cNvCxnSpPr/>
          <p:nvPr/>
        </p:nvCxnSpPr>
        <p:spPr>
          <a:xfrm flipH="1">
            <a:off x="1475656" y="1592796"/>
            <a:ext cx="288032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 flipH="1" flipV="1">
            <a:off x="323528" y="1592796"/>
            <a:ext cx="144016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ovéPole 48"/>
          <p:cNvSpPr txBox="1"/>
          <p:nvPr/>
        </p:nvSpPr>
        <p:spPr>
          <a:xfrm>
            <a:off x="323528" y="1243499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Hraniční šipka</a:t>
            </a:r>
            <a:endParaRPr lang="cs-CZ" sz="1600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6948264" y="4149080"/>
            <a:ext cx="5760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3</a:t>
            </a:r>
            <a:endParaRPr lang="cs-CZ" sz="1050" dirty="0"/>
          </a:p>
        </p:txBody>
      </p:sp>
      <p:cxnSp>
        <p:nvCxnSpPr>
          <p:cNvPr id="50" name="Přímá spojnice se šipkou 49"/>
          <p:cNvCxnSpPr/>
          <p:nvPr/>
        </p:nvCxnSpPr>
        <p:spPr>
          <a:xfrm flipH="1" flipV="1">
            <a:off x="1419367" y="3173104"/>
            <a:ext cx="344321" cy="4778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flipH="1">
            <a:off x="107504" y="3650957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ovéPole 55"/>
          <p:cNvSpPr txBox="1"/>
          <p:nvPr/>
        </p:nvSpPr>
        <p:spPr>
          <a:xfrm>
            <a:off x="107504" y="3366533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Přesah 1 – 2 mm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588552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HRANIČÍCÍ ZNAČKY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2"/>
          </a:xfrm>
        </p:spPr>
        <p:txBody>
          <a:bodyPr>
            <a:normAutofit/>
          </a:bodyPr>
          <a:lstStyle/>
          <a:p>
            <a:r>
              <a:rPr lang="cs-CZ" sz="1800" dirty="0"/>
              <a:t>Kótovací čáry se ukončují hraničícími šipkami nebo hraničícími </a:t>
            </a:r>
            <a:r>
              <a:rPr lang="cs-CZ" sz="1800" dirty="0" smtClean="0"/>
              <a:t>úsečkami.</a:t>
            </a:r>
          </a:p>
          <a:p>
            <a:r>
              <a:rPr lang="cs-CZ" sz="1800" dirty="0" smtClean="0"/>
              <a:t>Na </a:t>
            </a:r>
            <a:r>
              <a:rPr lang="cs-CZ" sz="1800" dirty="0"/>
              <a:t>výkrese nebo v jednom </a:t>
            </a:r>
            <a:r>
              <a:rPr lang="cs-CZ" sz="1800" dirty="0" smtClean="0"/>
              <a:t>souboru výkresů </a:t>
            </a:r>
            <a:r>
              <a:rPr lang="cs-CZ" sz="1800" dirty="0"/>
              <a:t>se má používat vždy jen jeden typ a velikost hraničících značek. Výjimku tvoří některé kóty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a značka počátku </a:t>
            </a:r>
            <a:r>
              <a:rPr lang="cs-CZ" sz="1800" dirty="0"/>
              <a:t>při zjednodušeném kótování od společné základny.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96952"/>
            <a:ext cx="8067960" cy="329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950427" y="328498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Hraniční šipka otevřená 15°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926383" y="414908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Hraniční šipka uzavřená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926383" y="5013176"/>
            <a:ext cx="3408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Hraniční šipka uzavřená vyplněná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286423" y="5589240"/>
            <a:ext cx="3408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 … výška písma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174855" y="328498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Hraniční šipka otevřená 90°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174855" y="4136504"/>
            <a:ext cx="327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Hraniční úsečka se sklonem 45°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174855" y="5019607"/>
            <a:ext cx="3525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Značka počátku (základna kótování)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956376" y="5949280"/>
            <a:ext cx="5760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4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2203364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32856"/>
          </a:xfrm>
        </p:spPr>
        <p:txBody>
          <a:bodyPr>
            <a:normAutofit/>
          </a:bodyPr>
          <a:lstStyle/>
          <a:p>
            <a:r>
              <a:rPr lang="cs-CZ" dirty="0" smtClean="0"/>
              <a:t>Cvičení – kreslení </a:t>
            </a:r>
            <a:r>
              <a:rPr lang="cs-CZ" dirty="0"/>
              <a:t>hraničících značek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52936"/>
            <a:ext cx="8634679" cy="2038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8100392" y="5373216"/>
            <a:ext cx="5760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5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188486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Přerušení čar při kótování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4656" y="1988840"/>
            <a:ext cx="8467824" cy="82068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Používáme pouze v nutných případech, kde </a:t>
            </a:r>
            <a:r>
              <a:rPr lang="cs-CZ" dirty="0" smtClean="0"/>
              <a:t>nenarušíme </a:t>
            </a:r>
            <a:r>
              <a:rPr lang="cs-CZ" dirty="0" smtClean="0"/>
              <a:t>srozumitelnost výkresu.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2" y="3425114"/>
            <a:ext cx="9078913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ál 3"/>
          <p:cNvSpPr/>
          <p:nvPr/>
        </p:nvSpPr>
        <p:spPr>
          <a:xfrm>
            <a:off x="3698688" y="4149080"/>
            <a:ext cx="648072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347864" y="55172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chybně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732240" y="55172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správně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5517232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Přerušení provedeme pouze v nezbytné míře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172400" y="5843733"/>
            <a:ext cx="5760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6</a:t>
            </a:r>
            <a:endParaRPr lang="cs-CZ" sz="1050" dirty="0"/>
          </a:p>
        </p:txBody>
      </p:sp>
      <p:sp>
        <p:nvSpPr>
          <p:cNvPr id="7" name="Zaoblený obdélníkový popisek 6"/>
          <p:cNvSpPr/>
          <p:nvPr/>
        </p:nvSpPr>
        <p:spPr>
          <a:xfrm>
            <a:off x="6192180" y="2492896"/>
            <a:ext cx="2376264" cy="752198"/>
          </a:xfrm>
          <a:prstGeom prst="wedgeRoundRectCallout">
            <a:avLst>
              <a:gd name="adj1" fmla="val -26002"/>
              <a:gd name="adj2" fmla="val 10040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Šrafování pod úhlem 45°, rozteč 3 – 5 mm (rovnoběžky)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292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Citace</a:t>
            </a:r>
          </a:p>
        </p:txBody>
      </p:sp>
      <p:sp>
        <p:nvSpPr>
          <p:cNvPr id="4" name="Obdélník 2"/>
          <p:cNvSpPr>
            <a:spLocks noChangeArrowheads="1"/>
          </p:cNvSpPr>
          <p:nvPr/>
        </p:nvSpPr>
        <p:spPr bwMode="auto">
          <a:xfrm>
            <a:off x="417513" y="3861048"/>
            <a:ext cx="823595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/>
              <a:t>Wikipedia: the free encyclopedia [online]. San Francisco (CA): Wikimedia Foundation, 2001-201</a:t>
            </a:r>
            <a:r>
              <a:rPr lang="cs-CZ" sz="1400" dirty="0"/>
              <a:t>3</a:t>
            </a:r>
            <a:r>
              <a:rPr lang="en-US" sz="1400" dirty="0"/>
              <a:t> [cit. </a:t>
            </a:r>
            <a:r>
              <a:rPr lang="cs-CZ" sz="1400" dirty="0"/>
              <a:t> </a:t>
            </a:r>
            <a:r>
              <a:rPr lang="cs-CZ" sz="1400" dirty="0" smtClean="0"/>
              <a:t>1.11.2013</a:t>
            </a:r>
            <a:r>
              <a:rPr lang="en-US" sz="1400" dirty="0" smtClean="0"/>
              <a:t>].</a:t>
            </a:r>
            <a:r>
              <a:rPr lang="en-US" sz="1400" dirty="0"/>
              <a:t> </a:t>
            </a:r>
            <a:r>
              <a:rPr lang="en-US" sz="1400" dirty="0" err="1"/>
              <a:t>Dostupné</a:t>
            </a:r>
            <a:r>
              <a:rPr lang="en-US" sz="1400" dirty="0"/>
              <a:t> z: </a:t>
            </a:r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en.wikipedia.org/wiki/Main_Page</a:t>
            </a:r>
            <a:endParaRPr lang="cs-CZ" sz="1400" dirty="0" smtClean="0"/>
          </a:p>
          <a:p>
            <a:endParaRPr lang="cs-CZ" sz="1400" dirty="0"/>
          </a:p>
          <a:p>
            <a:r>
              <a:rPr lang="cs-CZ" sz="1400" dirty="0"/>
              <a:t>KLETEČKA, Jaroslav a Petr FOŘT. </a:t>
            </a:r>
            <a:r>
              <a:rPr lang="cs-CZ" sz="1400" i="1" dirty="0"/>
              <a:t>Technické kreslení</a:t>
            </a:r>
            <a:r>
              <a:rPr lang="cs-CZ" sz="1400" dirty="0"/>
              <a:t>. 2. </a:t>
            </a:r>
            <a:r>
              <a:rPr lang="cs-CZ" sz="1400" dirty="0" err="1"/>
              <a:t>opr</a:t>
            </a:r>
            <a:r>
              <a:rPr lang="cs-CZ" sz="1400" dirty="0"/>
              <a:t>. vyd. Brno: </a:t>
            </a:r>
            <a:r>
              <a:rPr lang="cs-CZ" sz="1400" dirty="0" err="1"/>
              <a:t>Computer</a:t>
            </a:r>
            <a:r>
              <a:rPr lang="cs-CZ" sz="1400" dirty="0"/>
              <a:t> </a:t>
            </a:r>
            <a:r>
              <a:rPr lang="cs-CZ" sz="1400" dirty="0" err="1"/>
              <a:t>Press</a:t>
            </a:r>
            <a:r>
              <a:rPr lang="cs-CZ" sz="1400" dirty="0"/>
              <a:t>, 2007, 252 s. ISBN 978-80-251-1887-0</a:t>
            </a:r>
            <a:r>
              <a:rPr lang="cs-CZ" sz="1400" dirty="0" smtClean="0"/>
              <a:t>.</a:t>
            </a:r>
          </a:p>
          <a:p>
            <a:endParaRPr lang="cs-CZ" sz="1400" dirty="0" smtClean="0"/>
          </a:p>
          <a:p>
            <a:r>
              <a:rPr lang="cs-CZ" sz="1400" dirty="0"/>
              <a:t>LEINVEBER, J., ŠVERCL, J. Technické kreslení, Technická dokumentace, pro studijní a učební obory SOU. </a:t>
            </a:r>
          </a:p>
          <a:p>
            <a:r>
              <a:rPr lang="cs-CZ" sz="1400" dirty="0"/>
              <a:t> 1. vydání. Úvaly: ALBRA, 2003. ISBN </a:t>
            </a:r>
            <a:r>
              <a:rPr lang="cs-CZ" sz="1400" dirty="0" smtClean="0"/>
              <a:t>80-86490-73-4</a:t>
            </a:r>
          </a:p>
          <a:p>
            <a:endParaRPr lang="cs-CZ" sz="1400" dirty="0"/>
          </a:p>
          <a:p>
            <a:r>
              <a:rPr lang="cs-CZ" sz="1400" dirty="0" smtClean="0"/>
              <a:t>LEINVEBER</a:t>
            </a:r>
            <a:r>
              <a:rPr lang="cs-CZ" sz="1400" dirty="0"/>
              <a:t>, J., VÁVRA, P. Strojnické tabulky. 1. vydání. Praha: ALBRA, 2003. ISBN </a:t>
            </a:r>
            <a:r>
              <a:rPr lang="cs-CZ" sz="1400" dirty="0" smtClean="0"/>
              <a:t>80-86490-74-2</a:t>
            </a:r>
            <a:endParaRPr lang="cs-CZ" sz="14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17513" y="3068960"/>
            <a:ext cx="8229600" cy="855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kern="0" dirty="0" smtClean="0">
                <a:solidFill>
                  <a:schemeClr val="tx1"/>
                </a:solidFill>
              </a:rPr>
              <a:t>Literatura</a:t>
            </a:r>
          </a:p>
        </p:txBody>
      </p:sp>
      <p:sp>
        <p:nvSpPr>
          <p:cNvPr id="3" name="Obdélník 2"/>
          <p:cNvSpPr/>
          <p:nvPr/>
        </p:nvSpPr>
        <p:spPr>
          <a:xfrm>
            <a:off x="417513" y="1213008"/>
            <a:ext cx="82359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/>
              <a:t>Obr. 1</a:t>
            </a:r>
            <a:r>
              <a:rPr lang="cs-CZ" sz="1400" dirty="0"/>
              <a:t> BOROWSKI. </a:t>
            </a:r>
            <a:r>
              <a:rPr lang="cs-CZ" sz="1400" i="1" dirty="0" err="1"/>
              <a:t>Soubor:Technical</a:t>
            </a:r>
            <a:r>
              <a:rPr lang="cs-CZ" sz="1400" i="1" dirty="0"/>
              <a:t> </a:t>
            </a:r>
            <a:r>
              <a:rPr lang="cs-CZ" sz="1400" i="1" dirty="0" err="1"/>
              <a:t>Drawing</a:t>
            </a:r>
            <a:r>
              <a:rPr lang="cs-CZ" sz="1400" i="1" dirty="0"/>
              <a:t> Hole 03.png – Wikipedie</a:t>
            </a:r>
            <a:r>
              <a:rPr lang="cs-CZ" sz="1400" dirty="0"/>
              <a:t> [online]. [cit. 1</a:t>
            </a:r>
            <a:r>
              <a:rPr lang="cs-CZ" sz="1400" dirty="0" smtClean="0"/>
              <a:t>.11.2013</a:t>
            </a:r>
            <a:r>
              <a:rPr lang="cs-CZ" sz="1400" dirty="0"/>
              <a:t>]. Dostupný na WWW: </a:t>
            </a:r>
            <a:r>
              <a:rPr lang="cs-CZ" sz="1400" dirty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cs.wikipedia.org/wiki/Soubor:Technical_Drawing_Hole_03.png</a:t>
            </a:r>
            <a:endParaRPr lang="cs-CZ" sz="1400" b="1" dirty="0" smtClean="0"/>
          </a:p>
          <a:p>
            <a:r>
              <a:rPr lang="cs-CZ" sz="1400" b="1" dirty="0" smtClean="0"/>
              <a:t>Obr. 2</a:t>
            </a:r>
            <a:r>
              <a:rPr lang="cs-CZ" sz="1400" dirty="0" smtClean="0"/>
              <a:t> </a:t>
            </a:r>
            <a:r>
              <a:rPr lang="cs-CZ" sz="1400" dirty="0"/>
              <a:t>HARTMANN, </a:t>
            </a:r>
            <a:r>
              <a:rPr lang="cs-CZ" sz="1400" dirty="0" err="1"/>
              <a:t>Thorsten</a:t>
            </a:r>
            <a:r>
              <a:rPr lang="cs-CZ" sz="1400" dirty="0"/>
              <a:t>. </a:t>
            </a:r>
            <a:r>
              <a:rPr lang="cs-CZ" sz="1400" i="1" dirty="0" err="1"/>
              <a:t>Soubor:Schneckengetriebe.png</a:t>
            </a:r>
            <a:r>
              <a:rPr lang="cs-CZ" sz="1400" i="1" dirty="0"/>
              <a:t> – Wikipedie</a:t>
            </a:r>
            <a:r>
              <a:rPr lang="cs-CZ" sz="1400" dirty="0"/>
              <a:t> [online]. [cit. 1</a:t>
            </a:r>
            <a:r>
              <a:rPr lang="cs-CZ" sz="1400" dirty="0" smtClean="0"/>
              <a:t>.11.2013</a:t>
            </a:r>
            <a:r>
              <a:rPr lang="cs-CZ" sz="1400" dirty="0"/>
              <a:t>]. Dostupný na WWW: </a:t>
            </a:r>
            <a:r>
              <a:rPr lang="cs-CZ" sz="1400" dirty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cs.wikipedia.org/wiki/Soubor:Schneckengetriebe.png</a:t>
            </a:r>
            <a:endParaRPr lang="cs-CZ" sz="1400" dirty="0" smtClean="0"/>
          </a:p>
          <a:p>
            <a:r>
              <a:rPr lang="cs-CZ" sz="1400" b="1" dirty="0" smtClean="0"/>
              <a:t>Obr. 3 – 6 </a:t>
            </a:r>
            <a:r>
              <a:rPr lang="cs-CZ" sz="1400" dirty="0" smtClean="0"/>
              <a:t>Archiv autora 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17367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282</Words>
  <Application>Microsoft Office PowerPoint</Application>
  <PresentationFormat>Předvádění na obrazovce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Prezentace aplikace PowerPoint</vt:lpstr>
      <vt:lpstr>Pravidla kótování I.</vt:lpstr>
      <vt:lpstr>Význam kót a odkazových čísel</vt:lpstr>
      <vt:lpstr>Provedení kót a odkazových čar</vt:lpstr>
      <vt:lpstr>HRANIČÍCÍ ZNAČKY</vt:lpstr>
      <vt:lpstr>Cvičení – kreslení hraničících značek</vt:lpstr>
      <vt:lpstr>Přerušení čar při kótování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KÓTOVÁNÍ</dc:title>
  <dc:creator>Lenovo</dc:creator>
  <cp:lastModifiedBy>Lenovo</cp:lastModifiedBy>
  <cp:revision>22</cp:revision>
  <dcterms:created xsi:type="dcterms:W3CDTF">2013-11-06T09:11:25Z</dcterms:created>
  <dcterms:modified xsi:type="dcterms:W3CDTF">2013-11-24T17:35:55Z</dcterms:modified>
</cp:coreProperties>
</file>