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63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66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3" autoAdjust="0"/>
    <p:restoredTop sz="94660"/>
  </p:normalViewPr>
  <p:slideViewPr>
    <p:cSldViewPr>
      <p:cViewPr>
        <p:scale>
          <a:sx n="75" d="100"/>
          <a:sy n="75" d="100"/>
        </p:scale>
        <p:origin x="-14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AF7EC72-8B8C-4417-B742-E62A3E8F8AA8}" type="datetimeFigureOut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vvv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ED8976-F85B-46B1-9EA3-1855CDD103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305761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ACB419-DB1C-4088-9884-FE9FF692F774}" type="datetimeFigureOut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vvv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D9DCA9-C8D1-4B45-AFB3-1E0B46014D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193598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á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6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D9BD22-CFF6-45E4-AA3B-AB2D42C4D6AB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7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F4F93C-9103-45F9-BC9C-1C7CD29A58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1571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47C14-AF8A-4B7E-AFCC-48DEFFD21405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86739-ACAF-4080-9634-D675BD877E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28134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D190D-B7BC-42C2-BD99-FE194E356455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E98C2-20AB-464D-A8DC-AB229CB474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5375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27D76-4066-4D26-B8BA-1EC0FA02932B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A0CEF-0A18-47D9-9A0B-E189CF19E2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8467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á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á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ABF77B-92DB-4EA8-8C0A-774A6189CD66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661597-C7D8-4038-B3FB-3CE4C0CF08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96658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0967B-B77D-4A61-89E1-606BC2DBB89B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0BB69-940F-4018-B8F3-D4B4B6AFB9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8124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6C6C37-995A-47E9-815A-9198F350BC06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7B34F1-4318-4517-B5C1-A5EA46F4A3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86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2BB0F-35D7-4D81-A1DE-23E4BE1B4A78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4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AFA1D-92EC-4FAA-9FFA-7908F29DEA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2832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Obdélník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00FA80-7BC0-4BC9-8E4F-0EE3DCF11B97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33510B-4FC7-49E8-A2B9-F9E6375EFE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00534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D28E71-9F44-44D8-97FA-94210A5B23AE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77B46A-A9A1-488C-8512-C7C2A060E2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427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Vývojový diagram: postup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Vývojový diagram: postup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2F77B6-FAFB-4BCA-87A6-C09A1A1B5CDD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770C63-7330-4D31-A558-400FE26757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1247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á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Obdélní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33" name="Zástupný symbol pro text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76F5154F-376C-430C-838E-4F383AD084A9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9386FC32-BE45-4DF9-985E-3795E4FA31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2" r:id="rId2"/>
    <p:sldLayoutId id="2147483798" r:id="rId3"/>
    <p:sldLayoutId id="2147483793" r:id="rId4"/>
    <p:sldLayoutId id="2147483799" r:id="rId5"/>
    <p:sldLayoutId id="2147483794" r:id="rId6"/>
    <p:sldLayoutId id="2147483800" r:id="rId7"/>
    <p:sldLayoutId id="2147483801" r:id="rId8"/>
    <p:sldLayoutId id="2147483802" r:id="rId9"/>
    <p:sldLayoutId id="2147483795" r:id="rId10"/>
    <p:sldLayoutId id="214748379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svos.cz/" TargetMode="External"/><Relationship Id="rId4" Type="http://schemas.openxmlformats.org/officeDocument/2006/relationships/hyperlink" Target="http://www.ssvos.cz/moodle/index.ph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rgbClr val="85C2FF"/>
            </a:gs>
            <a:gs pos="78000">
              <a:srgbClr val="C4D6EB"/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538" y="2060575"/>
            <a:ext cx="8208962" cy="722313"/>
          </a:xfrm>
        </p:spPr>
        <p:txBody>
          <a:bodyPr rtlCol="0">
            <a:noAutofit/>
          </a:bodyPr>
          <a:lstStyle/>
          <a:p>
            <a:pPr marL="36576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Jméno autora: Mgr. Vlasta Kollariková </a:t>
            </a:r>
            <a:b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Datum vytvoření: 30. 08. 2013</a:t>
            </a:r>
            <a:b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Číslo DUMu: VY_32_INOVACE_16_OSVZ_ZSVb</a:t>
            </a:r>
            <a:endParaRPr lang="cs-CZ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1187624" y="4221163"/>
            <a:ext cx="7503939" cy="647700"/>
          </a:xfrm>
        </p:spPr>
        <p:txBody>
          <a:bodyPr/>
          <a:lstStyle/>
          <a:p>
            <a:pPr marL="26988" algn="ctr" eaLnBrk="1" hangingPunct="1"/>
            <a:r>
              <a:rPr lang="cs-CZ" altLang="cs-CZ" sz="1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Anotace:</a:t>
            </a:r>
            <a:r>
              <a:rPr lang="cs-CZ" alt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alt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altLang="cs-CZ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Seznámit  žáky se základními pojmy a mezníky ve vývoji českého státu</a:t>
            </a: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4763" y="260350"/>
            <a:ext cx="6624637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0538" y="3357563"/>
            <a:ext cx="8208962" cy="79216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latin typeface="Arial" pitchFamily="34" charset="0"/>
                <a:ea typeface="+mn-ea"/>
                <a:cs typeface="Arial" pitchFamily="34" charset="0"/>
              </a:rPr>
              <a:t>Ročník: I.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Vzdělávací oblast: Společenskovědní vzdělávání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>V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zdělávací obor: Základy společenských věd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>T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ematický okruh: Svět, československá a česká společnost 20. století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Téma: Politologie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/>
            </a:r>
            <a:br>
              <a:rPr lang="cs-CZ" sz="1200" dirty="0">
                <a:latin typeface="Arial" pitchFamily="34" charset="0"/>
                <a:cs typeface="Arial" pitchFamily="34" charset="0"/>
              </a:rPr>
            </a:b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8" name="Podnadpis 2"/>
          <p:cNvSpPr txBox="1">
            <a:spLocks/>
          </p:cNvSpPr>
          <p:nvPr/>
        </p:nvSpPr>
        <p:spPr bwMode="auto">
          <a:xfrm>
            <a:off x="1043608" y="5229225"/>
            <a:ext cx="765589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altLang="cs-CZ" sz="1400" b="1" dirty="0">
                <a:latin typeface="Arial" charset="0"/>
              </a:rPr>
              <a:t>Metodický list:</a:t>
            </a:r>
            <a:br>
              <a:rPr lang="cs-CZ" altLang="cs-CZ" sz="1400" b="1" dirty="0">
                <a:latin typeface="Arial" charset="0"/>
              </a:rPr>
            </a:br>
            <a:r>
              <a:rPr lang="cs-CZ" altLang="cs-CZ" sz="1200" dirty="0">
                <a:latin typeface="Arial" charset="0"/>
              </a:rPr>
              <a:t>Prezentaci lze využít k výkladu a zápisu do sešitů.</a:t>
            </a:r>
          </a:p>
        </p:txBody>
      </p:sp>
      <p:sp>
        <p:nvSpPr>
          <p:cNvPr id="8199" name="TextovéPole 7"/>
          <p:cNvSpPr txBox="1">
            <a:spLocks noChangeArrowheads="1"/>
          </p:cNvSpPr>
          <p:nvPr/>
        </p:nvSpPr>
        <p:spPr bwMode="auto">
          <a:xfrm>
            <a:off x="490538" y="6453188"/>
            <a:ext cx="82089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000">
                <a:solidFill>
                  <a:schemeClr val="tx2"/>
                </a:solidFill>
                <a:latin typeface="Arial" charset="0"/>
              </a:rPr>
              <a:t>přehled DUM na stránkách  </a:t>
            </a:r>
            <a:r>
              <a:rPr lang="cs-CZ" altLang="cs-CZ" sz="1000">
                <a:solidFill>
                  <a:srgbClr val="FFC000"/>
                </a:solidFill>
                <a:latin typeface="Arial" charset="0"/>
                <a:hlinkClick r:id="rId4"/>
              </a:rPr>
              <a:t>Moodle</a:t>
            </a:r>
            <a:r>
              <a:rPr lang="cs-CZ" altLang="cs-CZ" sz="1000">
                <a:solidFill>
                  <a:srgbClr val="FFC000"/>
                </a:solidFill>
                <a:latin typeface="Arial" charset="0"/>
              </a:rPr>
              <a:t> 		</a:t>
            </a:r>
            <a:r>
              <a:rPr lang="cs-CZ" altLang="cs-CZ" sz="1000">
                <a:solidFill>
                  <a:schemeClr val="tx2"/>
                </a:solidFill>
                <a:latin typeface="Arial" charset="0"/>
                <a:hlinkClick r:id="rId5"/>
              </a:rPr>
              <a:t>www.ssvos.cz</a:t>
            </a:r>
            <a:r>
              <a:rPr lang="cs-CZ" altLang="cs-CZ" sz="1000">
                <a:solidFill>
                  <a:schemeClr val="tx2"/>
                </a:solidFill>
                <a:latin typeface="Arial" charset="0"/>
              </a:rPr>
              <a:t> 	</a:t>
            </a:r>
            <a:endParaRPr lang="cs-CZ" altLang="cs-CZ" sz="1000">
              <a:solidFill>
                <a:srgbClr val="FFC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olitologie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cs-CZ" altLang="cs-CZ" u="sng" dirty="0" smtClean="0">
                <a:solidFill>
                  <a:srgbClr val="002060"/>
                </a:solidFill>
              </a:rPr>
              <a:t>Stát a národ</a:t>
            </a:r>
          </a:p>
          <a:p>
            <a:pPr marL="82550" indent="0">
              <a:buNone/>
            </a:pPr>
            <a:r>
              <a:rPr lang="cs-CZ" altLang="cs-CZ" u="sng" dirty="0" smtClean="0">
                <a:solidFill>
                  <a:srgbClr val="002060"/>
                </a:solidFill>
              </a:rPr>
              <a:t>Český stát a jeho mezníky</a:t>
            </a:r>
          </a:p>
          <a:p>
            <a:pPr marL="82550" indent="0">
              <a:buNone/>
            </a:pPr>
            <a:r>
              <a:rPr lang="cs-CZ" altLang="cs-CZ" u="sng" dirty="0" smtClean="0">
                <a:solidFill>
                  <a:srgbClr val="002060"/>
                </a:solidFill>
              </a:rPr>
              <a:t>Typy a formy státu</a:t>
            </a:r>
          </a:p>
          <a:p>
            <a:pPr marL="82550" indent="0">
              <a:buNone/>
            </a:pPr>
            <a:r>
              <a:rPr lang="cs-CZ" altLang="cs-CZ" u="sng" dirty="0" smtClean="0">
                <a:solidFill>
                  <a:srgbClr val="002060"/>
                </a:solidFill>
              </a:rPr>
              <a:t>Demokracie</a:t>
            </a:r>
            <a:endParaRPr lang="cs-CZ" altLang="cs-CZ" dirty="0" smtClean="0"/>
          </a:p>
          <a:p>
            <a:pPr marL="82550" indent="0">
              <a:buNone/>
            </a:pPr>
            <a:r>
              <a:rPr lang="cs-CZ" altLang="cs-CZ" u="sng" dirty="0" smtClean="0">
                <a:solidFill>
                  <a:srgbClr val="002060"/>
                </a:solidFill>
              </a:rPr>
              <a:t>Státní symboly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2506A0-A953-4426-A91A-D6F06D71949D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rgbClr val="FF0000"/>
                </a:solidFill>
              </a:rPr>
              <a:t>Stát a národ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cs-CZ" altLang="cs-CZ" u="sng" dirty="0" smtClean="0">
                <a:solidFill>
                  <a:srgbClr val="002060"/>
                </a:solidFill>
              </a:rPr>
              <a:t>Stát</a:t>
            </a:r>
            <a:r>
              <a:rPr lang="cs-CZ" altLang="cs-CZ" dirty="0" smtClean="0">
                <a:solidFill>
                  <a:srgbClr val="002060"/>
                </a:solidFill>
              </a:rPr>
              <a:t>: </a:t>
            </a:r>
            <a:r>
              <a:rPr lang="cs-CZ" altLang="cs-CZ" dirty="0" smtClean="0"/>
              <a:t>organizace společnosti</a:t>
            </a:r>
          </a:p>
          <a:p>
            <a:pPr marL="82550" indent="0">
              <a:buNone/>
            </a:pPr>
            <a:r>
              <a:rPr lang="cs-CZ" altLang="cs-CZ" u="sng" dirty="0" smtClean="0">
                <a:solidFill>
                  <a:srgbClr val="002060"/>
                </a:solidFill>
              </a:rPr>
              <a:t>Národ</a:t>
            </a:r>
            <a:r>
              <a:rPr lang="cs-CZ" altLang="cs-CZ" dirty="0" smtClean="0">
                <a:solidFill>
                  <a:srgbClr val="002060"/>
                </a:solidFill>
              </a:rPr>
              <a:t>: </a:t>
            </a:r>
            <a:r>
              <a:rPr lang="cs-CZ" altLang="cs-CZ" dirty="0" smtClean="0"/>
              <a:t>společenství občanů, lidí se společnou národností, tradicemi a zájmy</a:t>
            </a:r>
          </a:p>
          <a:p>
            <a:pPr marL="82550" indent="0">
              <a:buNone/>
            </a:pPr>
            <a:r>
              <a:rPr lang="cs-CZ" altLang="cs-CZ" u="sng" dirty="0" smtClean="0">
                <a:solidFill>
                  <a:srgbClr val="002060"/>
                </a:solidFill>
              </a:rPr>
              <a:t>Typy a formy státu</a:t>
            </a:r>
            <a:r>
              <a:rPr lang="cs-CZ" altLang="cs-CZ" dirty="0" smtClean="0">
                <a:solidFill>
                  <a:srgbClr val="002060"/>
                </a:solidFill>
              </a:rPr>
              <a:t>: </a:t>
            </a:r>
            <a:r>
              <a:rPr lang="cs-CZ" altLang="cs-CZ" dirty="0" smtClean="0"/>
              <a:t>monarchie a republika demokratický a nedemokratický; totalitní režim</a:t>
            </a:r>
          </a:p>
          <a:p>
            <a:pPr marL="82550" indent="0">
              <a:buNone/>
            </a:pPr>
            <a:r>
              <a:rPr lang="cs-CZ" altLang="cs-CZ" u="sng" dirty="0" smtClean="0">
                <a:solidFill>
                  <a:srgbClr val="002060"/>
                </a:solidFill>
              </a:rPr>
              <a:t>Demokracie</a:t>
            </a:r>
            <a:r>
              <a:rPr lang="cs-CZ" altLang="cs-CZ" dirty="0" smtClean="0">
                <a:solidFill>
                  <a:srgbClr val="002060"/>
                </a:solidFill>
              </a:rPr>
              <a:t>: </a:t>
            </a:r>
            <a:r>
              <a:rPr lang="cs-CZ" altLang="cs-CZ" dirty="0" smtClean="0"/>
              <a:t>vláda lidu; dva typy (přímá, nepřímá)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2B6AA-9EAC-42BF-9895-96BE135C24C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rgbClr val="FF0000"/>
                </a:solidFill>
              </a:rPr>
              <a:t>Český stát - mezníky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cs-CZ" altLang="cs-CZ" u="sng" dirty="0" smtClean="0"/>
              <a:t>Vznik ČSR</a:t>
            </a:r>
            <a:r>
              <a:rPr lang="cs-CZ" altLang="cs-CZ" dirty="0" smtClean="0"/>
              <a:t>: 28.10. 1918</a:t>
            </a:r>
          </a:p>
          <a:p>
            <a:pPr marL="82550" indent="0">
              <a:buNone/>
            </a:pPr>
            <a:r>
              <a:rPr lang="cs-CZ" altLang="cs-CZ" u="sng" dirty="0" smtClean="0"/>
              <a:t>Protektorát Čechy a Morava</a:t>
            </a:r>
            <a:r>
              <a:rPr lang="cs-CZ" altLang="cs-CZ" dirty="0"/>
              <a:t> </a:t>
            </a:r>
            <a:r>
              <a:rPr lang="cs-CZ" altLang="cs-CZ" dirty="0" smtClean="0"/>
              <a:t> 1939 - 1945</a:t>
            </a:r>
            <a:r>
              <a:rPr lang="cs-CZ" altLang="cs-CZ" u="sng" dirty="0" smtClean="0"/>
              <a:t> </a:t>
            </a:r>
            <a:endParaRPr lang="cs-CZ" altLang="cs-CZ" dirty="0" smtClean="0"/>
          </a:p>
          <a:p>
            <a:pPr marL="82550" indent="0">
              <a:buNone/>
            </a:pPr>
            <a:r>
              <a:rPr lang="cs-CZ" altLang="cs-CZ" u="sng" dirty="0" smtClean="0"/>
              <a:t>Počátek totality v ČR</a:t>
            </a:r>
            <a:r>
              <a:rPr lang="cs-CZ" altLang="cs-CZ" dirty="0" smtClean="0"/>
              <a:t>   únor 1948</a:t>
            </a:r>
            <a:endParaRPr lang="cs-CZ" altLang="cs-CZ" u="sng" dirty="0" smtClean="0"/>
          </a:p>
          <a:p>
            <a:pPr marL="82550" indent="0">
              <a:buNone/>
            </a:pPr>
            <a:r>
              <a:rPr lang="cs-CZ" altLang="cs-CZ" b="1" dirty="0" smtClean="0">
                <a:solidFill>
                  <a:srgbClr val="FF0000"/>
                </a:solidFill>
              </a:rPr>
              <a:t>Pražské jaro, okupace ČSSR: 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b="1" dirty="0" smtClean="0">
                <a:solidFill>
                  <a:srgbClr val="FF0000"/>
                </a:solidFill>
              </a:rPr>
              <a:t>1968</a:t>
            </a:r>
            <a:endParaRPr lang="cs-CZ" altLang="cs-CZ" dirty="0" smtClean="0">
              <a:solidFill>
                <a:srgbClr val="FF0000"/>
              </a:solidFill>
            </a:endParaRPr>
          </a:p>
          <a:p>
            <a:pPr marL="82550" indent="0">
              <a:buNone/>
            </a:pPr>
            <a:r>
              <a:rPr lang="cs-CZ" altLang="cs-CZ" u="sng" dirty="0" smtClean="0">
                <a:solidFill>
                  <a:srgbClr val="002060"/>
                </a:solidFill>
              </a:rPr>
              <a:t>Sametová revoluce</a:t>
            </a:r>
            <a:r>
              <a:rPr lang="cs-CZ" altLang="cs-CZ" u="sng" dirty="0" smtClean="0"/>
              <a:t>:</a:t>
            </a:r>
            <a:r>
              <a:rPr lang="cs-CZ" altLang="cs-CZ" dirty="0" smtClean="0"/>
              <a:t> listopad 1989</a:t>
            </a:r>
            <a:endParaRPr lang="cs-CZ" altLang="cs-CZ" u="sng" dirty="0" smtClean="0">
              <a:solidFill>
                <a:srgbClr val="002060"/>
              </a:solidFill>
            </a:endParaRPr>
          </a:p>
          <a:p>
            <a:pPr marL="82550" indent="0">
              <a:buNone/>
            </a:pPr>
            <a:r>
              <a:rPr lang="cs-CZ" altLang="cs-CZ" u="sng" dirty="0" smtClean="0">
                <a:solidFill>
                  <a:srgbClr val="002060"/>
                </a:solidFill>
              </a:rPr>
              <a:t>Vznik České republiky:</a:t>
            </a:r>
            <a:r>
              <a:rPr lang="cs-CZ" altLang="cs-CZ" dirty="0" smtClean="0"/>
              <a:t> 28.10. 1918</a:t>
            </a:r>
          </a:p>
          <a:p>
            <a:pPr marL="82550" indent="0">
              <a:buNone/>
            </a:pPr>
            <a:r>
              <a:rPr lang="cs-CZ" altLang="cs-CZ" dirty="0" smtClean="0"/>
              <a:t>Úkol: Jakou má souvislost s první světovou válkou?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FBF24-1783-4565-8EC8-4264E0BF3B88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</a:rPr>
              <a:t>Státní symboly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cs-CZ" altLang="cs-CZ" u="sng" dirty="0" smtClean="0"/>
              <a:t>Malý státní znak</a:t>
            </a:r>
          </a:p>
          <a:p>
            <a:pPr marL="82550" indent="0">
              <a:buNone/>
            </a:pPr>
            <a:r>
              <a:rPr lang="cs-CZ" altLang="cs-CZ" u="sng" dirty="0" smtClean="0"/>
              <a:t>Velký státní znak</a:t>
            </a:r>
            <a:endParaRPr lang="cs-CZ" altLang="cs-CZ" dirty="0" smtClean="0"/>
          </a:p>
          <a:p>
            <a:pPr marL="82550" indent="0">
              <a:buNone/>
            </a:pPr>
            <a:r>
              <a:rPr lang="cs-CZ" altLang="cs-CZ" u="sng" dirty="0" smtClean="0"/>
              <a:t>Státní hymna</a:t>
            </a:r>
            <a:endParaRPr lang="cs-CZ" altLang="cs-CZ" dirty="0" smtClean="0"/>
          </a:p>
          <a:p>
            <a:pPr marL="82550" indent="0">
              <a:buNone/>
            </a:pPr>
            <a:r>
              <a:rPr lang="cs-CZ" altLang="cs-CZ" u="sng" dirty="0" smtClean="0"/>
              <a:t>Státní vlajka</a:t>
            </a:r>
          </a:p>
          <a:p>
            <a:pPr marL="82550" indent="0">
              <a:buNone/>
            </a:pPr>
            <a:r>
              <a:rPr lang="cs-CZ" altLang="cs-CZ" dirty="0" smtClean="0">
                <a:solidFill>
                  <a:srgbClr val="FF0000"/>
                </a:solidFill>
              </a:rPr>
              <a:t>Vlajka </a:t>
            </a:r>
            <a:r>
              <a:rPr lang="cs-CZ" altLang="cs-CZ" smtClean="0">
                <a:solidFill>
                  <a:srgbClr val="FF0000"/>
                </a:solidFill>
              </a:rPr>
              <a:t>prezidenta republiky</a:t>
            </a:r>
            <a:endParaRPr lang="cs-CZ" altLang="cs-CZ" dirty="0" smtClean="0"/>
          </a:p>
          <a:p>
            <a:pPr marL="82550" indent="0">
              <a:buNone/>
            </a:pPr>
            <a:r>
              <a:rPr lang="cs-CZ" altLang="cs-CZ" dirty="0" smtClean="0"/>
              <a:t>Státní barvy</a:t>
            </a:r>
          </a:p>
          <a:p>
            <a:pPr marL="82550" indent="0">
              <a:buNone/>
            </a:pPr>
            <a:r>
              <a:rPr lang="cs-CZ" altLang="cs-CZ" dirty="0" smtClean="0"/>
              <a:t>Státní pečeť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6D8FB-BF21-4241-9088-866E7EE68B9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2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Gill Sans MT" pitchFamily="34" charset="-18"/>
              </a:rPr>
              <a:t>DVOŘÁK, Jan a kol. </a:t>
            </a:r>
            <a:r>
              <a:rPr lang="cs-CZ" i="1" dirty="0" smtClean="0">
                <a:latin typeface="Gill Sans MT" pitchFamily="34" charset="-18"/>
              </a:rPr>
              <a:t>Odmaturuj ze společenských věd</a:t>
            </a:r>
            <a:r>
              <a:rPr lang="cs-CZ" dirty="0" smtClean="0">
                <a:latin typeface="Gill Sans MT" pitchFamily="34" charset="-18"/>
              </a:rPr>
              <a:t>. Brno: </a:t>
            </a:r>
            <a:r>
              <a:rPr lang="cs-CZ" dirty="0" err="1" smtClean="0">
                <a:latin typeface="Gill Sans MT" pitchFamily="34" charset="-18"/>
              </a:rPr>
              <a:t>Didaktis</a:t>
            </a:r>
            <a:r>
              <a:rPr lang="cs-CZ" dirty="0" smtClean="0">
                <a:latin typeface="Gill Sans MT" pitchFamily="34" charset="-18"/>
              </a:rPr>
              <a:t>, 2008, ISBN 978-80-7358-122-0. </a:t>
            </a:r>
          </a:p>
          <a:p>
            <a:pPr marL="0" indent="0">
              <a:buNone/>
            </a:pPr>
            <a:r>
              <a:rPr lang="cs-CZ" dirty="0" smtClean="0">
                <a:latin typeface="Gill Sans MT" pitchFamily="34" charset="-18"/>
              </a:rPr>
              <a:t>ČADOVÁ, Barbara a kol. </a:t>
            </a:r>
            <a:r>
              <a:rPr lang="cs-CZ" i="1" dirty="0" smtClean="0">
                <a:latin typeface="Gill Sans MT" pitchFamily="34" charset="-18"/>
              </a:rPr>
              <a:t>Maturitní otázky</a:t>
            </a:r>
            <a:r>
              <a:rPr lang="cs-CZ" dirty="0" smtClean="0">
                <a:latin typeface="Gill Sans MT" pitchFamily="34" charset="-18"/>
              </a:rPr>
              <a:t>. Havlíčkův Brod: Fragment, 2008, ISBN 978-80-253-0600-0.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0A0CEF-0A18-47D9-9A0B-E189CF19E2E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924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599</TotalTime>
  <Words>228</Words>
  <Application>Microsoft Office PowerPoint</Application>
  <PresentationFormat>Předvádění na obrazovce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Slunovrat</vt:lpstr>
      <vt:lpstr>Jméno autora: Mgr. Vlasta Kollariková  Datum vytvoření: 30. 08. 2013 Číslo DUMu: VY_32_INOVACE_16_OSVZ_ZSVb</vt:lpstr>
      <vt:lpstr>Politologie</vt:lpstr>
      <vt:lpstr>Stát a národ</vt:lpstr>
      <vt:lpstr>Český stát - mezníky</vt:lpstr>
      <vt:lpstr>Státní symboly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zchalupsky</dc:creator>
  <cp:lastModifiedBy>Servác</cp:lastModifiedBy>
  <cp:revision>43</cp:revision>
  <dcterms:created xsi:type="dcterms:W3CDTF">2012-09-02T07:52:48Z</dcterms:created>
  <dcterms:modified xsi:type="dcterms:W3CDTF">2012-08-15T06:52:50Z</dcterms:modified>
</cp:coreProperties>
</file>