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8"/>
  </p:notesMasterIdLst>
  <p:sldIdLst>
    <p:sldId id="261" r:id="rId2"/>
    <p:sldId id="256" r:id="rId3"/>
    <p:sldId id="257" r:id="rId4"/>
    <p:sldId id="258" r:id="rId5"/>
    <p:sldId id="263" r:id="rId6"/>
    <p:sldId id="262" r:id="rId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Lenovo" initials="L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58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95C41F-9780-4444-B17E-D65F728D10F1}" type="datetimeFigureOut">
              <a:rPr lang="cs-CZ" smtClean="0"/>
              <a:pPr/>
              <a:t>14.11.2013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2E9510-DBD9-4DD3-88EC-B6D24F059C3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311897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délník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Zaoblený obdélník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63DB5-D84F-44D1-92D5-618DAD5B2032}" type="datetimeFigureOut">
              <a:rPr lang="cs-CZ" smtClean="0"/>
              <a:pPr/>
              <a:t>14.11.2013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D802D089-0B66-439D-B326-808B541EA74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63DB5-D84F-44D1-92D5-618DAD5B2032}" type="datetimeFigureOut">
              <a:rPr lang="cs-CZ" smtClean="0"/>
              <a:pPr/>
              <a:t>14.11.2013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2D089-0B66-439D-B326-808B541EA74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63DB5-D84F-44D1-92D5-618DAD5B2032}" type="datetimeFigureOut">
              <a:rPr lang="cs-CZ" smtClean="0"/>
              <a:pPr/>
              <a:t>14.11.2013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2D089-0B66-439D-B326-808B541EA74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63DB5-D84F-44D1-92D5-618DAD5B2032}" type="datetimeFigureOut">
              <a:rPr lang="cs-CZ" smtClean="0"/>
              <a:pPr/>
              <a:t>14.11.2013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2D089-0B66-439D-B326-808B541EA74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bdélník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Zaoblený obdélník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63DB5-D84F-44D1-92D5-618DAD5B2032}" type="datetimeFigureOut">
              <a:rPr lang="cs-CZ" smtClean="0"/>
              <a:pPr/>
              <a:t>14.11.2013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cs-CZ"/>
          </a:p>
        </p:txBody>
      </p:sp>
      <p:sp>
        <p:nvSpPr>
          <p:cNvPr id="7" name="Obdélník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D802D089-0B66-439D-B326-808B541EA74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63DB5-D84F-44D1-92D5-618DAD5B2032}" type="datetimeFigureOut">
              <a:rPr lang="cs-CZ" smtClean="0"/>
              <a:pPr/>
              <a:t>14.11.2013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2D089-0B66-439D-B326-808B541EA74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63DB5-D84F-44D1-92D5-618DAD5B2032}" type="datetimeFigureOut">
              <a:rPr lang="cs-CZ" smtClean="0"/>
              <a:pPr/>
              <a:t>14.11.2013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2D089-0B66-439D-B326-808B541EA74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63DB5-D84F-44D1-92D5-618DAD5B2032}" type="datetimeFigureOut">
              <a:rPr lang="cs-CZ" smtClean="0"/>
              <a:pPr/>
              <a:t>14.11.2013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2D089-0B66-439D-B326-808B541EA74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63DB5-D84F-44D1-92D5-618DAD5B2032}" type="datetimeFigureOut">
              <a:rPr lang="cs-CZ" smtClean="0"/>
              <a:pPr/>
              <a:t>14.11.2013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2D089-0B66-439D-B326-808B541EA74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Zaoblený obdélník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63DB5-D84F-44D1-92D5-618DAD5B2032}" type="datetimeFigureOut">
              <a:rPr lang="cs-CZ" smtClean="0"/>
              <a:pPr/>
              <a:t>14.11.2013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2D089-0B66-439D-B326-808B541EA74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63DB5-D84F-44D1-92D5-618DAD5B2032}" type="datetimeFigureOut">
              <a:rPr lang="cs-CZ" smtClean="0"/>
              <a:pPr/>
              <a:t>14.11.2013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D802D089-0B66-439D-B326-808B541EA74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Obdélník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Zaoblený obdélník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22F63DB5-D84F-44D1-92D5-618DAD5B2032}" type="datetimeFigureOut">
              <a:rPr lang="cs-CZ" smtClean="0"/>
              <a:pPr/>
              <a:t>14.11.2013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D802D089-0B66-439D-B326-808B541EA746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Podnadpis 2"/>
          <p:cNvSpPr>
            <a:spLocks noGrp="1"/>
          </p:cNvSpPr>
          <p:nvPr>
            <p:ph type="subTitle" idx="1"/>
          </p:nvPr>
        </p:nvSpPr>
        <p:spPr>
          <a:xfrm>
            <a:off x="482600" y="4221163"/>
            <a:ext cx="8208963" cy="647700"/>
          </a:xfrm>
        </p:spPr>
        <p:txBody>
          <a:bodyPr/>
          <a:lstStyle/>
          <a:p>
            <a:pPr algn="ctr" eaLnBrk="1" hangingPunct="1"/>
            <a:r>
              <a:rPr lang="cs-CZ" sz="1400" b="1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Anotace:</a:t>
            </a:r>
            <a:r>
              <a:rPr lang="cs-CZ" sz="1400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/>
            </a:r>
            <a:br>
              <a:rPr lang="cs-CZ" sz="1400" dirty="0" smtClean="0">
                <a:solidFill>
                  <a:schemeClr val="tx1"/>
                </a:solidFill>
                <a:latin typeface="Arial" charset="0"/>
                <a:cs typeface="Arial" charset="0"/>
              </a:rPr>
            </a:br>
            <a:r>
              <a:rPr lang="cs-CZ" sz="1200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Seznámit žáky se  základními pojmy z psychologie</a:t>
            </a:r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90538" y="2060575"/>
            <a:ext cx="8208962" cy="722313"/>
          </a:xfrm>
        </p:spPr>
        <p:txBody>
          <a:bodyPr rtlCol="0">
            <a:noAutofit/>
          </a:bodyPr>
          <a:lstStyle/>
          <a:p>
            <a:pPr marL="36576"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60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Jméno autora: </a:t>
            </a:r>
            <a:r>
              <a:rPr lang="cs-CZ" sz="160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Mgr. Vlasta </a:t>
            </a:r>
            <a:r>
              <a:rPr lang="cs-CZ" sz="1600" dirty="0" err="1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K</a:t>
            </a:r>
            <a:r>
              <a:rPr lang="cs-CZ" sz="1600" dirty="0" err="1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ollariková</a:t>
            </a:r>
            <a:r>
              <a:rPr lang="cs-CZ" sz="160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lang="cs-CZ" sz="160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/>
            </a:r>
            <a:br>
              <a:rPr lang="cs-CZ" sz="160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</a:br>
            <a:r>
              <a:rPr lang="cs-CZ" sz="140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Datum vytvoření: </a:t>
            </a:r>
            <a:r>
              <a:rPr lang="cs-CZ" sz="140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25.09. 2013</a:t>
            </a:r>
            <a:br>
              <a:rPr lang="cs-CZ" sz="140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</a:br>
            <a:r>
              <a:rPr lang="cs-CZ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Číslo DUMu: VY_32_INOVACE_16_OSVZ_ON</a:t>
            </a:r>
            <a:endParaRPr lang="cs-CZ" sz="1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2052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4763" y="260350"/>
            <a:ext cx="6624637" cy="1252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Nadpis 1"/>
          <p:cNvSpPr txBox="1">
            <a:spLocks/>
          </p:cNvSpPr>
          <p:nvPr/>
        </p:nvSpPr>
        <p:spPr>
          <a:xfrm>
            <a:off x="490538" y="3213100"/>
            <a:ext cx="8208962" cy="79375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6576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400" b="1" dirty="0" smtClean="0">
                <a:latin typeface="Arial" pitchFamily="34" charset="0"/>
                <a:ea typeface="+mn-ea"/>
                <a:cs typeface="Arial" pitchFamily="34" charset="0"/>
              </a:rPr>
              <a:t>Ročník: I.</a:t>
            </a:r>
          </a:p>
          <a:p>
            <a:pPr marL="36576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dirty="0" smtClean="0">
                <a:latin typeface="Arial" pitchFamily="34" charset="0"/>
                <a:cs typeface="Arial" pitchFamily="34" charset="0"/>
              </a:rPr>
              <a:t>Vzdělávací oblast: Společenskovědní vzdělávání</a:t>
            </a:r>
          </a:p>
          <a:p>
            <a:pPr marL="36576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dirty="0" smtClean="0">
                <a:latin typeface="Arial" pitchFamily="34" charset="0"/>
                <a:cs typeface="Arial" pitchFamily="34" charset="0"/>
              </a:rPr>
              <a:t> Vzdělávací obor: Základy společenských věd</a:t>
            </a:r>
          </a:p>
          <a:p>
            <a:pPr marL="36576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dirty="0" smtClean="0">
                <a:latin typeface="Arial" pitchFamily="34" charset="0"/>
                <a:cs typeface="Arial" pitchFamily="34" charset="0"/>
              </a:rPr>
              <a:t> Tematický okruh: Člověk a společnost</a:t>
            </a:r>
          </a:p>
          <a:p>
            <a:pPr marL="36576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dirty="0" smtClean="0">
                <a:latin typeface="Arial" pitchFamily="34" charset="0"/>
                <a:cs typeface="Arial" pitchFamily="34" charset="0"/>
              </a:rPr>
              <a:t>Téma:  </a:t>
            </a:r>
            <a:r>
              <a:rPr lang="cs-CZ" sz="1200" smtClean="0">
                <a:latin typeface="Arial" pitchFamily="34" charset="0"/>
                <a:cs typeface="Arial" pitchFamily="34" charset="0"/>
              </a:rPr>
              <a:t>Osobnost člověka</a:t>
            </a:r>
            <a:r>
              <a:rPr lang="cs-CZ" sz="1200" dirty="0">
                <a:latin typeface="Arial" pitchFamily="34" charset="0"/>
                <a:cs typeface="Arial" pitchFamily="34" charset="0"/>
              </a:rPr>
              <a:t/>
            </a:r>
            <a:br>
              <a:rPr lang="cs-CZ" sz="1200" dirty="0">
                <a:latin typeface="Arial" pitchFamily="34" charset="0"/>
                <a:cs typeface="Arial" pitchFamily="34" charset="0"/>
              </a:rPr>
            </a:br>
            <a:endParaRPr lang="cs-CZ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054" name="Podnadpis 2"/>
          <p:cNvSpPr txBox="1">
            <a:spLocks/>
          </p:cNvSpPr>
          <p:nvPr/>
        </p:nvSpPr>
        <p:spPr bwMode="auto">
          <a:xfrm>
            <a:off x="490538" y="5229225"/>
            <a:ext cx="8208962" cy="1008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  <a:buFont typeface="Arial" charset="0"/>
              <a:buNone/>
            </a:pPr>
            <a:r>
              <a:rPr lang="cs-CZ" sz="1400" b="1" dirty="0">
                <a:latin typeface="Arial" charset="0"/>
              </a:rPr>
              <a:t>Metodický </a:t>
            </a:r>
            <a:r>
              <a:rPr lang="cs-CZ" sz="1400" b="1" dirty="0" smtClean="0">
                <a:latin typeface="Arial" charset="0"/>
              </a:rPr>
              <a:t>list:</a:t>
            </a:r>
          </a:p>
          <a:p>
            <a:pPr algn="ctr" eaLnBrk="1" hangingPunct="1">
              <a:spcBef>
                <a:spcPct val="20000"/>
              </a:spcBef>
              <a:buFont typeface="Arial" charset="0"/>
              <a:buNone/>
            </a:pPr>
            <a:r>
              <a:rPr lang="cs-CZ" sz="1200" dirty="0" smtClean="0">
                <a:latin typeface="Arial" charset="0"/>
              </a:rPr>
              <a:t>Výklad spojený s diskuzí, prezentaci lze využít také k poznámkám do sešitů</a:t>
            </a:r>
            <a:endParaRPr lang="cs-CZ" sz="1200" dirty="0">
              <a:latin typeface="Arial" charset="0"/>
            </a:endParaRPr>
          </a:p>
        </p:txBody>
      </p:sp>
      <p:sp>
        <p:nvSpPr>
          <p:cNvPr id="2055" name="TextovéPole 7"/>
          <p:cNvSpPr txBox="1">
            <a:spLocks noChangeArrowheads="1"/>
          </p:cNvSpPr>
          <p:nvPr/>
        </p:nvSpPr>
        <p:spPr bwMode="auto">
          <a:xfrm>
            <a:off x="490538" y="6453188"/>
            <a:ext cx="8208962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cs-CZ" sz="1000" dirty="0">
                <a:solidFill>
                  <a:schemeClr val="tx2"/>
                </a:solidFill>
                <a:latin typeface="Arial" charset="0"/>
              </a:rPr>
              <a:t>	</a:t>
            </a:r>
            <a:endParaRPr lang="cs-CZ" sz="1000" dirty="0">
              <a:solidFill>
                <a:srgbClr val="FFC00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1526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 </a:t>
            </a:r>
            <a:r>
              <a:rPr lang="cs-CZ" b="1" dirty="0" smtClean="0">
                <a:solidFill>
                  <a:srgbClr val="C00000"/>
                </a:solidFill>
              </a:rPr>
              <a:t>Pojmy psychologie a osobnost, typy osobnosti, etapy vývoje osobnosti, vlastnosti</a:t>
            </a:r>
            <a:endParaRPr lang="cs-CZ" b="1" dirty="0">
              <a:solidFill>
                <a:srgbClr val="C00000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tx1"/>
                </a:solidFill>
              </a:rPr>
              <a:t>Osobnost člověka</a:t>
            </a:r>
            <a:endParaRPr lang="cs-CZ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07859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>
                <a:solidFill>
                  <a:schemeClr val="tx1"/>
                </a:solidFill>
              </a:rPr>
              <a:t>Pojmy psychologie a osobnost</a:t>
            </a:r>
            <a:endParaRPr lang="cs-CZ" b="1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endParaRPr lang="cs-CZ" dirty="0" smtClean="0"/>
          </a:p>
          <a:p>
            <a:r>
              <a:rPr lang="cs-CZ" b="1" u="sng" dirty="0" smtClean="0"/>
              <a:t>Psychologie:</a:t>
            </a:r>
            <a:r>
              <a:rPr lang="cs-CZ" dirty="0" smtClean="0">
                <a:solidFill>
                  <a:schemeClr val="accent5">
                    <a:lumMod val="50000"/>
                  </a:schemeClr>
                </a:solidFill>
              </a:rPr>
              <a:t> věda o nitru člověka, o psychologických stavech, procesech a vlastnostech</a:t>
            </a: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r>
              <a:rPr lang="cs-CZ" b="1" u="sng" dirty="0" smtClean="0"/>
              <a:t>Osobnost:</a:t>
            </a:r>
            <a:r>
              <a:rPr lang="cs-CZ" dirty="0" smtClean="0"/>
              <a:t> </a:t>
            </a:r>
            <a:r>
              <a:rPr lang="cs-CZ" dirty="0" smtClean="0">
                <a:solidFill>
                  <a:srgbClr val="C00000"/>
                </a:solidFill>
              </a:rPr>
              <a:t>každý člověk </a:t>
            </a:r>
            <a:r>
              <a:rPr lang="cs-CZ" dirty="0" smtClean="0"/>
              <a:t>(souhrn jedinečných neopakovatelných vlastností a schopností)</a:t>
            </a:r>
          </a:p>
          <a:p>
            <a:r>
              <a:rPr lang="cs-CZ" u="sng" dirty="0" smtClean="0"/>
              <a:t>Typy</a:t>
            </a:r>
            <a:r>
              <a:rPr lang="cs-CZ" dirty="0" smtClean="0"/>
              <a:t>: flegmatik, cholerik, sangvinik, melancholik</a:t>
            </a:r>
          </a:p>
          <a:p>
            <a:pPr>
              <a:buNone/>
            </a:pPr>
            <a:r>
              <a:rPr lang="cs-CZ" dirty="0" smtClean="0"/>
              <a:t>	(podle starověkého lékaře </a:t>
            </a:r>
            <a:r>
              <a:rPr lang="cs-CZ" dirty="0" err="1" smtClean="0"/>
              <a:t>Galéna</a:t>
            </a:r>
            <a:r>
              <a:rPr lang="cs-CZ" dirty="0" smtClean="0"/>
              <a:t>)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664984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accent6">
                    <a:lumMod val="50000"/>
                  </a:schemeClr>
                </a:solidFill>
              </a:rPr>
              <a:t>Etapy vývoje člověka</a:t>
            </a:r>
            <a:endParaRPr lang="cs-CZ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1. 0-1 rok		kojenec</a:t>
            </a:r>
          </a:p>
          <a:p>
            <a:r>
              <a:rPr lang="cs-CZ" dirty="0" smtClean="0"/>
              <a:t>2. 1-3 roky		batole</a:t>
            </a:r>
          </a:p>
          <a:p>
            <a:r>
              <a:rPr lang="cs-CZ" dirty="0" smtClean="0"/>
              <a:t>3. 3-6 let		předškolní věk</a:t>
            </a:r>
          </a:p>
          <a:p>
            <a:r>
              <a:rPr lang="cs-CZ" dirty="0" smtClean="0"/>
              <a:t>4. 6-12 let		školní věk</a:t>
            </a:r>
          </a:p>
          <a:p>
            <a:r>
              <a:rPr lang="cs-CZ" dirty="0" smtClean="0"/>
              <a:t>5. 12-19 let		dospívání</a:t>
            </a:r>
          </a:p>
          <a:p>
            <a:r>
              <a:rPr lang="cs-CZ" dirty="0" smtClean="0"/>
              <a:t>6. 19-25 let		dospělost</a:t>
            </a:r>
          </a:p>
          <a:p>
            <a:r>
              <a:rPr lang="cs-CZ" dirty="0" smtClean="0"/>
              <a:t>7. 25-50 let		dospělost, střední věk</a:t>
            </a:r>
          </a:p>
          <a:p>
            <a:r>
              <a:rPr lang="cs-CZ" dirty="0" smtClean="0"/>
              <a:t>8. 50-65 let		proces stárnutí, stáří</a:t>
            </a:r>
          </a:p>
          <a:p>
            <a:r>
              <a:rPr lang="cs-CZ" dirty="0" smtClean="0"/>
              <a:t>9. nad 65 let		stáří</a:t>
            </a:r>
          </a:p>
        </p:txBody>
      </p:sp>
    </p:spTree>
    <p:extLst>
      <p:ext uri="{BB962C8B-B14F-4D97-AF65-F5344CB8AC3E}">
        <p14:creationId xmlns:p14="http://schemas.microsoft.com/office/powerpoint/2010/main" val="8942063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Vlastnosti osobnosti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 smtClean="0">
                <a:solidFill>
                  <a:schemeClr val="accent4">
                    <a:lumMod val="75000"/>
                  </a:schemeClr>
                </a:solidFill>
              </a:rPr>
              <a:t>Temperament</a:t>
            </a:r>
          </a:p>
          <a:p>
            <a:pPr indent="-252000">
              <a:buFontTx/>
              <a:buChar char="-"/>
            </a:pPr>
            <a:r>
              <a:rPr lang="cs-CZ" dirty="0"/>
              <a:t>j</a:t>
            </a:r>
            <a:r>
              <a:rPr lang="cs-CZ" dirty="0" smtClean="0"/>
              <a:t>e soubor vrozených vlastností, které ovlivňují prožívání</a:t>
            </a:r>
          </a:p>
          <a:p>
            <a:pPr indent="-252000">
              <a:buFontTx/>
              <a:buChar char="-"/>
            </a:pPr>
            <a:r>
              <a:rPr lang="cs-CZ" dirty="0"/>
              <a:t>a</a:t>
            </a:r>
            <a:r>
              <a:rPr lang="cs-CZ" dirty="0" smtClean="0"/>
              <a:t> chování osobnosti; jednotlivé typy rozlišujeme podle toho,</a:t>
            </a:r>
          </a:p>
          <a:p>
            <a:pPr indent="-252000">
              <a:buFontTx/>
              <a:buChar char="-"/>
            </a:pPr>
            <a:r>
              <a:rPr lang="cs-CZ" dirty="0"/>
              <a:t>j</a:t>
            </a:r>
            <a:r>
              <a:rPr lang="cs-CZ" dirty="0" smtClean="0"/>
              <a:t>ak </a:t>
            </a:r>
            <a:r>
              <a:rPr lang="cs-CZ" dirty="0" smtClean="0"/>
              <a:t>rychle na nastalé situace reakce vznikají, jak jsou silné</a:t>
            </a:r>
          </a:p>
          <a:p>
            <a:pPr indent="-252000">
              <a:buFontTx/>
              <a:buChar char="-"/>
            </a:pPr>
            <a:r>
              <a:rPr lang="cs-CZ" dirty="0"/>
              <a:t>a</a:t>
            </a:r>
            <a:r>
              <a:rPr lang="cs-CZ" smtClean="0"/>
              <a:t> </a:t>
            </a:r>
            <a:r>
              <a:rPr lang="cs-CZ" dirty="0" smtClean="0"/>
              <a:t>jak dlouho trvají</a:t>
            </a:r>
          </a:p>
          <a:p>
            <a:pPr marL="0" indent="0">
              <a:buNone/>
            </a:pPr>
            <a:r>
              <a:rPr lang="cs-CZ" b="1" dirty="0" smtClean="0">
                <a:solidFill>
                  <a:srgbClr val="C00000"/>
                </a:solidFill>
              </a:rPr>
              <a:t>Charakter</a:t>
            </a:r>
          </a:p>
          <a:p>
            <a:pPr marL="0" indent="0">
              <a:buNone/>
            </a:pPr>
            <a:r>
              <a:rPr lang="cs-CZ" b="1" dirty="0" smtClean="0">
                <a:solidFill>
                  <a:srgbClr val="C00000"/>
                </a:solidFill>
              </a:rPr>
              <a:t>   </a:t>
            </a:r>
            <a:r>
              <a:rPr lang="cs-CZ" dirty="0"/>
              <a:t>s</a:t>
            </a:r>
            <a:r>
              <a:rPr lang="cs-CZ" dirty="0" smtClean="0"/>
              <a:t>ouhrn psychických vlastností, vycházejí z mravních zásad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a projevují se v chování a jednání člověka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Není vrozený ani dědičný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</a:t>
            </a:r>
            <a:r>
              <a:rPr lang="cs-CZ" dirty="0" smtClean="0"/>
              <a:t>iteratura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endParaRPr lang="cs-CZ" u="sng" dirty="0" smtClean="0"/>
          </a:p>
          <a:p>
            <a:pPr marL="0" indent="0">
              <a:buNone/>
            </a:pPr>
            <a:r>
              <a:rPr lang="cs-CZ" dirty="0" smtClean="0"/>
              <a:t>ČADOVÁ </a:t>
            </a:r>
            <a:r>
              <a:rPr lang="cs-CZ" dirty="0"/>
              <a:t>a kol. </a:t>
            </a:r>
            <a:r>
              <a:rPr lang="cs-CZ" i="1" dirty="0"/>
              <a:t>Maturitní otázky</a:t>
            </a:r>
            <a:r>
              <a:rPr lang="cs-CZ" dirty="0"/>
              <a:t>. Praha: </a:t>
            </a:r>
            <a:r>
              <a:rPr lang="cs-CZ" dirty="0" smtClean="0"/>
              <a:t> Fragment</a:t>
            </a:r>
            <a:r>
              <a:rPr lang="cs-CZ" dirty="0"/>
              <a:t>, 2008, ISBN 978-80-253-0600-0</a:t>
            </a:r>
            <a:r>
              <a:rPr lang="cs-CZ"/>
              <a:t>. </a:t>
            </a:r>
            <a:endParaRPr lang="cs-CZ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DVOŘÁK</a:t>
            </a:r>
            <a:r>
              <a:rPr lang="cs-CZ" dirty="0"/>
              <a:t>, Jan a kol. </a:t>
            </a:r>
            <a:r>
              <a:rPr lang="cs-CZ" i="1" dirty="0"/>
              <a:t>Odmaturuj ze společenských věd</a:t>
            </a:r>
            <a:r>
              <a:rPr lang="cs-CZ" dirty="0"/>
              <a:t>. Brno: </a:t>
            </a:r>
            <a:r>
              <a:rPr lang="cs-CZ" dirty="0" err="1"/>
              <a:t>Didaktis</a:t>
            </a:r>
            <a:r>
              <a:rPr lang="cs-CZ" dirty="0"/>
              <a:t>, 2008, ISBN 978-80-7358-122-0.                                                                 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3625447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Jmění">
  <a:themeElements>
    <a:clrScheme name="Vrchol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Jmění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Jmění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95</TotalTime>
  <Words>211</Words>
  <Application>Microsoft Office PowerPoint</Application>
  <PresentationFormat>Předvádění na obrazovce (4:3)</PresentationFormat>
  <Paragraphs>47</Paragraphs>
  <Slides>6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7" baseType="lpstr">
      <vt:lpstr>Jmění</vt:lpstr>
      <vt:lpstr>Jméno autora: Mgr. Vlasta Kollariková  Datum vytvoření: 25.09. 2013 Číslo DUMu: VY_32_INOVACE_16_OSVZ_ON</vt:lpstr>
      <vt:lpstr>Osobnost člověka</vt:lpstr>
      <vt:lpstr>Pojmy psychologie a osobnost</vt:lpstr>
      <vt:lpstr>Etapy vývoje člověka</vt:lpstr>
      <vt:lpstr>Vlastnosti osobnosti</vt:lpstr>
      <vt:lpstr>Literatura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Středověká filozofie</dc:title>
  <dc:creator>Lenovo</dc:creator>
  <cp:lastModifiedBy>Kabinet 318</cp:lastModifiedBy>
  <cp:revision>23</cp:revision>
  <dcterms:created xsi:type="dcterms:W3CDTF">2013-03-03T09:09:02Z</dcterms:created>
  <dcterms:modified xsi:type="dcterms:W3CDTF">2013-11-14T15:16:22Z</dcterms:modified>
</cp:coreProperties>
</file>