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6" r:id="rId3"/>
    <p:sldId id="257" r:id="rId4"/>
    <p:sldId id="279" r:id="rId5"/>
    <p:sldId id="280" r:id="rId6"/>
    <p:sldId id="281" r:id="rId7"/>
    <p:sldId id="268" r:id="rId8"/>
    <p:sldId id="261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21.8.2013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image" Target="../media/image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7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techmania.cz/edutorium/art_exponaty.php?xkat=fyzika&amp;xser=8aedf8656eed207376ec746c61h&amp;key=71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21. 9.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DUM: VY_32_INOVACE_16_FY_C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Optika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ybrané fyzikální veličiny v </a:t>
            </a:r>
            <a:r>
              <a:rPr lang="cs-CZ" sz="12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optice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DUM Fyzikální veličiny v optice uvádí vybrané fyzikální veličiny a výpočty pro optiku.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</a:rPr>
              <a:t>S obsahem DUM pracujeme průběžně a lze ho použít pro souhrnné opakování.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" y="34925"/>
            <a:ext cx="9137650" cy="1116427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Fyzikální </a:t>
            </a:r>
            <a:r>
              <a:rPr lang="cs-CZ" dirty="0">
                <a:latin typeface="Verdana" pitchFamily="34" charset="0"/>
                <a:ea typeface="Verdana" pitchFamily="34" charset="0"/>
                <a:cs typeface="Verdana" pitchFamily="34" charset="0"/>
              </a:rPr>
              <a:t>veličiny </a:t>
            </a:r>
            <a:r>
              <a:rPr lang="cs-CZ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 </a:t>
            </a:r>
            <a:r>
              <a:rPr lang="cs-CZ" dirty="0">
                <a:latin typeface="Verdana" pitchFamily="34" charset="0"/>
                <a:ea typeface="Verdana" pitchFamily="34" charset="0"/>
                <a:cs typeface="Verdana" pitchFamily="34" charset="0"/>
              </a:rPr>
              <a:t>optice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31540" y="4824155"/>
            <a:ext cx="5535615" cy="1935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hlinkClick r:id="rId2" action="ppaction://hlinksldjump"/>
              </a:rPr>
              <a:t>►</a:t>
            </a:r>
            <a:r>
              <a:rPr lang="cs-CZ" sz="1600" dirty="0" smtClean="0"/>
              <a:t> </a:t>
            </a:r>
            <a:r>
              <a:rPr lang="cs-CZ" sz="1600" dirty="0"/>
              <a:t>Rychlost světla a barva světla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3" action="ppaction://hlinksldjump"/>
              </a:rPr>
              <a:t>►</a:t>
            </a:r>
            <a:r>
              <a:rPr lang="cs-CZ" sz="1600" dirty="0"/>
              <a:t> S</a:t>
            </a:r>
            <a:r>
              <a:rPr lang="sv-SE" sz="1600" dirty="0"/>
              <a:t>pektrum viditelného světla monochromatické záření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4" action="ppaction://hlinksldjump"/>
              </a:rPr>
              <a:t>►</a:t>
            </a:r>
            <a:r>
              <a:rPr lang="cs-CZ" sz="1600" dirty="0"/>
              <a:t> Index lomu</a:t>
            </a: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5" action="ppaction://hlinksldjump"/>
              </a:rPr>
              <a:t>►</a:t>
            </a:r>
            <a:r>
              <a:rPr lang="cs-CZ" sz="1600" dirty="0"/>
              <a:t> Zobrazovací rovnice a příčné zvětšení</a:t>
            </a:r>
            <a:endParaRPr lang="cs-CZ" sz="1600" dirty="0" smtClean="0"/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hlinkClick r:id="rId6" action="ppaction://hlinksldjump"/>
              </a:rPr>
              <a:t>►</a:t>
            </a:r>
            <a:r>
              <a:rPr lang="cs-CZ" sz="1600" dirty="0"/>
              <a:t> </a:t>
            </a:r>
            <a:r>
              <a:rPr lang="cs-CZ" sz="1600" dirty="0" smtClean="0"/>
              <a:t>Řešení</a:t>
            </a:r>
            <a:endParaRPr lang="cs-CZ" sz="16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8079195" y="4466460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1</a:t>
            </a:r>
            <a:endParaRPr lang="cs-CZ" sz="1000" dirty="0"/>
          </a:p>
        </p:txBody>
      </p:sp>
      <p:pic>
        <p:nvPicPr>
          <p:cNvPr id="615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06" y="998730"/>
            <a:ext cx="7021023" cy="3660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5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385471" y="0"/>
            <a:ext cx="8229600" cy="1143000"/>
          </a:xfrm>
        </p:spPr>
        <p:txBody>
          <a:bodyPr/>
          <a:lstStyle/>
          <a:p>
            <a:r>
              <a:rPr lang="cs-CZ" dirty="0" smtClean="0"/>
              <a:t>Rychlost světla a barva světla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543244" y="1538790"/>
            <a:ext cx="603067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rychlost světla ve vakuu c = 299 792 458 m·s</a:t>
            </a:r>
            <a:r>
              <a:rPr lang="cs-CZ" baseline="30000" dirty="0" smtClean="0"/>
              <a:t>-1</a:t>
            </a:r>
            <a:r>
              <a:rPr lang="cs-CZ" dirty="0" smtClean="0"/>
              <a:t> … přesně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1462114" y="2078850"/>
            <a:ext cx="619293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pro výpočty použijeme přibližnou hodnotu c = 3 </a:t>
            </a:r>
            <a:r>
              <a:rPr lang="cs-CZ" dirty="0"/>
              <a:t>·</a:t>
            </a:r>
            <a:r>
              <a:rPr lang="cs-CZ" dirty="0" smtClean="0"/>
              <a:t> 10</a:t>
            </a:r>
            <a:r>
              <a:rPr lang="cs-CZ" baseline="30000" dirty="0" smtClean="0"/>
              <a:t>8</a:t>
            </a:r>
            <a:r>
              <a:rPr lang="cs-CZ" dirty="0" smtClean="0"/>
              <a:t> m</a:t>
            </a:r>
            <a:r>
              <a:rPr lang="cs-CZ" dirty="0"/>
              <a:t>·</a:t>
            </a:r>
            <a:r>
              <a:rPr lang="cs-CZ" dirty="0" smtClean="0"/>
              <a:t>s</a:t>
            </a:r>
            <a:r>
              <a:rPr lang="cs-CZ" baseline="30000" dirty="0" smtClean="0"/>
              <a:t>-1</a:t>
            </a:r>
            <a:endParaRPr lang="cs-CZ" baseline="30000" dirty="0"/>
          </a:p>
        </p:txBody>
      </p:sp>
      <p:sp>
        <p:nvSpPr>
          <p:cNvPr id="7" name="Obdélník 6"/>
          <p:cNvSpPr/>
          <p:nvPr/>
        </p:nvSpPr>
        <p:spPr>
          <a:xfrm>
            <a:off x="1277755" y="3097704"/>
            <a:ext cx="6561649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cs-CZ" dirty="0"/>
              <a:t>Rychlost světla v jiném </a:t>
            </a:r>
            <a:r>
              <a:rPr lang="cs-CZ" dirty="0" smtClean="0"/>
              <a:t>prostředí než ve vakuu </a:t>
            </a:r>
            <a:r>
              <a:rPr lang="cs-CZ" dirty="0"/>
              <a:t>je vždy menší. </a:t>
            </a:r>
          </a:p>
        </p:txBody>
      </p:sp>
      <p:sp>
        <p:nvSpPr>
          <p:cNvPr id="8" name="Obdélník 7"/>
          <p:cNvSpPr/>
          <p:nvPr/>
        </p:nvSpPr>
        <p:spPr>
          <a:xfrm>
            <a:off x="539310" y="3862789"/>
            <a:ext cx="281755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/>
              <a:t>r</a:t>
            </a:r>
            <a:r>
              <a:rPr lang="cs-CZ" b="1" dirty="0" smtClean="0"/>
              <a:t>ychlost </a:t>
            </a:r>
            <a:r>
              <a:rPr lang="cs-CZ" b="1" dirty="0"/>
              <a:t>světla ve </a:t>
            </a:r>
            <a:r>
              <a:rPr lang="cs-CZ" b="1" dirty="0" smtClean="0"/>
              <a:t>vodě</a:t>
            </a:r>
          </a:p>
          <a:p>
            <a:pPr algn="ctr"/>
            <a:r>
              <a:rPr lang="cs-CZ" dirty="0" smtClean="0"/>
              <a:t>c </a:t>
            </a:r>
            <a:r>
              <a:rPr lang="cs-CZ" dirty="0"/>
              <a:t>= 2,25 . 10</a:t>
            </a:r>
            <a:r>
              <a:rPr lang="cs-CZ" baseline="30000" dirty="0"/>
              <a:t>8</a:t>
            </a:r>
            <a:r>
              <a:rPr lang="cs-CZ" dirty="0"/>
              <a:t> m . s</a:t>
            </a:r>
            <a:r>
              <a:rPr lang="cs-CZ" baseline="30000" dirty="0"/>
              <a:t>-1</a:t>
            </a:r>
            <a:r>
              <a:rPr lang="cs-CZ" dirty="0"/>
              <a:t> </a:t>
            </a:r>
          </a:p>
        </p:txBody>
      </p:sp>
      <p:sp>
        <p:nvSpPr>
          <p:cNvPr id="10" name="Obdélník 9"/>
          <p:cNvSpPr/>
          <p:nvPr/>
        </p:nvSpPr>
        <p:spPr>
          <a:xfrm>
            <a:off x="4617005" y="3862789"/>
            <a:ext cx="393322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b="1" dirty="0" smtClean="0"/>
              <a:t>rychlost </a:t>
            </a:r>
            <a:r>
              <a:rPr lang="cs-CZ" b="1" dirty="0"/>
              <a:t>světla ve </a:t>
            </a:r>
            <a:r>
              <a:rPr lang="cs-CZ" b="1" dirty="0" smtClean="0"/>
              <a:t>skle</a:t>
            </a:r>
          </a:p>
          <a:p>
            <a:pPr algn="ctr"/>
            <a:r>
              <a:rPr lang="cs-CZ" dirty="0" smtClean="0"/>
              <a:t>c </a:t>
            </a:r>
            <a:r>
              <a:rPr lang="cs-CZ" dirty="0"/>
              <a:t>= 1,5 . 10</a:t>
            </a:r>
            <a:r>
              <a:rPr lang="cs-CZ" baseline="30000" dirty="0"/>
              <a:t>8</a:t>
            </a:r>
            <a:r>
              <a:rPr lang="cs-CZ" dirty="0"/>
              <a:t> m . s</a:t>
            </a:r>
            <a:r>
              <a:rPr lang="cs-CZ" baseline="30000" dirty="0"/>
              <a:t>-1</a:t>
            </a:r>
            <a:r>
              <a:rPr lang="cs-CZ" dirty="0"/>
              <a:t> - 2,0 . 10</a:t>
            </a:r>
            <a:r>
              <a:rPr lang="cs-CZ" baseline="30000" dirty="0"/>
              <a:t>8</a:t>
            </a:r>
            <a:r>
              <a:rPr lang="cs-CZ" dirty="0"/>
              <a:t> m . s</a:t>
            </a:r>
            <a:r>
              <a:rPr lang="cs-CZ" baseline="30000" dirty="0"/>
              <a:t>-1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1601671" y="5123219"/>
                <a:ext cx="7470829" cy="1231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cs-CZ" dirty="0" smtClean="0"/>
                  <a:t>Frekvence světla , ve všech prostředích, zůstává stejná.</a:t>
                </a:r>
              </a:p>
              <a:p>
                <a:endParaRPr lang="cs-CZ" sz="100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  <m:r>
                        <a:rPr lang="cs-CZ" b="0" i="1" smtClean="0">
                          <a:latin typeface="Cambria Math" pitchFamily="18" charset="0"/>
                          <a:ea typeface="Cambria Math" pitchFamily="18" charset="0"/>
                        </a:rPr>
                        <m:t>…</m:t>
                      </m:r>
                      <m:r>
                        <a:rPr lang="cs-CZ" b="0" i="1" smtClean="0">
                          <a:latin typeface="Cambria Math" pitchFamily="18" charset="0"/>
                          <a:ea typeface="Cambria Math" pitchFamily="18" charset="0"/>
                        </a:rPr>
                        <m:t>𝑘𝑜𝑛𝑠𝑡𝑎𝑛𝑡𝑎</m:t>
                      </m:r>
                      <m:r>
                        <a:rPr lang="cs-CZ" b="0" i="1" smtClean="0">
                          <a:latin typeface="Cambria Math" pitchFamily="18" charset="0"/>
                          <a:ea typeface="Cambria Math" pitchFamily="18" charset="0"/>
                        </a:rPr>
                        <m:t> −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pom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ě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rychlosti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sv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ě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tla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jej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í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vlnov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é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é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lky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je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konstatn</m:t>
                      </m:r>
                      <m:r>
                        <m:rPr>
                          <m:nor/>
                        </m:rPr>
                        <a:rPr lang="cs-CZ" i="1" dirty="0">
                          <a:latin typeface="Cambria Math" pitchFamily="18" charset="0"/>
                          <a:ea typeface="Cambria Math" pitchFamily="18" charset="0"/>
                        </a:rPr>
                        <m:t>í</m:t>
                      </m:r>
                    </m:oMath>
                  </m:oMathPara>
                </a14:m>
                <a:endParaRPr lang="cs-CZ" i="1" dirty="0">
                  <a:latin typeface="Cambria Math" pitchFamily="18" charset="0"/>
                  <a:ea typeface="Cambria Math" pitchFamily="18" charset="0"/>
                </a:endParaRPr>
              </a:p>
              <a:p>
                <a:endParaRPr lang="cs-CZ" sz="1000" dirty="0" smtClean="0"/>
              </a:p>
              <a:p>
                <a:pPr algn="ctr"/>
                <a:r>
                  <a:rPr lang="cs-CZ" dirty="0" smtClean="0"/>
                  <a:t>Změna rychlosti způsobí změnu vlnové délky.</a:t>
                </a: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671" y="5123219"/>
                <a:ext cx="7470829" cy="1231106"/>
              </a:xfrm>
              <a:prstGeom prst="rect">
                <a:avLst/>
              </a:prstGeom>
              <a:blipFill rotWithShape="1">
                <a:blip r:embed="rId3"/>
                <a:stretch>
                  <a:fillRect l="-245" t="-2475" b="-693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/>
              <p:cNvSpPr txBox="1"/>
              <p:nvPr/>
            </p:nvSpPr>
            <p:spPr>
              <a:xfrm>
                <a:off x="363932" y="5335578"/>
                <a:ext cx="1024511" cy="725455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𝑓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932" y="5335578"/>
                <a:ext cx="1024511" cy="72545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8"/>
          <p:cNvCxnSpPr>
            <a:stCxn id="7" idx="2"/>
            <a:endCxn id="10" idx="0"/>
          </p:cNvCxnSpPr>
          <p:nvPr/>
        </p:nvCxnSpPr>
        <p:spPr>
          <a:xfrm>
            <a:off x="4558580" y="3467036"/>
            <a:ext cx="2025037" cy="3957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>
            <a:endCxn id="8" idx="0"/>
          </p:cNvCxnSpPr>
          <p:nvPr/>
        </p:nvCxnSpPr>
        <p:spPr>
          <a:xfrm flipH="1">
            <a:off x="1948088" y="3467036"/>
            <a:ext cx="2673256" cy="39575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cs-CZ" dirty="0"/>
              <a:t>S</a:t>
            </a:r>
            <a:r>
              <a:rPr lang="sv-SE" dirty="0" smtClean="0"/>
              <a:t>pektrum </a:t>
            </a:r>
            <a:r>
              <a:rPr lang="sv-SE" dirty="0"/>
              <a:t>viditelného světla </a:t>
            </a:r>
            <a:r>
              <a:rPr lang="sv-SE" dirty="0" smtClean="0"/>
              <a:t>monochromatické záření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5934699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Obr. 2</a:t>
            </a:r>
            <a:endParaRPr lang="cs-CZ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630" y="2660642"/>
            <a:ext cx="6974924" cy="3324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aoblený obdélníkový popisek 5"/>
          <p:cNvSpPr/>
          <p:nvPr/>
        </p:nvSpPr>
        <p:spPr>
          <a:xfrm>
            <a:off x="238234" y="1988840"/>
            <a:ext cx="1575175" cy="850449"/>
          </a:xfrm>
          <a:prstGeom prst="wedgeRoundRectCallout">
            <a:avLst>
              <a:gd name="adj1" fmla="val 64893"/>
              <a:gd name="adj2" fmla="val 7206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Frekvence nebo vlnová délka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ve vakuu určuje barvu světla.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466655" y="1628800"/>
            <a:ext cx="62914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Frekvence nebo vlnová délka ve vakuu určuje barvu světla.</a:t>
            </a:r>
          </a:p>
        </p:txBody>
      </p:sp>
      <p:sp>
        <p:nvSpPr>
          <p:cNvPr id="8" name="Obdélník 7"/>
          <p:cNvSpPr/>
          <p:nvPr/>
        </p:nvSpPr>
        <p:spPr>
          <a:xfrm>
            <a:off x="7058333" y="2033431"/>
            <a:ext cx="19415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/>
              <a:t>infračervené </a:t>
            </a:r>
            <a:r>
              <a:rPr lang="cs-CZ" sz="1600" dirty="0" smtClean="0"/>
              <a:t>záření</a:t>
            </a:r>
            <a:endParaRPr lang="cs-CZ" sz="1600" dirty="0"/>
          </a:p>
        </p:txBody>
      </p:sp>
      <p:sp>
        <p:nvSpPr>
          <p:cNvPr id="9" name="Obdélník 8"/>
          <p:cNvSpPr/>
          <p:nvPr/>
        </p:nvSpPr>
        <p:spPr>
          <a:xfrm>
            <a:off x="7064977" y="6110716"/>
            <a:ext cx="19175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600" dirty="0" err="1" smtClean="0"/>
              <a:t>aultrafialové</a:t>
            </a:r>
            <a:r>
              <a:rPr lang="cs-CZ" sz="1600" dirty="0" smtClean="0"/>
              <a:t> </a:t>
            </a:r>
            <a:r>
              <a:rPr lang="cs-CZ" sz="1600" dirty="0"/>
              <a:t>záření</a:t>
            </a:r>
          </a:p>
        </p:txBody>
      </p:sp>
      <p:sp>
        <p:nvSpPr>
          <p:cNvPr id="10" name="Šipka nahoru 9"/>
          <p:cNvSpPr/>
          <p:nvPr/>
        </p:nvSpPr>
        <p:spPr>
          <a:xfrm>
            <a:off x="8172400" y="2463715"/>
            <a:ext cx="315709" cy="5059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nahoru 11"/>
          <p:cNvSpPr/>
          <p:nvPr/>
        </p:nvSpPr>
        <p:spPr>
          <a:xfrm rot="10800000">
            <a:off x="8172400" y="5569059"/>
            <a:ext cx="315709" cy="5059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/>
              <p:cNvSpPr txBox="1"/>
              <p:nvPr/>
            </p:nvSpPr>
            <p:spPr>
              <a:xfrm>
                <a:off x="4592394" y="2347354"/>
                <a:ext cx="13572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cs-CZ" b="0" i="0" smtClean="0">
                          <a:latin typeface="Cambria Math"/>
                          <a:ea typeface="Cambria Math"/>
                        </a:rPr>
                        <m:t>…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/>
                          <a:ea typeface="Cambria Math"/>
                        </a:rPr>
                        <m:t>lambda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394" y="2347354"/>
                <a:ext cx="1357231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6867255" y="2363365"/>
                <a:ext cx="3821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𝑓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7255" y="2363365"/>
                <a:ext cx="38215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bdélník 18"/>
          <p:cNvSpPr/>
          <p:nvPr/>
        </p:nvSpPr>
        <p:spPr>
          <a:xfrm>
            <a:off x="791580" y="6350100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200" dirty="0"/>
              <a:t>Jaká je největší frekvence viditelného světla? [769 </a:t>
            </a:r>
            <a:r>
              <a:rPr lang="cs-CZ" sz="1200" dirty="0" err="1"/>
              <a:t>THz</a:t>
            </a:r>
            <a:r>
              <a:rPr lang="cs-CZ" sz="1200" dirty="0" smtClean="0"/>
              <a:t>] </a:t>
            </a:r>
            <a:r>
              <a:rPr lang="cs-CZ" sz="1200" dirty="0" smtClean="0">
                <a:hlinkClick r:id="rId5" action="ppaction://hlinksldjump"/>
              </a:rPr>
              <a:t>řešení </a:t>
            </a:r>
            <a:endParaRPr lang="cs-CZ" sz="1200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31540" y="5994285"/>
            <a:ext cx="31503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 smtClean="0"/>
              <a:t>?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268962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625"/>
            <a:ext cx="8229600" cy="1143000"/>
          </a:xfrm>
        </p:spPr>
        <p:txBody>
          <a:bodyPr/>
          <a:lstStyle/>
          <a:p>
            <a:r>
              <a:rPr lang="cs-CZ" dirty="0" smtClean="0"/>
              <a:t>Index lomu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16605" y="1358770"/>
            <a:ext cx="230063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/>
              <a:t>a</a:t>
            </a:r>
            <a:r>
              <a:rPr lang="cs-CZ" dirty="0" smtClean="0"/>
              <a:t>bsolutní index lomu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5625625" y="1358770"/>
            <a:ext cx="217239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relativní index lomu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1653349" y="2128501"/>
                <a:ext cx="1027141" cy="7248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𝑛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349" y="2128501"/>
                <a:ext cx="1027141" cy="72487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/>
          <p:cNvSpPr txBox="1"/>
          <p:nvPr/>
        </p:nvSpPr>
        <p:spPr>
          <a:xfrm>
            <a:off x="1007624" y="3073606"/>
            <a:ext cx="2610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kolikrát je světlo světla rychlejší ve vakuu než ve vybraném prostředí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815535" y="3073606"/>
            <a:ext cx="4005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poměr rychlostí světla ve dvou optických prostředích nebo jejich poměr indexů lomu či poměr úhlu dopadu a lomu 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5783617" y="2128501"/>
                <a:ext cx="2432910" cy="6556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cs-CZ" i="1">
                                  <a:latin typeface="Cambria Math"/>
                                  <a:ea typeface="Cambria Math"/>
                                </a:rPr>
                                <m:t>𝛽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3617" y="2128501"/>
                <a:ext cx="2432910" cy="65569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ovéPole 15"/>
          <p:cNvSpPr txBox="1"/>
          <p:nvPr/>
        </p:nvSpPr>
        <p:spPr>
          <a:xfrm>
            <a:off x="431540" y="4454273"/>
            <a:ext cx="3960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Index lomu skla je 1,5. Jaká je rychlost světla ve skle?</a:t>
            </a:r>
            <a:endParaRPr lang="cs-CZ" sz="1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/>
              <p:cNvSpPr txBox="1"/>
              <p:nvPr/>
            </p:nvSpPr>
            <p:spPr>
              <a:xfrm>
                <a:off x="368478" y="4731272"/>
                <a:ext cx="287309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𝑛</m:t>
                      </m:r>
                      <m:r>
                        <a:rPr lang="cs-CZ" sz="1200" b="0" i="1" smtClean="0">
                          <a:latin typeface="Cambria Math"/>
                        </a:rPr>
                        <m:t>=1,5;</m:t>
                      </m:r>
                      <m:r>
                        <a:rPr lang="cs-CZ" sz="1200" b="0" i="1" smtClean="0">
                          <a:latin typeface="Cambria Math"/>
                        </a:rPr>
                        <m:t>𝑐</m:t>
                      </m:r>
                      <m:r>
                        <a:rPr lang="cs-CZ" sz="1200" b="0" i="1" smtClean="0">
                          <a:latin typeface="Cambria Math"/>
                        </a:rPr>
                        <m:t>=3∙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sup>
                      </m:sSup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;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𝑣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=?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sz="1200" b="0" i="1" smtClean="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7" name="TextovéPole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78" y="4731272"/>
                <a:ext cx="2873094" cy="27699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368478" y="5241879"/>
                <a:ext cx="3473322" cy="4823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/>
                        </a:rPr>
                        <m:t>𝑛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/>
                            </a:rPr>
                            <m:t>𝑣</m:t>
                          </m:r>
                        </m:den>
                      </m:f>
                      <m:r>
                        <a:rPr lang="cs-CZ" sz="1200" b="0" i="1" smtClean="0">
                          <a:latin typeface="Cambria Math"/>
                        </a:rPr>
                        <m:t>⇒</m:t>
                      </m:r>
                      <m:r>
                        <a:rPr lang="cs-CZ" sz="1200" b="0" i="1" smtClean="0">
                          <a:latin typeface="Cambria Math"/>
                        </a:rPr>
                        <m:t>𝑣</m:t>
                      </m:r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/>
                            </a:rPr>
                            <m:t>𝑛</m:t>
                          </m:r>
                        </m:den>
                      </m:f>
                      <m:r>
                        <a:rPr lang="cs-CZ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/>
                            </a:rPr>
                            <m:t>3</m:t>
                          </m:r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12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1200" b="0" i="1" smtClean="0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1200" b="0" i="1" smtClean="0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cs-CZ" sz="1200" b="0" i="1" smtClean="0">
                              <a:latin typeface="Cambria Math"/>
                            </a:rPr>
                            <m:t>1,5</m:t>
                          </m:r>
                        </m:den>
                      </m:f>
                      <m:r>
                        <a:rPr lang="cs-CZ" sz="1200" b="0" i="1" smtClean="0">
                          <a:latin typeface="Cambria Math"/>
                        </a:rPr>
                        <m:t>𝑚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=2∙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sup>
                      </m:sSup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12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1200" dirty="0"/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78" y="5241879"/>
                <a:ext cx="3473322" cy="48237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368478" y="6032321"/>
                <a:ext cx="364540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200" i="1" dirty="0" smtClean="0"/>
                  <a:t>Ve skle má paprsek světla rychlost </a:t>
                </a:r>
                <a14:m>
                  <m:oMath xmlns:m="http://schemas.openxmlformats.org/officeDocument/2006/math">
                    <m:r>
                      <a:rPr lang="cs-CZ" sz="1200" i="1">
                        <a:latin typeface="Cambria Math"/>
                        <a:ea typeface="Cambria Math"/>
                      </a:rPr>
                      <m:t>2∙</m:t>
                    </m:r>
                    <m:sSup>
                      <m:sSupPr>
                        <m:ctrlPr>
                          <a:rPr lang="cs-CZ" sz="12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2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1200" i="1">
                            <a:latin typeface="Cambria Math"/>
                            <a:ea typeface="Cambria Math"/>
                          </a:rPr>
                          <m:t>8</m:t>
                        </m:r>
                      </m:sup>
                    </m:sSup>
                    <m:r>
                      <a:rPr lang="cs-CZ" sz="1200" i="1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sz="1200" i="1">
                        <a:latin typeface="Cambria Math"/>
                        <a:ea typeface="Cambria Math"/>
                      </a:rPr>
                      <m:t>𝑚</m:t>
                    </m:r>
                    <m:r>
                      <a:rPr lang="cs-CZ" sz="1200" i="1">
                        <a:latin typeface="Cambria Math"/>
                        <a:ea typeface="Cambria Math"/>
                      </a:rPr>
                      <m:t>∙</m:t>
                    </m:r>
                    <m:sSup>
                      <m:sSupPr>
                        <m:ctrlPr>
                          <a:rPr lang="cs-CZ" sz="12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1200" i="1">
                            <a:latin typeface="Cambria Math"/>
                            <a:ea typeface="Cambria Math"/>
                          </a:rPr>
                          <m:t>𝑠</m:t>
                        </m:r>
                      </m:e>
                      <m:sup>
                        <m:r>
                          <a:rPr lang="cs-CZ" sz="1200" i="1">
                            <a:latin typeface="Cambria Math"/>
                            <a:ea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cs-CZ" sz="1200" i="1" dirty="0" smtClean="0"/>
                  <a:t>.</a:t>
                </a:r>
                <a:endParaRPr lang="cs-CZ" sz="1200" i="1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478" y="6032321"/>
                <a:ext cx="3645405" cy="276999"/>
              </a:xfrm>
              <a:prstGeom prst="rect">
                <a:avLst/>
              </a:prstGeom>
              <a:blipFill rotWithShape="1">
                <a:blip r:embed="rId6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bdélník 21"/>
          <p:cNvSpPr/>
          <p:nvPr/>
        </p:nvSpPr>
        <p:spPr>
          <a:xfrm>
            <a:off x="4714072" y="4148819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 smtClean="0"/>
              <a:t>Relativní </a:t>
            </a:r>
            <a:r>
              <a:rPr lang="cs-CZ" sz="1000" dirty="0"/>
              <a:t>index lomu na rozhraní prostředí označených čísly 1 a 2 a označovaný obvykle </a:t>
            </a:r>
            <a:r>
              <a:rPr lang="cs-CZ" sz="1000" i="1" dirty="0"/>
              <a:t>n</a:t>
            </a:r>
            <a:r>
              <a:rPr lang="cs-CZ" sz="1000" i="1" baseline="-25000" dirty="0"/>
              <a:t>12</a:t>
            </a:r>
            <a:r>
              <a:rPr lang="cs-CZ" sz="1000" dirty="0"/>
              <a:t> úzce souvisí s absolutními indexy lomu těchto prostředí </a:t>
            </a:r>
            <a:r>
              <a:rPr lang="cs-CZ" sz="1000" i="1" dirty="0"/>
              <a:t>n</a:t>
            </a:r>
            <a:r>
              <a:rPr lang="cs-CZ" sz="1000" i="1" baseline="-25000" dirty="0"/>
              <a:t>1</a:t>
            </a:r>
            <a:r>
              <a:rPr lang="cs-CZ" sz="1000" dirty="0"/>
              <a:t> a </a:t>
            </a:r>
            <a:r>
              <a:rPr lang="cs-CZ" sz="1000" i="1" dirty="0"/>
              <a:t>n</a:t>
            </a:r>
            <a:r>
              <a:rPr lang="cs-CZ" sz="1000" i="1" baseline="-25000" dirty="0"/>
              <a:t>2</a:t>
            </a:r>
            <a:r>
              <a:rPr lang="cs-CZ" sz="1000" dirty="0"/>
              <a:t>, </a:t>
            </a:r>
            <a:r>
              <a:rPr lang="cs-CZ" sz="1000" dirty="0" smtClean="0"/>
              <a:t>je </a:t>
            </a:r>
            <a:r>
              <a:rPr lang="cs-CZ" sz="1000" dirty="0"/>
              <a:t>dán jejich poměrem </a:t>
            </a:r>
            <a:r>
              <a:rPr lang="cs-CZ" sz="1000" b="1" dirty="0" smtClean="0"/>
              <a:t>v </a:t>
            </a:r>
            <a:r>
              <a:rPr lang="cs-CZ" sz="1000" b="1" dirty="0"/>
              <a:t>opačném </a:t>
            </a:r>
            <a:r>
              <a:rPr lang="cs-CZ" sz="1000" b="1" dirty="0" smtClean="0"/>
              <a:t>pořadí</a:t>
            </a:r>
            <a:r>
              <a:rPr lang="cs-CZ" sz="1000" dirty="0" smtClean="0"/>
              <a:t>.</a:t>
            </a:r>
          </a:p>
          <a:p>
            <a:endParaRPr lang="cs-CZ" sz="1000" dirty="0"/>
          </a:p>
          <a:p>
            <a:r>
              <a:rPr lang="cs-CZ" sz="1000" dirty="0" smtClean="0"/>
              <a:t>Odvození vztahu:</a:t>
            </a:r>
            <a:endParaRPr lang="cs-CZ" sz="1000" dirty="0"/>
          </a:p>
        </p:txBody>
      </p:sp>
      <p:sp>
        <p:nvSpPr>
          <p:cNvPr id="24" name="Obdélník 23"/>
          <p:cNvSpPr/>
          <p:nvPr/>
        </p:nvSpPr>
        <p:spPr>
          <a:xfrm>
            <a:off x="4815535" y="5692896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000" dirty="0"/>
              <a:t>Pro přechod vlnění opačným směrem je index lomu </a:t>
            </a:r>
          </a:p>
        </p:txBody>
      </p:sp>
      <p:sp>
        <p:nvSpPr>
          <p:cNvPr id="3" name="Zaoblený obdélníkový popisek 2"/>
          <p:cNvSpPr/>
          <p:nvPr/>
        </p:nvSpPr>
        <p:spPr>
          <a:xfrm>
            <a:off x="161510" y="2111590"/>
            <a:ext cx="1305143" cy="736991"/>
          </a:xfrm>
          <a:prstGeom prst="wedgeRoundRectCallout">
            <a:avLst>
              <a:gd name="adj1" fmla="val 72441"/>
              <a:gd name="adj2" fmla="val 922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absolutní index lomu je materiálovou konstantou</a:t>
            </a:r>
          </a:p>
        </p:txBody>
      </p:sp>
      <p:sp>
        <p:nvSpPr>
          <p:cNvPr id="10" name="Zaoblený obdélníkový popisek 9"/>
          <p:cNvSpPr/>
          <p:nvPr/>
        </p:nvSpPr>
        <p:spPr>
          <a:xfrm>
            <a:off x="4275475" y="1948482"/>
            <a:ext cx="1508142" cy="904898"/>
          </a:xfrm>
          <a:prstGeom prst="wedgeRoundRectCallout">
            <a:avLst>
              <a:gd name="adj1" fmla="val 65178"/>
              <a:gd name="adj2" fmla="val -102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cs-CZ" sz="1000" dirty="0">
                <a:solidFill>
                  <a:schemeClr val="tx1"/>
                </a:solidFill>
              </a:rPr>
              <a:t>relativní index lomu je závislý na uspořádání, </a:t>
            </a:r>
            <a:r>
              <a:rPr lang="cs-CZ" sz="1000" dirty="0" smtClean="0">
                <a:solidFill>
                  <a:schemeClr val="tx1"/>
                </a:solidFill>
              </a:rPr>
              <a:t>charakterizuje </a:t>
            </a:r>
            <a:r>
              <a:rPr lang="cs-CZ" sz="1000" dirty="0">
                <a:solidFill>
                  <a:schemeClr val="tx1"/>
                </a:solidFill>
              </a:rPr>
              <a:t>vlastnosti rozhraní dvou optických prostředí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6046148" y="4779761"/>
                <a:ext cx="2476960" cy="9131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cs-CZ" sz="1600" b="0" i="1" smtClean="0"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</a:rPr>
                                <m:t>𝑐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cs-CZ" sz="1600" b="0" i="1" smtClean="0">
                                  <a:latin typeface="Cambria Math"/>
                                </a:rPr>
                                <m:t>𝑐</m:t>
                              </m:r>
                            </m:den>
                          </m:f>
                        </m:den>
                      </m:f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16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sz="16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cs-CZ" sz="1600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cs-CZ" sz="16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sz="16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148" y="4779761"/>
                <a:ext cx="2476960" cy="91313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délník 12"/>
              <p:cNvSpPr/>
              <p:nvPr/>
            </p:nvSpPr>
            <p:spPr>
              <a:xfrm>
                <a:off x="6266824" y="5939117"/>
                <a:ext cx="1102866" cy="5952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cs-CZ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12</m:t>
                          </m:r>
                        </m:sub>
                      </m:sSub>
                      <m:r>
                        <a:rPr lang="cs-CZ" sz="16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cs-CZ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cs-CZ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cs-CZ" sz="1600" b="0" i="1" smtClean="0">
                                  <a:solidFill>
                                    <a:srgbClr val="000000"/>
                                  </a:solidFill>
                                  <a:latin typeface="Cambria Math"/>
                                </a:rPr>
                                <m:t>21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13" name="Obdélník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6824" y="5939117"/>
                <a:ext cx="1102866" cy="59522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360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cs-CZ" dirty="0" smtClean="0"/>
              <a:t>Zobrazovací rovnice a příčné zvětšení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21549" y="1493785"/>
            <a:ext cx="862245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Zobrazovací rovnici lze použít </a:t>
            </a:r>
            <a:r>
              <a:rPr lang="cs-CZ" sz="1600" dirty="0" smtClean="0"/>
              <a:t>pro </a:t>
            </a:r>
            <a:r>
              <a:rPr lang="cs-CZ" sz="1600" dirty="0"/>
              <a:t>výpočet </a:t>
            </a:r>
            <a:r>
              <a:rPr lang="cs-CZ" sz="1600" dirty="0" smtClean="0"/>
              <a:t>vypuklého, dutého zrcadla a čoček.</a:t>
            </a:r>
            <a:endParaRPr lang="cs-CZ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2626516" y="2378252"/>
                <a:ext cx="1716688" cy="661335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´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6516" y="2378252"/>
                <a:ext cx="1716688" cy="66133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aoblený obdélníkový popisek 8"/>
          <p:cNvSpPr/>
          <p:nvPr/>
        </p:nvSpPr>
        <p:spPr>
          <a:xfrm>
            <a:off x="341530" y="2213865"/>
            <a:ext cx="1935215" cy="990110"/>
          </a:xfrm>
          <a:prstGeom prst="wedgeRoundRectCallout">
            <a:avLst>
              <a:gd name="adj1" fmla="val 62923"/>
              <a:gd name="adj2" fmla="val -196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r>
              <a:rPr lang="cs-CZ" sz="1200" dirty="0">
                <a:solidFill>
                  <a:schemeClr val="tx1"/>
                </a:solidFill>
              </a:rPr>
              <a:t>Vyjadřuje souvislost </a:t>
            </a:r>
            <a:r>
              <a:rPr lang="cs-CZ" sz="1200" dirty="0" smtClean="0">
                <a:solidFill>
                  <a:schemeClr val="tx1"/>
                </a:solidFill>
              </a:rPr>
              <a:t>mezi</a:t>
            </a:r>
            <a:endParaRPr lang="cs-CZ" sz="800" dirty="0" smtClean="0">
              <a:solidFill>
                <a:schemeClr val="tx1"/>
              </a:solidFill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předmětovou </a:t>
            </a:r>
            <a:r>
              <a:rPr lang="cs-CZ" sz="1200" dirty="0">
                <a:solidFill>
                  <a:schemeClr val="tx1"/>
                </a:solidFill>
              </a:rPr>
              <a:t>(a</a:t>
            </a:r>
            <a:r>
              <a:rPr lang="cs-CZ" sz="1200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obrazovou </a:t>
            </a:r>
            <a:r>
              <a:rPr lang="cs-CZ" sz="1200" dirty="0">
                <a:solidFill>
                  <a:schemeClr val="tx1"/>
                </a:solidFill>
              </a:rPr>
              <a:t>(a</a:t>
            </a:r>
            <a:r>
              <a:rPr lang="cs-CZ" sz="1200" dirty="0" smtClean="0">
                <a:solidFill>
                  <a:schemeClr val="tx1"/>
                </a:solidFill>
              </a:rPr>
              <a:t>')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200" dirty="0" smtClean="0">
                <a:solidFill>
                  <a:schemeClr val="tx1"/>
                </a:solidFill>
              </a:rPr>
              <a:t>a </a:t>
            </a:r>
            <a:r>
              <a:rPr lang="cs-CZ" sz="1200" dirty="0">
                <a:solidFill>
                  <a:schemeClr val="tx1"/>
                </a:solidFill>
              </a:rPr>
              <a:t>ohniskovou (</a:t>
            </a:r>
            <a:r>
              <a:rPr lang="cs-CZ" sz="1200" dirty="0" smtClean="0">
                <a:solidFill>
                  <a:schemeClr val="tx1"/>
                </a:solidFill>
              </a:rPr>
              <a:t>f)</a:t>
            </a:r>
            <a:endParaRPr lang="cs-CZ" sz="800" dirty="0" smtClean="0">
              <a:solidFill>
                <a:schemeClr val="tx1"/>
              </a:solidFill>
            </a:endParaRPr>
          </a:p>
          <a:p>
            <a:r>
              <a:rPr lang="cs-CZ" sz="1200" dirty="0" smtClean="0">
                <a:solidFill>
                  <a:schemeClr val="tx1"/>
                </a:solidFill>
              </a:rPr>
              <a:t>vzdáleností</a:t>
            </a:r>
            <a:r>
              <a:rPr lang="cs-CZ" sz="12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0" name="Obdélník 9"/>
          <p:cNvSpPr/>
          <p:nvPr/>
        </p:nvSpPr>
        <p:spPr>
          <a:xfrm>
            <a:off x="206515" y="3338990"/>
            <a:ext cx="598566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Veličiny </a:t>
            </a:r>
            <a:r>
              <a:rPr lang="cs-CZ" sz="1400" b="1" dirty="0"/>
              <a:t>a, a’, </a:t>
            </a:r>
            <a:r>
              <a:rPr lang="cs-CZ" sz="1400" dirty="0"/>
              <a:t>určující polohu předmětu a obrazu na optické </a:t>
            </a:r>
            <a:r>
              <a:rPr lang="cs-CZ" sz="1400" dirty="0" smtClean="0"/>
              <a:t>ose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v </a:t>
            </a:r>
            <a:r>
              <a:rPr lang="cs-CZ" sz="1400" dirty="0"/>
              <a:t>prostoru před zrcadlem </a:t>
            </a:r>
            <a:r>
              <a:rPr lang="cs-CZ" sz="1400" dirty="0" smtClean="0"/>
              <a:t>mají kladnou hodnotu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v </a:t>
            </a:r>
            <a:r>
              <a:rPr lang="cs-CZ" sz="1400" dirty="0"/>
              <a:t>prostoru za zrcadlem má zápornou </a:t>
            </a:r>
            <a:r>
              <a:rPr lang="cs-CZ" sz="1400" dirty="0" smtClean="0"/>
              <a:t>hodnotu</a:t>
            </a:r>
          </a:p>
          <a:p>
            <a:endParaRPr lang="cs-CZ" sz="800" dirty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k</a:t>
            </a:r>
            <a:r>
              <a:rPr lang="cs-CZ" sz="1400" dirty="0" smtClean="0"/>
              <a:t>ladná </a:t>
            </a:r>
            <a:r>
              <a:rPr lang="cs-CZ" sz="1400" dirty="0"/>
              <a:t>hodnota vzdálenosti a’ znamená skutečný </a:t>
            </a:r>
            <a:r>
              <a:rPr lang="cs-CZ" sz="1400" dirty="0" smtClean="0"/>
              <a:t>obraz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záporná </a:t>
            </a:r>
            <a:r>
              <a:rPr lang="cs-CZ" sz="1400" dirty="0"/>
              <a:t>hodnota a’ obraz </a:t>
            </a:r>
            <a:r>
              <a:rPr lang="cs-CZ" sz="1400" dirty="0" smtClean="0"/>
              <a:t>neskutečný / zdánlivý</a:t>
            </a:r>
          </a:p>
          <a:p>
            <a:r>
              <a:rPr lang="cs-CZ" sz="800" dirty="0"/>
              <a:t/>
            </a:r>
            <a:br>
              <a:rPr lang="cs-CZ" sz="800" dirty="0"/>
            </a:br>
            <a:r>
              <a:rPr lang="cs-CZ" sz="1400" dirty="0"/>
              <a:t>Ohnisková vzdálenost </a:t>
            </a:r>
            <a:r>
              <a:rPr lang="cs-CZ" sz="1400" b="1" dirty="0"/>
              <a:t>f</a:t>
            </a:r>
            <a:r>
              <a:rPr lang="cs-CZ" sz="1400" dirty="0"/>
              <a:t> </a:t>
            </a:r>
            <a:r>
              <a:rPr lang="cs-CZ" sz="1400" dirty="0" smtClean="0"/>
              <a:t>má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u </a:t>
            </a:r>
            <a:r>
              <a:rPr lang="cs-CZ" sz="1400" dirty="0"/>
              <a:t>dutého zrcadla kladnou </a:t>
            </a:r>
            <a:r>
              <a:rPr lang="cs-CZ" sz="1400" dirty="0" smtClean="0"/>
              <a:t>hodnotu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u </a:t>
            </a:r>
            <a:r>
              <a:rPr lang="cs-CZ" sz="1400" dirty="0"/>
              <a:t>vypuklého zápornou </a:t>
            </a:r>
            <a:r>
              <a:rPr lang="cs-CZ" sz="1400" dirty="0" smtClean="0"/>
              <a:t>hodnotu</a:t>
            </a:r>
          </a:p>
          <a:p>
            <a:r>
              <a:rPr lang="cs-CZ" sz="800" dirty="0"/>
              <a:t/>
            </a:r>
            <a:br>
              <a:rPr lang="cs-CZ" sz="800" dirty="0"/>
            </a:br>
            <a:r>
              <a:rPr lang="cs-CZ" sz="1400" dirty="0"/>
              <a:t>Velikost </a:t>
            </a:r>
            <a:r>
              <a:rPr lang="cs-CZ" sz="1400" b="1" dirty="0"/>
              <a:t>y, y’ </a:t>
            </a:r>
            <a:endParaRPr lang="cs-CZ" sz="1400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nad </a:t>
            </a:r>
            <a:r>
              <a:rPr lang="cs-CZ" sz="1400" dirty="0"/>
              <a:t>osou </a:t>
            </a:r>
            <a:r>
              <a:rPr lang="cs-CZ" sz="1400" dirty="0" smtClean="0"/>
              <a:t>kladná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pod </a:t>
            </a:r>
            <a:r>
              <a:rPr lang="cs-CZ" sz="1400" dirty="0"/>
              <a:t>osou </a:t>
            </a:r>
            <a:r>
              <a:rPr lang="cs-CZ" sz="1400" dirty="0" smtClean="0"/>
              <a:t>záporná</a:t>
            </a:r>
            <a:endParaRPr lang="cs-CZ" sz="1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890438" y="5146448"/>
            <a:ext cx="25618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Příčné zvětšení zrcadla</a:t>
            </a:r>
            <a:endParaRPr lang="cs-CZ" sz="1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4943486" y="5480267"/>
                <a:ext cx="3766480" cy="668196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𝑍</m:t>
                      </m:r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´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𝑦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´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´−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−</m:t>
                          </m:r>
                          <m:r>
                            <a:rPr lang="cs-CZ" b="0" i="1" smtClean="0">
                              <a:latin typeface="Cambria Math"/>
                            </a:rPr>
                            <m:t>𝑓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3486" y="5480267"/>
                <a:ext cx="3766480" cy="6681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délník 12"/>
          <p:cNvSpPr/>
          <p:nvPr/>
        </p:nvSpPr>
        <p:spPr>
          <a:xfrm>
            <a:off x="206515" y="6181919"/>
            <a:ext cx="50988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b="1" dirty="0" smtClean="0"/>
              <a:t>pro </a:t>
            </a:r>
            <a:r>
              <a:rPr lang="cs-CZ" sz="1000" b="1" dirty="0"/>
              <a:t> Z &gt; </a:t>
            </a:r>
            <a:r>
              <a:rPr lang="cs-CZ" sz="1000" b="1" dirty="0" smtClean="0"/>
              <a:t>0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sz="1000" dirty="0" smtClean="0"/>
              <a:t>obraz </a:t>
            </a:r>
            <a:r>
              <a:rPr lang="cs-CZ" sz="1000" dirty="0"/>
              <a:t>a předmět jsou ve stejných polorovinách, obraz je přímý a </a:t>
            </a:r>
            <a:r>
              <a:rPr lang="cs-CZ" sz="1000" dirty="0" smtClean="0"/>
              <a:t>neskutečný</a:t>
            </a:r>
          </a:p>
          <a:p>
            <a:r>
              <a:rPr lang="cs-CZ" sz="1000" b="1" dirty="0" smtClean="0"/>
              <a:t>pro Z</a:t>
            </a:r>
            <a:r>
              <a:rPr lang="cs-CZ" sz="1000" b="1" dirty="0"/>
              <a:t> &lt; </a:t>
            </a:r>
            <a:r>
              <a:rPr lang="cs-CZ" sz="1000" b="1" dirty="0" smtClean="0"/>
              <a:t>0</a:t>
            </a:r>
          </a:p>
          <a:p>
            <a:r>
              <a:rPr lang="cs-CZ" sz="1000" dirty="0" smtClean="0"/>
              <a:t>obraz a předmět  </a:t>
            </a:r>
            <a:r>
              <a:rPr lang="cs-CZ" sz="1000" dirty="0"/>
              <a:t>jsou v opačných polorovinách, obraz je převrácený a </a:t>
            </a:r>
            <a:r>
              <a:rPr lang="cs-CZ" sz="1000" dirty="0" smtClean="0"/>
              <a:t>skutečný</a:t>
            </a:r>
            <a:endParaRPr lang="cs-CZ" sz="1000" dirty="0"/>
          </a:p>
        </p:txBody>
      </p:sp>
      <p:pic>
        <p:nvPicPr>
          <p:cNvPr id="4102" name="Picture 6" descr="kulové zrcadl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2190" y="3234190"/>
            <a:ext cx="239077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Zaoblený obdélník 15"/>
              <p:cNvSpPr/>
              <p:nvPr/>
            </p:nvSpPr>
            <p:spPr>
              <a:xfrm>
                <a:off x="4592806" y="1922349"/>
                <a:ext cx="4447936" cy="1205916"/>
              </a:xfrm>
              <a:prstGeom prst="round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cs-CZ" sz="1200" dirty="0" smtClean="0">
                    <a:solidFill>
                      <a:schemeClr val="tx1"/>
                    </a:solidFill>
                  </a:rPr>
                  <a:t>Výpočet ohniskové mohutnosti čočky</a:t>
                </a:r>
                <a:endParaRPr lang="cs-CZ" sz="1200" i="1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𝜑</m:t>
                      </m:r>
                      <m:r>
                        <a:rPr lang="cs-CZ" sz="1200" b="0" i="1" smtClean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12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𝑓</m:t>
                          </m:r>
                        </m:den>
                      </m:f>
                      <m:r>
                        <a:rPr lang="cs-CZ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=(</m:t>
                      </m:r>
                      <m:r>
                        <a:rPr lang="cs-CZ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𝑛</m:t>
                      </m:r>
                      <m:r>
                        <a:rPr lang="cs-CZ" sz="12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−1)</m:t>
                      </m:r>
                      <m:d>
                        <m:dPr>
                          <m:ctrlP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2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cs-CZ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cs-CZ" sz="12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cs-CZ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cs-CZ" sz="12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cs-CZ" sz="1200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cs-CZ" sz="1200" i="1" dirty="0">
                    <a:solidFill>
                      <a:schemeClr val="tx1"/>
                    </a:solidFill>
                  </a:rPr>
                  <a:t>n</a:t>
                </a:r>
                <a:r>
                  <a:rPr lang="cs-CZ" sz="1200" dirty="0">
                    <a:solidFill>
                      <a:schemeClr val="tx1"/>
                    </a:solidFill>
                  </a:rPr>
                  <a:t> 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… index </a:t>
                </a:r>
                <a:r>
                  <a:rPr lang="cs-CZ" sz="1200" dirty="0">
                    <a:solidFill>
                      <a:schemeClr val="tx1"/>
                    </a:solidFill>
                  </a:rPr>
                  <a:t>lomu materiálu čočky, </a:t>
                </a:r>
                <a:r>
                  <a:rPr lang="cs-CZ" sz="1200" i="1" dirty="0">
                    <a:solidFill>
                      <a:schemeClr val="tx1"/>
                    </a:solidFill>
                  </a:rPr>
                  <a:t>r</a:t>
                </a:r>
                <a:r>
                  <a:rPr lang="cs-CZ" sz="1200" baseline="-25000" dirty="0">
                    <a:solidFill>
                      <a:schemeClr val="tx1"/>
                    </a:solidFill>
                  </a:rPr>
                  <a:t>1</a:t>
                </a:r>
                <a:r>
                  <a:rPr lang="cs-CZ" sz="1200" dirty="0">
                    <a:solidFill>
                      <a:schemeClr val="tx1"/>
                    </a:solidFill>
                  </a:rPr>
                  <a:t>, </a:t>
                </a:r>
                <a:r>
                  <a:rPr lang="cs-CZ" sz="1200" i="1" dirty="0">
                    <a:solidFill>
                      <a:schemeClr val="tx1"/>
                    </a:solidFill>
                  </a:rPr>
                  <a:t>r</a:t>
                </a:r>
                <a:r>
                  <a:rPr lang="cs-CZ" sz="1200" baseline="-25000" dirty="0">
                    <a:solidFill>
                      <a:schemeClr val="tx1"/>
                    </a:solidFill>
                  </a:rPr>
                  <a:t>2</a:t>
                </a:r>
                <a:r>
                  <a:rPr lang="cs-CZ" sz="1200" dirty="0">
                    <a:solidFill>
                      <a:schemeClr val="tx1"/>
                    </a:solidFill>
                  </a:rPr>
                  <a:t> 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…poloměry </a:t>
                </a:r>
                <a:r>
                  <a:rPr lang="cs-CZ" sz="1200" dirty="0">
                    <a:solidFill>
                      <a:schemeClr val="tx1"/>
                    </a:solidFill>
                  </a:rPr>
                  <a:t>křivosti 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čočky</a:t>
                </a:r>
              </a:p>
              <a:p>
                <a:pPr algn="ctr"/>
                <a:r>
                  <a:rPr lang="cs-CZ" sz="1200" dirty="0" smtClean="0">
                    <a:solidFill>
                      <a:schemeClr val="tx1"/>
                    </a:solidFill>
                  </a:rPr>
                  <a:t>Poloměr </a:t>
                </a:r>
                <a:r>
                  <a:rPr lang="cs-CZ" sz="1200" dirty="0">
                    <a:solidFill>
                      <a:schemeClr val="tx1"/>
                    </a:solidFill>
                  </a:rPr>
                  <a:t>křivosti 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vypuklé </a:t>
                </a:r>
                <a:r>
                  <a:rPr lang="cs-CZ" sz="1200" dirty="0">
                    <a:solidFill>
                      <a:schemeClr val="tx1"/>
                    </a:solidFill>
                  </a:rPr>
                  <a:t>plochy 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vně se </a:t>
                </a:r>
                <a:r>
                  <a:rPr lang="cs-CZ" sz="1200" dirty="0">
                    <a:solidFill>
                      <a:schemeClr val="tx1"/>
                    </a:solidFill>
                  </a:rPr>
                  <a:t>označuje 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+,</a:t>
                </a:r>
              </a:p>
              <a:p>
                <a:pPr algn="ctr"/>
                <a:r>
                  <a:rPr lang="cs-CZ" sz="1200" dirty="0" smtClean="0">
                    <a:solidFill>
                      <a:schemeClr val="tx1"/>
                    </a:solidFill>
                  </a:rPr>
                  <a:t>dovnitř vypuklé plochy se označuje </a:t>
                </a:r>
                <a:r>
                  <a:rPr lang="cs-CZ" sz="1200" dirty="0">
                    <a:solidFill>
                      <a:schemeClr val="tx1"/>
                    </a:solidFill>
                  </a:rPr>
                  <a:t>-</a:t>
                </a:r>
                <a:r>
                  <a:rPr lang="cs-CZ" sz="1200" dirty="0" smtClean="0">
                    <a:solidFill>
                      <a:schemeClr val="tx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6" name="Zaoblený obdélník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806" y="1922349"/>
                <a:ext cx="4447936" cy="1205916"/>
              </a:xfrm>
              <a:prstGeom prst="roundRect">
                <a:avLst/>
              </a:prstGeom>
              <a:blipFill rotWithShape="1">
                <a:blip r:embed="rId5"/>
                <a:stretch>
                  <a:fillRect l="-136" t="-495" r="-272" b="-396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ovéPole 21"/>
          <p:cNvSpPr txBox="1"/>
          <p:nvPr/>
        </p:nvSpPr>
        <p:spPr>
          <a:xfrm>
            <a:off x="7914901" y="5177225"/>
            <a:ext cx="8075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3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4747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3417" y="323655"/>
            <a:ext cx="8640960" cy="776833"/>
          </a:xfrm>
        </p:spPr>
        <p:txBody>
          <a:bodyPr/>
          <a:lstStyle/>
          <a:p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836586" y="1510625"/>
            <a:ext cx="6660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</a:t>
            </a:r>
            <a:r>
              <a:rPr lang="cs-CZ" sz="2000" dirty="0" smtClean="0"/>
              <a:t>aká je největší frekvence viditelného světla? [769 </a:t>
            </a:r>
            <a:r>
              <a:rPr lang="cs-CZ" sz="2000" dirty="0" err="1" smtClean="0"/>
              <a:t>THz</a:t>
            </a:r>
            <a:r>
              <a:rPr lang="cs-CZ" sz="2000" dirty="0" smtClean="0"/>
              <a:t>] </a:t>
            </a:r>
            <a:endParaRPr lang="cs-CZ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836585" y="2206607"/>
                <a:ext cx="324036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 smtClean="0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=390 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𝑛𝑚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=390∙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−9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𝑚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5" y="2206607"/>
                <a:ext cx="3240360" cy="40011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836586" y="2595147"/>
                <a:ext cx="216024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𝑐</m:t>
                      </m:r>
                      <m:r>
                        <a:rPr lang="cs-CZ" sz="2000" b="0" i="1" smtClean="0">
                          <a:latin typeface="Cambria Math"/>
                        </a:rPr>
                        <m:t>=3∙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8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6" y="2595147"/>
                <a:ext cx="2160240" cy="40011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836585" y="2983687"/>
                <a:ext cx="162017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𝑓</m:t>
                      </m:r>
                      <m:r>
                        <a:rPr lang="cs-CZ" sz="2000" b="0" i="1" smtClean="0">
                          <a:latin typeface="Cambria Math"/>
                        </a:rPr>
                        <m:t>=?[</m:t>
                      </m:r>
                      <m:r>
                        <a:rPr lang="cs-CZ" sz="2000" b="0" i="1" smtClean="0">
                          <a:latin typeface="Cambria Math"/>
                        </a:rPr>
                        <m:t>𝑇𝐻𝑧</m:t>
                      </m:r>
                      <m:r>
                        <a:rPr lang="cs-CZ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5" y="2983687"/>
                <a:ext cx="1620179" cy="400110"/>
              </a:xfrm>
              <a:prstGeom prst="rect">
                <a:avLst/>
              </a:prstGeom>
              <a:blipFill rotWithShape="1">
                <a:blip r:embed="rId4"/>
                <a:stretch>
                  <a:fillRect b="-166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836586" y="3826787"/>
                <a:ext cx="7380820" cy="709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/>
                        </a:rPr>
                        <m:t>𝑓</m:t>
                      </m:r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𝜆</m:t>
                          </m:r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000" i="1">
                              <a:latin typeface="Cambria Math"/>
                            </a:rPr>
                            <m:t>3</m:t>
                          </m:r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sSup>
                            <m:sSupPr>
                              <m:ctrlPr>
                                <a:rPr lang="cs-CZ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  <a:ea typeface="Cambria Math"/>
                                </a:rPr>
                                <m:t>8</m:t>
                              </m:r>
                            </m:sup>
                          </m:sSup>
                        </m:num>
                        <m:den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390∙</m:t>
                          </m:r>
                          <m:sSup>
                            <m:sSupPr>
                              <m:ctrlPr>
                                <a:rPr lang="cs-CZ" sz="20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000" i="1">
                                  <a:latin typeface="Cambria Math"/>
                                  <a:ea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cs-CZ" sz="2000" i="1">
                                  <a:latin typeface="Cambria Math"/>
                                  <a:ea typeface="Cambria Math"/>
                                </a:rPr>
                                <m:t>−9</m:t>
                              </m:r>
                            </m:sup>
                          </m:sSup>
                        </m:den>
                      </m:f>
                      <m:r>
                        <a:rPr lang="cs-CZ" sz="2000" b="0" i="1" smtClean="0">
                          <a:latin typeface="Cambria Math"/>
                        </a:rPr>
                        <m:t>𝐻𝑧</m:t>
                      </m:r>
                      <m:r>
                        <a:rPr lang="cs-CZ" sz="2000" b="0" i="1" smtClean="0">
                          <a:latin typeface="Cambria Math"/>
                        </a:rPr>
                        <m:t>=0,00769∙</m:t>
                      </m:r>
                      <m:sSup>
                        <m:sSupPr>
                          <m:ctrlPr>
                            <a:rPr lang="cs-CZ" sz="20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−17</m:t>
                          </m:r>
                        </m:sup>
                      </m:sSup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𝐻𝑧</m:t>
                      </m:r>
                      <m:r>
                        <a:rPr lang="cs-CZ" sz="2000" b="0" i="1" smtClean="0">
                          <a:latin typeface="Cambria Math"/>
                          <a:ea typeface="Cambria Math"/>
                        </a:rPr>
                        <m:t>=7,69</m:t>
                      </m:r>
                      <m:sSup>
                        <m:sSupPr>
                          <m:ctrlPr>
                            <a:rPr lang="cs-CZ" sz="2000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00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cs-CZ" sz="2000" i="1">
                              <a:latin typeface="Cambria Math"/>
                              <a:ea typeface="Cambria Math"/>
                            </a:rPr>
                            <m:t>−1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cs-CZ" sz="2000" i="1">
                          <a:latin typeface="Cambria Math"/>
                          <a:ea typeface="Cambria Math"/>
                        </a:rPr>
                        <m:t>𝐻𝑧</m:t>
                      </m:r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6" y="3826787"/>
                <a:ext cx="7380820" cy="709938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836585" y="5016369"/>
                <a:ext cx="81009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Největší frekvence viditelného světla má světlo s nejmenší vlnovou délkou, které oko vnímá tedy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  <a:ea typeface="Cambria Math"/>
                      </a:rPr>
                      <m:t>390∙</m:t>
                    </m:r>
                    <m:sSup>
                      <m:sSup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10</m:t>
                        </m:r>
                      </m:e>
                      <m:sup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−9</m:t>
                        </m:r>
                      </m:sup>
                    </m:sSup>
                    <m:r>
                      <a:rPr lang="cs-CZ" sz="2000" i="1">
                        <a:latin typeface="Cambria Math"/>
                        <a:ea typeface="Cambria Math"/>
                      </a:rPr>
                      <m:t>𝑚</m:t>
                    </m:r>
                    <m:r>
                      <a:rPr lang="cs-CZ" sz="2000" b="0" i="0" smtClean="0">
                        <a:latin typeface="Cambria Math"/>
                        <a:ea typeface="Cambria Math"/>
                      </a:rPr>
                      <m:t>,</m:t>
                    </m:r>
                  </m:oMath>
                </a14:m>
                <a:r>
                  <a:rPr lang="cs-CZ" sz="2000" dirty="0" smtClean="0"/>
                  <a:t> tedy </a:t>
                </a:r>
                <a14:m>
                  <m:oMath xmlns:m="http://schemas.openxmlformats.org/officeDocument/2006/math">
                    <m:r>
                      <a:rPr lang="cs-CZ" sz="2000" i="1">
                        <a:latin typeface="Cambria Math"/>
                        <a:ea typeface="Cambria Math"/>
                      </a:rPr>
                      <m:t>7,69</m:t>
                    </m:r>
                    <m:sSup>
                      <m:sSupPr>
                        <m:ctrlPr>
                          <a:rPr lang="cs-CZ" sz="20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∙10</m:t>
                        </m:r>
                      </m:e>
                      <m:sup>
                        <m:r>
                          <a:rPr lang="cs-CZ" sz="2000" i="1">
                            <a:latin typeface="Cambria Math"/>
                            <a:ea typeface="Cambria Math"/>
                          </a:rPr>
                          <m:t>−14</m:t>
                        </m:r>
                      </m:sup>
                    </m:sSup>
                    <m:r>
                      <a:rPr lang="cs-CZ" sz="2000" i="1">
                        <a:latin typeface="Cambria Math"/>
                        <a:ea typeface="Cambria Math"/>
                      </a:rPr>
                      <m:t>𝐻𝑧</m:t>
                    </m:r>
                  </m:oMath>
                </a14:m>
                <a:r>
                  <a:rPr lang="cs-CZ" sz="2000" dirty="0" smtClean="0"/>
                  <a:t>.</a:t>
                </a:r>
                <a:endParaRPr lang="cs-CZ" sz="2000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585" y="5016369"/>
                <a:ext cx="8100900" cy="707886"/>
              </a:xfrm>
              <a:prstGeom prst="rect">
                <a:avLst/>
              </a:prstGeom>
              <a:blipFill rotWithShape="1">
                <a:blip r:embed="rId6"/>
                <a:stretch>
                  <a:fillRect l="-752" t="-3448" b="-1551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Přímá spojnice 9"/>
          <p:cNvCxnSpPr/>
          <p:nvPr/>
        </p:nvCxnSpPr>
        <p:spPr>
          <a:xfrm flipV="1">
            <a:off x="836586" y="3519009"/>
            <a:ext cx="3330370" cy="1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3825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69378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</a:t>
            </a:r>
            <a:r>
              <a:rPr lang="cs-CZ" sz="1400" b="1" dirty="0" smtClean="0"/>
              <a:t>1, 2</a:t>
            </a:r>
            <a:r>
              <a:rPr lang="cs-CZ" sz="1400" dirty="0" smtClean="0"/>
              <a:t> Archiv autora</a:t>
            </a:r>
            <a:endParaRPr lang="cs-CZ" sz="1400" dirty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3 </a:t>
            </a:r>
            <a:r>
              <a:rPr lang="cs-CZ" sz="1400" dirty="0" smtClean="0"/>
              <a:t>VLACHOVÁ</a:t>
            </a:r>
            <a:r>
              <a:rPr lang="cs-CZ" sz="1400" dirty="0"/>
              <a:t>, Magda; KÁŽA, Jindřich. </a:t>
            </a:r>
            <a:r>
              <a:rPr lang="cs-CZ" sz="1400" i="1" dirty="0" err="1"/>
              <a:t>Techmania</a:t>
            </a:r>
            <a:r>
              <a:rPr lang="cs-CZ" sz="1400" i="1" dirty="0"/>
              <a:t> - </a:t>
            </a:r>
            <a:r>
              <a:rPr lang="cs-CZ" sz="1400" i="1" dirty="0" err="1"/>
              <a:t>Edutorium</a:t>
            </a:r>
            <a:r>
              <a:rPr lang="cs-CZ" sz="1400" i="1" dirty="0"/>
              <a:t> - Exponáty</a:t>
            </a:r>
            <a:r>
              <a:rPr lang="cs-CZ" sz="1400" dirty="0"/>
              <a:t> [online]. [cit. </a:t>
            </a:r>
            <a:r>
              <a:rPr lang="cs-CZ" sz="1400" dirty="0" smtClean="0"/>
              <a:t>21.9.2012].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</a:t>
            </a:r>
            <a:r>
              <a:rPr lang="cs-CZ" sz="1400" dirty="0" smtClean="0">
                <a:hlinkClick r:id="rId2"/>
              </a:rPr>
              <a:t>techmania.cz/edutorium/art_exponaty.php?xkat=fyzika&amp;xser=8aedf8656eed207376ec746c61h&amp;key=712</a:t>
            </a:r>
            <a:r>
              <a:rPr lang="cs-CZ" sz="1400" dirty="0" smtClean="0"/>
              <a:t> </a:t>
            </a:r>
          </a:p>
        </p:txBody>
      </p:sp>
      <p:sp>
        <p:nvSpPr>
          <p:cNvPr id="4" name="Obdélník 3"/>
          <p:cNvSpPr/>
          <p:nvPr/>
        </p:nvSpPr>
        <p:spPr>
          <a:xfrm>
            <a:off x="417806" y="4976010"/>
            <a:ext cx="82359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21.9.2012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3"/>
              </a:rPr>
              <a:t>http://en.wikipedia.org/wiki/Main_Page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4121" y="3895890"/>
            <a:ext cx="8229600" cy="85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11382</TotalTime>
  <Words>765</Words>
  <Application>Microsoft Office PowerPoint</Application>
  <PresentationFormat>Předvádění na obrazovce (4:3)</PresentationFormat>
  <Paragraphs>109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Výchozí návrh</vt:lpstr>
      <vt:lpstr>Prezentace aplikace PowerPoint</vt:lpstr>
      <vt:lpstr>Fyzikální veličiny v optice</vt:lpstr>
      <vt:lpstr>Rychlost světla a barva světla</vt:lpstr>
      <vt:lpstr>Spektrum viditelného světla monochromatické záření</vt:lpstr>
      <vt:lpstr>Index lomu</vt:lpstr>
      <vt:lpstr>Zobrazovací rovnice a příčné zvětšení</vt:lpstr>
      <vt:lpstr>Řešení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362</cp:revision>
  <dcterms:created xsi:type="dcterms:W3CDTF">2013-03-27T07:54:35Z</dcterms:created>
  <dcterms:modified xsi:type="dcterms:W3CDTF">2013-08-21T18:21:00Z</dcterms:modified>
</cp:coreProperties>
</file>