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62" r:id="rId5"/>
    <p:sldId id="277" r:id="rId6"/>
    <p:sldId id="258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pixabay.com/cs/zem%C4%9Bd%C4%9Blstv%C3%AD-p%C4%9Bstov%C3%A1n%C3%AD-j%C3%ADzdy-farma-283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10. 12.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</a:t>
            </a:r>
            <a:r>
              <a:rPr lang="cs-CZ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cs-CZ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VY_32_INOVACE_16_FY_B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 smtClean="0"/>
              <a:t>Výkon a práce </a:t>
            </a:r>
            <a:r>
              <a:rPr lang="cs-CZ" sz="1200" b="1" dirty="0"/>
              <a:t>počítaná z </a:t>
            </a:r>
            <a:r>
              <a:rPr lang="cs-CZ" sz="1200" b="1" dirty="0" smtClean="0"/>
              <a:t>výkonu 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Výkon, po zavedení základních pojmů je pozornost věnována především práci s rovnicemi a jednotkami.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Odvození práce z výkonu a zavedení jednotky wattsekunda a jejich násobků.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7595c03e190b17db52b5/1373526625/agriculture-2830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3605" y="0"/>
            <a:ext cx="102910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18254" y="3744035"/>
            <a:ext cx="6403975" cy="1470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b="1" dirty="0"/>
              <a:t>Výkon a práce počítaná z výkonu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82251" y="5229199"/>
            <a:ext cx="3275980" cy="157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Výkon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Výkon – úprava výpočtu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Výkon – </a:t>
            </a:r>
            <a:r>
              <a:rPr lang="cs-CZ" sz="1600" dirty="0" smtClean="0">
                <a:solidFill>
                  <a:schemeClr val="bg1"/>
                </a:solidFill>
              </a:rPr>
              <a:t>jednotky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Práce z výkonu a wattsekunda</a:t>
            </a:r>
            <a:endParaRPr lang="cs-CZ" sz="1600" dirty="0" smtClean="0">
              <a:solidFill>
                <a:schemeClr val="bg1"/>
              </a:solidFill>
            </a:endParaRPr>
          </a:p>
          <a:p>
            <a:pPr marL="812800" indent="-812800">
              <a:spcBef>
                <a:spcPct val="20000"/>
              </a:spcBef>
              <a:buFontTx/>
              <a:buChar char="•"/>
            </a:pP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335037" y="6496598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545" y="1403775"/>
            <a:ext cx="7795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Výkonu rozumíme jako množství práce vykonané za určitou dobu, přesněji jako podíl práce a času, za kterou byla práce vykonaná.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597946" y="2439443"/>
                <a:ext cx="1776448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𝑃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46" y="2439443"/>
                <a:ext cx="1776448" cy="7837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aoblený obdélníkový popisek 4"/>
          <p:cNvSpPr/>
          <p:nvPr/>
        </p:nvSpPr>
        <p:spPr>
          <a:xfrm>
            <a:off x="4651606" y="2439442"/>
            <a:ext cx="2338228" cy="610873"/>
          </a:xfrm>
          <a:prstGeom prst="wedgeRoundRectCallout">
            <a:avLst>
              <a:gd name="adj1" fmla="val -63423"/>
              <a:gd name="adj2" fmla="val -135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 nebo související vynaložené </a:t>
            </a:r>
            <a:r>
              <a:rPr lang="cs-CZ" dirty="0" smtClean="0">
                <a:solidFill>
                  <a:schemeClr val="tx1"/>
                </a:solidFill>
              </a:rPr>
              <a:t>energie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6555" y="3609020"/>
            <a:ext cx="7705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Takto zapsaná rovnice vyjadřuje průměrný výkon nebo výkon, který se </a:t>
            </a:r>
          </a:p>
          <a:p>
            <a:r>
              <a:rPr lang="cs-CZ" dirty="0" smtClean="0"/>
              <a:t>v průběhu času nemění.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01570" y="4554125"/>
                <a:ext cx="77408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Pro výpočet okamžitého výkonu bychom museli zvolit velmi krátký časový úsek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cs-CZ" dirty="0" smtClean="0"/>
                  <a:t> na dráze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, v kterém je množství odvedené práce stálé:</a:t>
                </a:r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70" y="4554125"/>
                <a:ext cx="774086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30" t="-4717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961710" y="5410257"/>
                <a:ext cx="2599238" cy="879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𝑃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∙∆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710" y="5410257"/>
                <a:ext cx="2599238" cy="8792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aoblený obdélníkový popisek 13"/>
          <p:cNvSpPr/>
          <p:nvPr/>
        </p:nvSpPr>
        <p:spPr>
          <a:xfrm>
            <a:off x="4743674" y="5410257"/>
            <a:ext cx="2835316" cy="879280"/>
          </a:xfrm>
          <a:prstGeom prst="wedgeRoundRectCallout">
            <a:avLst>
              <a:gd name="adj1" fmla="val -59531"/>
              <a:gd name="adj2" fmla="val 13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 </a:t>
            </a:r>
            <a:r>
              <a:rPr lang="cs-CZ" sz="1400" dirty="0" smtClean="0">
                <a:solidFill>
                  <a:schemeClr val="tx1"/>
                </a:solidFill>
              </a:rPr>
              <a:t>předchozí úvaha nás přivádí k výpočtu výkonu z působící síly a okamžité (nebo stálé) rychlosti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Vývojový diagram: magnetický disk 43"/>
          <p:cNvSpPr/>
          <p:nvPr/>
        </p:nvSpPr>
        <p:spPr>
          <a:xfrm>
            <a:off x="6169677" y="4506988"/>
            <a:ext cx="270030" cy="561244"/>
          </a:xfrm>
          <a:prstGeom prst="flowChartMagneticDisk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521550" y="143635"/>
            <a:ext cx="8229600" cy="1143000"/>
          </a:xfrm>
        </p:spPr>
        <p:txBody>
          <a:bodyPr/>
          <a:lstStyle/>
          <a:p>
            <a:r>
              <a:rPr lang="cs-CZ" dirty="0" smtClean="0"/>
              <a:t>Výkon – úprava výpočtu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91580" y="1448780"/>
            <a:ext cx="733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Použijeme-li rovnici mechanické práce zahrnující úhel, který svírá síla s dráhou nebo směrem rychlosti pohybu tělesa získáme vztah: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538614" y="2438890"/>
                <a:ext cx="4196341" cy="879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𝑃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400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40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14" y="2438890"/>
                <a:ext cx="4196341" cy="8792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943659" y="3732629"/>
            <a:ext cx="1485165" cy="9451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791580" y="4205181"/>
            <a:ext cx="3167414" cy="1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8614" y="4685354"/>
            <a:ext cx="4303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4" idx="3"/>
          </p:cNvCxnSpPr>
          <p:nvPr/>
        </p:nvCxnSpPr>
        <p:spPr>
          <a:xfrm flipV="1">
            <a:off x="2428824" y="3732629"/>
            <a:ext cx="1215135" cy="472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3"/>
          </p:cNvCxnSpPr>
          <p:nvPr/>
        </p:nvCxnSpPr>
        <p:spPr>
          <a:xfrm>
            <a:off x="2428824" y="4205182"/>
            <a:ext cx="121513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643959" y="3732629"/>
            <a:ext cx="0" cy="472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louk 17"/>
          <p:cNvSpPr/>
          <p:nvPr/>
        </p:nvSpPr>
        <p:spPr>
          <a:xfrm rot="2493284">
            <a:off x="2510029" y="4016735"/>
            <a:ext cx="345740" cy="345740"/>
          </a:xfrm>
          <a:prstGeom prst="arc">
            <a:avLst>
              <a:gd name="adj1" fmla="val 16200000"/>
              <a:gd name="adj2" fmla="val 194124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608844" y="4002659"/>
                <a:ext cx="30578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05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cs-CZ" sz="105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844" y="4002659"/>
                <a:ext cx="305788" cy="2539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2930032" y="3509718"/>
                <a:ext cx="39889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032" y="3509718"/>
                <a:ext cx="398892" cy="402931"/>
              </a:xfrm>
              <a:prstGeom prst="rect">
                <a:avLst/>
              </a:prstGeom>
              <a:blipFill rotWithShape="1">
                <a:blip r:embed="rId4"/>
                <a:stretch>
                  <a:fillRect t="-21212" r="-30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1584827" y="4769858"/>
                <a:ext cx="2210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 [</m:t>
                    </m:r>
                    <m:r>
                      <a:rPr lang="cs-CZ" b="0" i="1" dirty="0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dirty="0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] </m:t>
                    </m:r>
                    <m:r>
                      <a:rPr lang="cs-CZ" b="0" i="1" smtClean="0">
                        <a:latin typeface="Cambria Math"/>
                      </a:rPr>
                      <m:t>𝑛𝑒𝑏𝑜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[</m:t>
                    </m:r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827" y="4769858"/>
                <a:ext cx="221099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1311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ravá složená závorka 22"/>
          <p:cNvSpPr/>
          <p:nvPr/>
        </p:nvSpPr>
        <p:spPr>
          <a:xfrm rot="5400000">
            <a:off x="2916907" y="3721864"/>
            <a:ext cx="238661" cy="12053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2504034" y="4288626"/>
                <a:ext cx="106471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034" y="4288626"/>
                <a:ext cx="1064714" cy="402931"/>
              </a:xfrm>
              <a:prstGeom prst="rect">
                <a:avLst/>
              </a:prstGeom>
              <a:blipFill rotWithShape="1">
                <a:blip r:embed="rId6"/>
                <a:stretch>
                  <a:fillRect t="-21212" r="-22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ál 24"/>
          <p:cNvSpPr/>
          <p:nvPr/>
        </p:nvSpPr>
        <p:spPr>
          <a:xfrm>
            <a:off x="6297607" y="2907992"/>
            <a:ext cx="720080" cy="72008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10800000">
            <a:off x="6505927" y="3125422"/>
            <a:ext cx="282416" cy="232620"/>
          </a:xfrm>
          <a:prstGeom prst="arc">
            <a:avLst>
              <a:gd name="adj1" fmla="val 10843002"/>
              <a:gd name="adj2" fmla="val 0"/>
            </a:avLst>
          </a:prstGeom>
          <a:solidFill>
            <a:schemeClr val="accent3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6504741" y="2756302"/>
            <a:ext cx="283537" cy="504825"/>
          </a:xfrm>
          <a:custGeom>
            <a:avLst/>
            <a:gdLst>
              <a:gd name="connsiteX0" fmla="*/ 0 w 323850"/>
              <a:gd name="connsiteY0" fmla="*/ 504825 h 504825"/>
              <a:gd name="connsiteX1" fmla="*/ 0 w 323850"/>
              <a:gd name="connsiteY1" fmla="*/ 0 h 504825"/>
              <a:gd name="connsiteX2" fmla="*/ 309562 w 323850"/>
              <a:gd name="connsiteY2" fmla="*/ 0 h 504825"/>
              <a:gd name="connsiteX3" fmla="*/ 309562 w 323850"/>
              <a:gd name="connsiteY3" fmla="*/ 490538 h 504825"/>
              <a:gd name="connsiteX4" fmla="*/ 323850 w 323850"/>
              <a:gd name="connsiteY4" fmla="*/ 500063 h 504825"/>
              <a:gd name="connsiteX0" fmla="*/ 0 w 309562"/>
              <a:gd name="connsiteY0" fmla="*/ 504825 h 504825"/>
              <a:gd name="connsiteX1" fmla="*/ 0 w 309562"/>
              <a:gd name="connsiteY1" fmla="*/ 0 h 504825"/>
              <a:gd name="connsiteX2" fmla="*/ 309562 w 309562"/>
              <a:gd name="connsiteY2" fmla="*/ 0 h 504825"/>
              <a:gd name="connsiteX3" fmla="*/ 309562 w 309562"/>
              <a:gd name="connsiteY3" fmla="*/ 490538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562" h="504825">
                <a:moveTo>
                  <a:pt x="0" y="504825"/>
                </a:moveTo>
                <a:lnTo>
                  <a:pt x="0" y="0"/>
                </a:lnTo>
                <a:lnTo>
                  <a:pt x="309562" y="0"/>
                </a:lnTo>
                <a:lnTo>
                  <a:pt x="309562" y="490538"/>
                </a:lnTo>
              </a:path>
            </a:pathLst>
          </a:custGeom>
          <a:solidFill>
            <a:schemeClr val="accent3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/>
          <p:cNvCxnSpPr/>
          <p:nvPr/>
        </p:nvCxnSpPr>
        <p:spPr>
          <a:xfrm>
            <a:off x="6349697" y="2756302"/>
            <a:ext cx="6679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6349697" y="2666292"/>
            <a:ext cx="90010" cy="90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6502097" y="2663915"/>
            <a:ext cx="90010" cy="90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6654497" y="2663915"/>
            <a:ext cx="90010" cy="90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6806897" y="2666540"/>
            <a:ext cx="90010" cy="90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6934762" y="2663915"/>
            <a:ext cx="90010" cy="90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6619308" y="3218872"/>
            <a:ext cx="54402" cy="4571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nice 38"/>
          <p:cNvCxnSpPr>
            <a:stCxn id="25" idx="2"/>
          </p:cNvCxnSpPr>
          <p:nvPr/>
        </p:nvCxnSpPr>
        <p:spPr>
          <a:xfrm>
            <a:off x="6297607" y="3268032"/>
            <a:ext cx="0" cy="1350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 flipH="1" flipV="1">
            <a:off x="6979508" y="3090477"/>
            <a:ext cx="1113829" cy="286333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7969617" y="5114796"/>
                <a:ext cx="856260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𝐺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617" y="5114796"/>
                <a:ext cx="856260" cy="404791"/>
              </a:xfrm>
              <a:prstGeom prst="rect">
                <a:avLst/>
              </a:prstGeom>
              <a:blipFill rotWithShape="1">
                <a:blip r:embed="rId7"/>
                <a:stretch>
                  <a:fillRect t="-21212" r="-283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Přímá spojnice se šipkou 60"/>
          <p:cNvCxnSpPr/>
          <p:nvPr/>
        </p:nvCxnSpPr>
        <p:spPr>
          <a:xfrm>
            <a:off x="5944652" y="3342213"/>
            <a:ext cx="0" cy="133026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5652120" y="3719738"/>
            <a:ext cx="33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délník 62"/>
              <p:cNvSpPr/>
              <p:nvPr/>
            </p:nvSpPr>
            <p:spPr>
              <a:xfrm>
                <a:off x="563588" y="5697634"/>
                <a:ext cx="4378378" cy="881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/>
                        </a:rPr>
                        <m:t>𝑃</m:t>
                      </m:r>
                      <m:r>
                        <a:rPr lang="cs-CZ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</m:acc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</m:acc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𝑔</m:t>
                          </m:r>
                        </m:e>
                      </m:acc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3" name="Obdélník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88" y="5697634"/>
                <a:ext cx="4378378" cy="88171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Šipka dolů 63"/>
          <p:cNvSpPr/>
          <p:nvPr/>
        </p:nvSpPr>
        <p:spPr>
          <a:xfrm rot="3173559">
            <a:off x="5081443" y="4842545"/>
            <a:ext cx="270030" cy="1163565"/>
          </a:xfrm>
          <a:prstGeom prst="downArrow">
            <a:avLst>
              <a:gd name="adj1" fmla="val 50000"/>
              <a:gd name="adj2" fmla="val 108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Přímá spojnice se šipkou 65"/>
          <p:cNvCxnSpPr/>
          <p:nvPr/>
        </p:nvCxnSpPr>
        <p:spPr>
          <a:xfrm>
            <a:off x="6304692" y="4787610"/>
            <a:ext cx="0" cy="1521710"/>
          </a:xfrm>
          <a:prstGeom prst="straightConnector1">
            <a:avLst/>
          </a:prstGeom>
          <a:ln w="190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/>
              <p:cNvSpPr/>
              <p:nvPr/>
            </p:nvSpPr>
            <p:spPr>
              <a:xfrm>
                <a:off x="6316201" y="5329243"/>
                <a:ext cx="404790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𝐺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8" name="Obdélní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201" y="5329243"/>
                <a:ext cx="404790" cy="404791"/>
              </a:xfrm>
              <a:prstGeom prst="rect">
                <a:avLst/>
              </a:prstGeom>
              <a:blipFill rotWithShape="1">
                <a:blip r:embed="rId9"/>
                <a:stretch>
                  <a:fillRect t="-20896" r="-298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Přímá spojnice se šipkou 69"/>
          <p:cNvCxnSpPr/>
          <p:nvPr/>
        </p:nvCxnSpPr>
        <p:spPr>
          <a:xfrm>
            <a:off x="7547542" y="4552330"/>
            <a:ext cx="559063" cy="1443928"/>
          </a:xfrm>
          <a:prstGeom prst="straightConnector1">
            <a:avLst/>
          </a:prstGeom>
          <a:ln w="190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aoblený obdélníkový popisek 70"/>
          <p:cNvSpPr/>
          <p:nvPr/>
        </p:nvSpPr>
        <p:spPr>
          <a:xfrm>
            <a:off x="7204532" y="2756550"/>
            <a:ext cx="1485165" cy="710136"/>
          </a:xfrm>
          <a:prstGeom prst="wedgeRoundRectCallout">
            <a:avLst>
              <a:gd name="adj1" fmla="val -52740"/>
              <a:gd name="adj2" fmla="val 86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Proč v tomto případě využijeme celou sílu?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134368" y="4814316"/>
            <a:ext cx="8075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7882099" y="6304210"/>
            <a:ext cx="8075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3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Výkon - jednotky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205206" y="1178750"/>
                <a:ext cx="6501139" cy="1265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P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e>
                          </m:acc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𝑚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𝑚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cs-CZ" sz="24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206" y="1178750"/>
                <a:ext cx="6501139" cy="12656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-18176" y="3654025"/>
                <a:ext cx="9143593" cy="1515543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2400" smtClean="0">
                              <a:latin typeface="Cambria Math"/>
                            </a:rPr>
                            <m:t>P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cs-CZ" sz="24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num>
                                <m:den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den>
                              </m:f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</m:d>
                            </m:den>
                          </m:f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𝑘𝑔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𝑘𝑔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𝑘𝑔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176" y="3654025"/>
                <a:ext cx="9143593" cy="15155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552561" y="2618910"/>
                <a:ext cx="3806427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2400">
                              <a:latin typeface="Cambria Math"/>
                            </a:rPr>
                            <m:t>P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𝑊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𝐽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</a:rPr>
                        <m:t> (</m:t>
                      </m:r>
                      <m:r>
                        <a:rPr lang="cs-CZ" sz="2400" b="0" i="1" smtClean="0">
                          <a:latin typeface="Cambria Math"/>
                        </a:rPr>
                        <m:t>𝑤𝑎𝑡𝑡</m:t>
                      </m:r>
                      <m:r>
                        <a:rPr lang="cs-CZ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561" y="2618910"/>
                <a:ext cx="3806427" cy="8628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1376645" y="5549723"/>
                <a:ext cx="1954446" cy="833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645" y="5549723"/>
                <a:ext cx="1954446" cy="8336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aoblený obdélníkový popisek 6"/>
          <p:cNvSpPr/>
          <p:nvPr/>
        </p:nvSpPr>
        <p:spPr>
          <a:xfrm>
            <a:off x="3939801" y="5528254"/>
            <a:ext cx="1633392" cy="855095"/>
          </a:xfrm>
          <a:prstGeom prst="wedgeRoundRectCallout">
            <a:avLst>
              <a:gd name="adj1" fmla="val -79843"/>
              <a:gd name="adj2" fmla="val 101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fyzikální rozměr výkonu</a:t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>v jednotkách SI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566555" y="5769260"/>
            <a:ext cx="680861" cy="416813"/>
          </a:xfrm>
          <a:prstGeom prst="wedgeRoundRectCallout">
            <a:avLst>
              <a:gd name="adj1" fmla="val 81172"/>
              <a:gd name="adj2" fmla="val 123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watt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pixabay.com/static/uploads/photo/2011/09/14/19/16/horse-9479_15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557" y="5317969"/>
            <a:ext cx="14287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058201" y="6558154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4</a:t>
            </a:r>
            <a:endParaRPr lang="cs-CZ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403163" y="5868011"/>
                <a:ext cx="14893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1 </m:t>
                      </m:r>
                      <m:r>
                        <a:rPr lang="cs-CZ" sz="1600" b="0" i="1" smtClean="0">
                          <a:latin typeface="Cambria Math"/>
                        </a:rPr>
                        <m:t>𝑘</m:t>
                      </m:r>
                      <m:r>
                        <a:rPr lang="cs-CZ" sz="1600" b="0" i="1" smtClean="0">
                          <a:latin typeface="Cambria Math"/>
                        </a:rPr>
                        <m:t>=735,5</m:t>
                      </m:r>
                      <m:r>
                        <a:rPr lang="cs-CZ" sz="1600" b="0" i="1" smtClean="0"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163" y="5868011"/>
                <a:ext cx="1489317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Práce z výkonu a wattsekunda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157445" y="1403775"/>
                <a:ext cx="2829108" cy="783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smtClean="0">
                          <a:latin typeface="Cambria Math"/>
                        </a:rPr>
                        <m:t>P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445" y="1403775"/>
                <a:ext cx="2829108" cy="7837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558044" y="2438890"/>
                <a:ext cx="4658263" cy="7839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𝑊</m:t>
                          </m:r>
                        </m:e>
                      </m:d>
                      <m:r>
                        <a:rPr lang="cs-CZ" sz="2400" i="1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𝐽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𝐽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044" y="2438890"/>
                <a:ext cx="4658263" cy="7839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1082775" y="2691195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Wattsekunda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68824" y="3590133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Watthodina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570368" y="3337829"/>
                <a:ext cx="4069896" cy="7839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𝐽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∙3600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=3600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𝐽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368" y="3337829"/>
                <a:ext cx="4069896" cy="7839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1068824" y="4464115"/>
            <a:ext cx="1769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kiloWatthodina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26540" y="2691195"/>
                <a:ext cx="843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𝑊𝑠</m:t>
                      </m:r>
                      <m:r>
                        <a:rPr lang="cs-CZ" b="0" i="1" smtClean="0">
                          <a:latin typeface="Cambria Math"/>
                        </a:rPr>
                        <m:t> 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40" y="2691195"/>
                <a:ext cx="84343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26540" y="3590133"/>
                <a:ext cx="8635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𝑊h</m:t>
                      </m:r>
                      <m:r>
                        <a:rPr lang="cs-CZ" b="0" i="1" smtClean="0">
                          <a:latin typeface="Cambria Math"/>
                        </a:rPr>
                        <m:t> 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40" y="3590133"/>
                <a:ext cx="8635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16505" y="4464115"/>
                <a:ext cx="990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𝑘𝑊h</m:t>
                      </m:r>
                      <m:r>
                        <a:rPr lang="cs-CZ" b="0" i="1" smtClean="0">
                          <a:latin typeface="Cambria Math"/>
                        </a:rPr>
                        <m:t> 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5" y="4464115"/>
                <a:ext cx="99014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4569686" y="4211810"/>
                <a:ext cx="4367799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𝑘𝐽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∙3600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=3,6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𝑀𝐽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686" y="4211810"/>
                <a:ext cx="4367799" cy="7937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444051" y="5393334"/>
            <a:ext cx="819091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1kWh je práce, kterou vykoná síla, pracující stálým výkonem po dobu 1 hodiny.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376646" y="6178718"/>
            <a:ext cx="6430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/>
              <a:t>Průměrná </a:t>
            </a:r>
            <a:r>
              <a:rPr lang="cs-CZ" sz="1400" i="1" dirty="0"/>
              <a:t>cena za kWh </a:t>
            </a:r>
            <a:r>
              <a:rPr lang="cs-CZ" sz="1400" i="1" dirty="0" smtClean="0"/>
              <a:t>se pro </a:t>
            </a:r>
            <a:r>
              <a:rPr lang="cs-CZ" sz="1400" i="1" dirty="0"/>
              <a:t>českou domácnost pohybuje okolo </a:t>
            </a:r>
            <a:r>
              <a:rPr lang="cs-CZ" sz="1400" i="1" dirty="0" smtClean="0"/>
              <a:t>4,64 Kč.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7837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PUBLICDOMAINPICTURES. </a:t>
            </a:r>
            <a:r>
              <a:rPr lang="cs-CZ" sz="1400" i="1" dirty="0"/>
              <a:t>Zemědělství, Pěstování, Jízdy - Volně dostupný obrázek - 2830</a:t>
            </a:r>
            <a:r>
              <a:rPr lang="cs-CZ" sz="1400" dirty="0"/>
              <a:t> [online]. [cit. </a:t>
            </a:r>
            <a:r>
              <a:rPr lang="cs-CZ" sz="1400" dirty="0" smtClean="0"/>
              <a:t>10.12.2012].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http://pixabay.com/cs/zem%C4%9Bd%C4%9Blstv%C3%AD-p%C4%9Bstov%C3%A1n%C3%AD-j%C3%ADzdy-farma-2830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2,3 </a:t>
            </a:r>
            <a:r>
              <a:rPr lang="cs-CZ" sz="1400" dirty="0" smtClean="0"/>
              <a:t>Archiv autora</a:t>
            </a:r>
            <a:endParaRPr lang="cs-CZ" sz="1400" b="1" dirty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4</a:t>
            </a:r>
            <a:r>
              <a:rPr lang="cs-CZ" sz="1400" b="1" dirty="0" smtClean="0"/>
              <a:t> </a:t>
            </a:r>
            <a:r>
              <a:rPr lang="cs-CZ" sz="1400" dirty="0" smtClean="0"/>
              <a:t>MISSPIGGY</a:t>
            </a:r>
            <a:r>
              <a:rPr lang="cs-CZ" sz="1400" dirty="0"/>
              <a:t>. </a:t>
            </a:r>
            <a:r>
              <a:rPr lang="cs-CZ" sz="1400" i="1" dirty="0"/>
              <a:t>Kůň, Zvíře, Hřebec, Valach, Kobyla - Volně dostupný obrázek - 9479</a:t>
            </a:r>
            <a:r>
              <a:rPr lang="cs-CZ" sz="1400" dirty="0"/>
              <a:t>[online]. [cit. </a:t>
            </a:r>
            <a:r>
              <a:rPr lang="cs-CZ" sz="1400" dirty="0" smtClean="0"/>
              <a:t>10.12.2012]. </a:t>
            </a:r>
            <a:r>
              <a:rPr lang="cs-CZ" sz="1400" dirty="0"/>
              <a:t>Dostupný na WWW: http://pixabay.com/cs/k%C5%AF%C5%88-zv%C3%AD%C5%99e-h%C5%99ebec-valach-kobyla-9479/</a:t>
            </a:r>
            <a:endParaRPr lang="cs-CZ" sz="1400" dirty="0" smtClean="0"/>
          </a:p>
          <a:p>
            <a:pPr marL="0" indent="0" eaLnBrk="1" hangingPunct="1">
              <a:buNone/>
            </a:pPr>
            <a:endParaRPr lang="cs-CZ" sz="14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17806" y="4763468"/>
            <a:ext cx="82359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88. 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/>
              <a:t>KOLEKTIV KATEDRY FYZIKY VŠZ V PRAZE. </a:t>
            </a:r>
            <a:r>
              <a:rPr lang="cs-CZ" sz="1400" i="1" dirty="0"/>
              <a:t>Fyzika</a:t>
            </a:r>
            <a:r>
              <a:rPr lang="cs-CZ" sz="1400" dirty="0"/>
              <a:t>. Praha: Státní pedagogické nakladatelství n. p., 1964, 521 s. Učební texty vysokých škol: Fakulta mechanizace, 1043-3551.</a:t>
            </a:r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10.12.2012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3"/>
              </a:rPr>
              <a:t>http://en.wikipedia.org/wiki/Main_Page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4121" y="3683348"/>
            <a:ext cx="8229600" cy="8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8799</TotalTime>
  <Words>584</Words>
  <Application>Microsoft Office PowerPoint</Application>
  <PresentationFormat>Předvádění na obrazovce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Výkon a práce počítaná z výkonu</vt:lpstr>
      <vt:lpstr>Výkon</vt:lpstr>
      <vt:lpstr>Výkon – úprava výpočtu</vt:lpstr>
      <vt:lpstr>Výkon - jednotky</vt:lpstr>
      <vt:lpstr>Práce z výkonu a wattsekunda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345</cp:revision>
  <dcterms:created xsi:type="dcterms:W3CDTF">2013-03-27T07:54:35Z</dcterms:created>
  <dcterms:modified xsi:type="dcterms:W3CDTF">2013-08-22T18:41:36Z</dcterms:modified>
</cp:coreProperties>
</file>