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4" r:id="rId2"/>
    <p:sldId id="256" r:id="rId3"/>
    <p:sldId id="291" r:id="rId4"/>
    <p:sldId id="279" r:id="rId5"/>
    <p:sldId id="259" r:id="rId6"/>
    <p:sldId id="290" r:id="rId7"/>
    <p:sldId id="280" r:id="rId8"/>
    <p:sldId id="281" r:id="rId9"/>
    <p:sldId id="282" r:id="rId10"/>
    <p:sldId id="284" r:id="rId11"/>
    <p:sldId id="285" r:id="rId12"/>
    <p:sldId id="292" r:id="rId13"/>
    <p:sldId id="261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06" autoAdjust="0"/>
    <p:restoredTop sz="99858" autoAdjust="0"/>
  </p:normalViewPr>
  <p:slideViewPr>
    <p:cSldViewPr>
      <p:cViewPr varScale="1">
        <p:scale>
          <a:sx n="75" d="100"/>
          <a:sy n="75" d="100"/>
        </p:scale>
        <p:origin x="-13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26.6.2013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5" Type="http://schemas.openxmlformats.org/officeDocument/2006/relationships/slide" Target="slide5.xml"/><Relationship Id="rId10" Type="http://schemas.openxmlformats.org/officeDocument/2006/relationships/slide" Target="slide10.xml"/><Relationship Id="rId4" Type="http://schemas.openxmlformats.org/officeDocument/2006/relationships/slide" Target="slide4.xml"/><Relationship Id="rId9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emf"/><Relationship Id="rId7" Type="http://schemas.openxmlformats.org/officeDocument/2006/relationships/image" Target="../media/image26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2189873"/>
            <a:ext cx="8229600" cy="416445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20.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VY_32_INOVACE_16_FY_A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Mechanika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Rychlost hmotného 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bodu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Rychlost jako druhá nejdůležitější veličina popisující pohyb, vektorová veličina popisující velikost směr.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Opakování výpočtu rychlosti a převodů jednotek rychlosti ze základní školy, včetně jednoduchého výpočtu.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Grafické zobrazení rovnoměrného a nerovnoměrného  pohybu s možností výpočtů z hlavy. Výpočty je vhodné současně zapisovat na tabuli.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Hovoříme-li o hmotném bodu, chceme zdůraznit, že na rozměrech tělesa – objektu, nezáleží. Jak již víme hmotný bod dědí všechny vlastnosti tělesa – objektu, krom rozměrů. Ty jsou redukovány do myšleného </a:t>
            </a:r>
            <a:r>
              <a:rPr lang="cs-CZ" sz="1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bodu</a:t>
            </a: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Možnost diskuze, kdy použít pojem těleso – objekt a kdy hmotný bod.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Nástin derivace …</a:t>
            </a:r>
            <a:endParaRPr lang="cs-CZ" sz="1200" i="1" dirty="0" smtClean="0">
              <a:latin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cs-CZ" sz="1200" i="1" dirty="0" smtClean="0"/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975"/>
            <a:ext cx="9144000" cy="1143000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/>
              <a:t>Graf rovnoměrného </a:t>
            </a:r>
            <a:r>
              <a:rPr lang="cs-CZ" dirty="0"/>
              <a:t>pohybu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71500" y="1328571"/>
            <a:ext cx="90725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Grafickým znázorněním přímočarého rovnoměrného pohybu je polopřímka nebo </a:t>
            </a:r>
            <a:r>
              <a:rPr lang="cs-CZ" dirty="0" smtClean="0"/>
              <a:t>úsečka (pro ohraničený časový úsek), </a:t>
            </a:r>
            <a:r>
              <a:rPr lang="cs-CZ" dirty="0"/>
              <a:t>která vyjadřuje závislost dráhy na čase</a:t>
            </a:r>
            <a:r>
              <a:rPr lang="cs-CZ" dirty="0" smtClean="0"/>
              <a:t>.</a:t>
            </a:r>
            <a:br>
              <a:rPr lang="cs-CZ" dirty="0" smtClean="0"/>
            </a:b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Rychlost zde vystupuje, jako konstanta úměrnosti</a:t>
            </a:r>
            <a:r>
              <a:rPr lang="cs-CZ" dirty="0" smtClean="0"/>
              <a:t>.</a:t>
            </a:r>
          </a:p>
        </p:txBody>
      </p:sp>
      <p:pic>
        <p:nvPicPr>
          <p:cNvPr id="2050" name="Picture 2" descr="https://lh6.googleusercontent.com/AGd9a1eyZp5V7pJDs6aHIvcWXBniolLS5_6Gj3aORHIVlo4r-NjQXqXmDZaJ4mDVkyqKhzSwS3lxHfwKlvytDHbbA3Max_UjElQDfQM2vx0zwErKp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715" y="2759003"/>
            <a:ext cx="5175575" cy="3820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362310" y="6308625"/>
            <a:ext cx="6300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5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60469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620"/>
            <a:ext cx="9144000" cy="1143000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Odečítání z grafu - cvičení</a:t>
            </a:r>
          </a:p>
        </p:txBody>
      </p:sp>
      <p:pic>
        <p:nvPicPr>
          <p:cNvPr id="12290" name="Picture 2" descr="https://lh3.googleusercontent.com/HVQZ7A8funWjkcD-w-vh2FA55NHQUzrd_0SYgA0hM-OllsDlrob1uDPave_N_jxcNoI_N-IAJQkCcysPr5gCdw1vM3QObeS9OV-rsIOU6IFBX-u4f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705" y="1583795"/>
            <a:ext cx="5292587" cy="3909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738511" y="1034443"/>
            <a:ext cx="7378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Sklon </a:t>
            </a:r>
            <a:r>
              <a:rPr lang="cs-CZ" dirty="0"/>
              <a:t>je ovlivněn </a:t>
            </a:r>
            <a:r>
              <a:rPr lang="cs-CZ" dirty="0" smtClean="0"/>
              <a:t>rychlostí (rychlostí přírůstku dráhy za jednotku času).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099013"/>
              </p:ext>
            </p:extLst>
          </p:nvPr>
        </p:nvGraphicFramePr>
        <p:xfrm>
          <a:off x="161510" y="1610030"/>
          <a:ext cx="1620180" cy="38830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10090"/>
                <a:gridCol w="810090"/>
              </a:tblGrid>
              <a:tr h="776612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t</a:t>
                      </a:r>
                      <a:br>
                        <a:rPr lang="cs-CZ" sz="1600" dirty="0" smtClean="0"/>
                      </a:br>
                      <a:r>
                        <a:rPr lang="cs-CZ" sz="1600" dirty="0" smtClean="0"/>
                        <a:t>[s]</a:t>
                      </a:r>
                      <a:endParaRPr lang="cs-CZ" sz="1600" dirty="0"/>
                    </a:p>
                  </a:txBody>
                  <a:tcPr anchor="ctr"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S</a:t>
                      </a:r>
                      <a:br>
                        <a:rPr lang="cs-CZ" sz="1600" dirty="0" smtClean="0"/>
                      </a:br>
                      <a:r>
                        <a:rPr lang="cs-CZ" sz="1600" dirty="0" smtClean="0"/>
                        <a:t>[m]</a:t>
                      </a:r>
                      <a:endParaRPr lang="cs-CZ" sz="1600" dirty="0"/>
                    </a:p>
                  </a:txBody>
                  <a:tcPr anchor="ctr">
                    <a:solidFill>
                      <a:srgbClr val="FF00FF"/>
                    </a:solidFill>
                  </a:tcPr>
                </a:tc>
              </a:tr>
              <a:tr h="776612"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0,5</a:t>
                      </a:r>
                      <a:endParaRPr lang="cs-CZ" sz="1600" dirty="0"/>
                    </a:p>
                  </a:txBody>
                  <a:tcPr anchor="ctr">
                    <a:solidFill>
                      <a:srgbClr val="FF00FF"/>
                    </a:solidFill>
                  </a:tcPr>
                </a:tc>
              </a:tr>
              <a:tr h="776612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75</a:t>
                      </a:r>
                      <a:endParaRPr lang="cs-CZ" sz="1600" dirty="0"/>
                    </a:p>
                  </a:txBody>
                  <a:tcPr anchor="ctr"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>
                    <a:solidFill>
                      <a:srgbClr val="FF00FF"/>
                    </a:solidFill>
                  </a:tcPr>
                </a:tc>
              </a:tr>
              <a:tr h="776612"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2</a:t>
                      </a:r>
                      <a:endParaRPr lang="cs-CZ" sz="1600" dirty="0"/>
                    </a:p>
                  </a:txBody>
                  <a:tcPr anchor="ctr">
                    <a:solidFill>
                      <a:srgbClr val="FF00FF"/>
                    </a:solidFill>
                  </a:tcPr>
                </a:tc>
              </a:tr>
              <a:tr h="776612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125</a:t>
                      </a:r>
                      <a:endParaRPr lang="cs-CZ" sz="1600" dirty="0"/>
                    </a:p>
                  </a:txBody>
                  <a:tcPr anchor="ctr"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>
                    <a:solidFill>
                      <a:srgbClr val="FF00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26055"/>
              </p:ext>
            </p:extLst>
          </p:nvPr>
        </p:nvGraphicFramePr>
        <p:xfrm>
          <a:off x="7362310" y="1583795"/>
          <a:ext cx="1620180" cy="390929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10090"/>
                <a:gridCol w="810090"/>
              </a:tblGrid>
              <a:tr h="7361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t</a:t>
                      </a:r>
                      <a:br>
                        <a:rPr lang="cs-CZ" sz="1600" dirty="0" smtClean="0"/>
                      </a:br>
                      <a:r>
                        <a:rPr lang="cs-CZ" sz="1600" dirty="0" smtClean="0"/>
                        <a:t>[s]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S</a:t>
                      </a:r>
                      <a:br>
                        <a:rPr lang="cs-CZ" sz="1600" dirty="0" smtClean="0"/>
                      </a:br>
                      <a:r>
                        <a:rPr lang="cs-CZ" sz="1600" dirty="0" smtClean="0"/>
                        <a:t>[m]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793291"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25</a:t>
                      </a:r>
                      <a:endParaRPr lang="cs-CZ" sz="1600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  <a:tr h="793291"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75</a:t>
                      </a:r>
                      <a:endParaRPr lang="cs-CZ" sz="1600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  <a:tr h="793291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4</a:t>
                      </a:r>
                      <a:endParaRPr lang="cs-CZ" sz="1600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  <a:tr h="793291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5</a:t>
                      </a:r>
                      <a:endParaRPr lang="cs-CZ" sz="1600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77408"/>
              </p:ext>
            </p:extLst>
          </p:nvPr>
        </p:nvGraphicFramePr>
        <p:xfrm>
          <a:off x="2816805" y="5634246"/>
          <a:ext cx="6096000" cy="1073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585064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solidFill>
                            <a:schemeClr val="tx1"/>
                          </a:solidFill>
                        </a:rPr>
                        <a:t>t [s]</a:t>
                      </a:r>
                      <a:endParaRPr lang="cs-CZ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7948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solidFill>
                            <a:schemeClr val="tx1"/>
                          </a:solidFill>
                        </a:rPr>
                        <a:t>s [m]</a:t>
                      </a:r>
                      <a:endParaRPr lang="cs-CZ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521550" y="5904275"/>
            <a:ext cx="1665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D</a:t>
            </a:r>
            <a:r>
              <a:rPr lang="cs-CZ" sz="1400" dirty="0" smtClean="0"/>
              <a:t>o tabulek doplňte údaje z grafů </a:t>
            </a:r>
            <a:endParaRPr lang="cs-CZ" sz="1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1871699" y="5589240"/>
            <a:ext cx="6300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6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5020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Obdélníkový popisek 103"/>
          <p:cNvSpPr/>
          <p:nvPr/>
        </p:nvSpPr>
        <p:spPr>
          <a:xfrm>
            <a:off x="7047275" y="1538790"/>
            <a:ext cx="405046" cy="353944"/>
          </a:xfrm>
          <a:prstGeom prst="wedgeRectCallout">
            <a:avLst>
              <a:gd name="adj1" fmla="val -35572"/>
              <a:gd name="adj2" fmla="val 14926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620"/>
            <a:ext cx="8229600" cy="1143000"/>
          </a:xfrm>
        </p:spPr>
        <p:txBody>
          <a:bodyPr/>
          <a:lstStyle/>
          <a:p>
            <a:r>
              <a:rPr lang="cs-CZ" dirty="0" smtClean="0"/>
              <a:t>Výpočet okamžité rychlosti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6012160" y="1538790"/>
            <a:ext cx="0" cy="17101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6012160" y="3248982"/>
            <a:ext cx="27003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Volný tvar 12"/>
          <p:cNvSpPr/>
          <p:nvPr/>
        </p:nvSpPr>
        <p:spPr>
          <a:xfrm>
            <a:off x="6012160" y="2120606"/>
            <a:ext cx="2443601" cy="1128374"/>
          </a:xfrm>
          <a:custGeom>
            <a:avLst/>
            <a:gdLst>
              <a:gd name="connsiteX0" fmla="*/ 0 w 3600043"/>
              <a:gd name="connsiteY0" fmla="*/ 1347470 h 1347470"/>
              <a:gd name="connsiteX1" fmla="*/ 2047164 w 3600043"/>
              <a:gd name="connsiteY1" fmla="*/ 50933 h 1347470"/>
              <a:gd name="connsiteX2" fmla="*/ 2647665 w 3600043"/>
              <a:gd name="connsiteY2" fmla="*/ 405774 h 1347470"/>
              <a:gd name="connsiteX3" fmla="*/ 3466531 w 3600043"/>
              <a:gd name="connsiteY3" fmla="*/ 50933 h 1347470"/>
              <a:gd name="connsiteX4" fmla="*/ 3589361 w 3600043"/>
              <a:gd name="connsiteY4" fmla="*/ 9989 h 13474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043" h="1347470">
                <a:moveTo>
                  <a:pt x="0" y="1347470"/>
                </a:moveTo>
                <a:cubicBezTo>
                  <a:pt x="802943" y="777676"/>
                  <a:pt x="1605887" y="207882"/>
                  <a:pt x="2047164" y="50933"/>
                </a:cubicBezTo>
                <a:cubicBezTo>
                  <a:pt x="2488442" y="-106016"/>
                  <a:pt x="2411104" y="405774"/>
                  <a:pt x="2647665" y="405774"/>
                </a:cubicBezTo>
                <a:cubicBezTo>
                  <a:pt x="2884226" y="405774"/>
                  <a:pt x="3309582" y="116897"/>
                  <a:pt x="3466531" y="50933"/>
                </a:cubicBezTo>
                <a:cubicBezTo>
                  <a:pt x="3623480" y="-15031"/>
                  <a:pt x="3606420" y="-2521"/>
                  <a:pt x="3589361" y="9989"/>
                </a:cubicBezTo>
              </a:path>
            </a:pathLst>
          </a:cu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607115" y="1538790"/>
            <a:ext cx="45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s</a:t>
            </a:r>
          </a:p>
          <a:p>
            <a:pPr algn="ctr"/>
            <a:r>
              <a:rPr lang="cs-CZ" sz="1200" dirty="0" smtClean="0"/>
              <a:t>[m]</a:t>
            </a:r>
            <a:endParaRPr lang="cs-CZ" sz="12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8262410" y="3293985"/>
            <a:ext cx="447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t</a:t>
            </a:r>
            <a:r>
              <a:rPr lang="cs-CZ" sz="1200" dirty="0" smtClean="0"/>
              <a:t> [s]</a:t>
            </a:r>
            <a:endParaRPr lang="cs-CZ" sz="1200" dirty="0"/>
          </a:p>
        </p:txBody>
      </p:sp>
      <p:cxnSp>
        <p:nvCxnSpPr>
          <p:cNvPr id="17" name="Přímá spojnice 16"/>
          <p:cNvCxnSpPr/>
          <p:nvPr/>
        </p:nvCxnSpPr>
        <p:spPr>
          <a:xfrm>
            <a:off x="6490342" y="2783063"/>
            <a:ext cx="55528" cy="6044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6894254" y="2437894"/>
            <a:ext cx="67508" cy="7669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6732240" y="2573905"/>
            <a:ext cx="67508" cy="7669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7002270" y="2361204"/>
            <a:ext cx="67508" cy="7669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7047275" y="2321211"/>
            <a:ext cx="67508" cy="7669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7066276" y="2303875"/>
            <a:ext cx="67508" cy="7669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5742130" y="2843307"/>
            <a:ext cx="34878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" dirty="0" smtClean="0"/>
              <a:t>Δ</a:t>
            </a:r>
            <a:r>
              <a:rPr lang="cs-CZ" sz="800" dirty="0" smtClean="0"/>
              <a:t>s</a:t>
            </a:r>
            <a:r>
              <a:rPr lang="cs-CZ" sz="800" baseline="-25000" dirty="0" smtClean="0"/>
              <a:t>1</a:t>
            </a:r>
            <a:endParaRPr lang="cs-CZ" sz="800" baseline="-250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5742130" y="2223446"/>
            <a:ext cx="360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" dirty="0" smtClean="0"/>
              <a:t>Δ</a:t>
            </a:r>
            <a:r>
              <a:rPr lang="cs-CZ" sz="800" dirty="0" smtClean="0"/>
              <a:t>s</a:t>
            </a:r>
            <a:r>
              <a:rPr lang="cs-CZ" sz="800" baseline="-25000" dirty="0"/>
              <a:t>6</a:t>
            </a:r>
          </a:p>
        </p:txBody>
      </p:sp>
      <p:cxnSp>
        <p:nvCxnSpPr>
          <p:cNvPr id="31" name="Přímá spojnice 30"/>
          <p:cNvCxnSpPr/>
          <p:nvPr/>
        </p:nvCxnSpPr>
        <p:spPr>
          <a:xfrm>
            <a:off x="6512910" y="2814324"/>
            <a:ext cx="0" cy="43360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7102860" y="2348570"/>
            <a:ext cx="0" cy="90041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ovéPole 49"/>
          <p:cNvSpPr txBox="1"/>
          <p:nvPr/>
        </p:nvSpPr>
        <p:spPr>
          <a:xfrm>
            <a:off x="6147175" y="3218027"/>
            <a:ext cx="393794" cy="161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" dirty="0" smtClean="0"/>
              <a:t>Δ</a:t>
            </a:r>
            <a:r>
              <a:rPr lang="cs-CZ" sz="800" dirty="0" smtClean="0"/>
              <a:t>t</a:t>
            </a:r>
            <a:r>
              <a:rPr lang="cs-CZ" sz="800" baseline="-25000" dirty="0" smtClean="0"/>
              <a:t>1</a:t>
            </a:r>
            <a:endParaRPr lang="cs-CZ" sz="800" baseline="-25000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6967871" y="3215466"/>
            <a:ext cx="3494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" dirty="0" smtClean="0"/>
              <a:t>Δ</a:t>
            </a:r>
            <a:r>
              <a:rPr lang="cs-CZ" sz="800" dirty="0" smtClean="0"/>
              <a:t>t</a:t>
            </a:r>
            <a:r>
              <a:rPr lang="cs-CZ" sz="800" baseline="-25000" dirty="0"/>
              <a:t>6</a:t>
            </a:r>
          </a:p>
        </p:txBody>
      </p:sp>
      <p:sp>
        <p:nvSpPr>
          <p:cNvPr id="52" name="TextovéPole 51"/>
          <p:cNvSpPr txBox="1"/>
          <p:nvPr/>
        </p:nvSpPr>
        <p:spPr>
          <a:xfrm>
            <a:off x="6597225" y="3203975"/>
            <a:ext cx="443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…</a:t>
            </a:r>
            <a:endParaRPr lang="cs-CZ" sz="1000" dirty="0"/>
          </a:p>
        </p:txBody>
      </p:sp>
      <p:cxnSp>
        <p:nvCxnSpPr>
          <p:cNvPr id="86" name="Přímá spojnice 85"/>
          <p:cNvCxnSpPr/>
          <p:nvPr/>
        </p:nvCxnSpPr>
        <p:spPr>
          <a:xfrm flipH="1">
            <a:off x="6012160" y="2361204"/>
            <a:ext cx="106864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ovéPole 87"/>
          <p:cNvSpPr txBox="1"/>
          <p:nvPr/>
        </p:nvSpPr>
        <p:spPr>
          <a:xfrm>
            <a:off x="5837765" y="2401962"/>
            <a:ext cx="90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/>
              <a:t>.</a:t>
            </a:r>
          </a:p>
          <a:p>
            <a:r>
              <a:rPr lang="cs-CZ" sz="800" dirty="0" smtClean="0"/>
              <a:t>.</a:t>
            </a:r>
          </a:p>
          <a:p>
            <a:r>
              <a:rPr lang="cs-CZ" sz="800" dirty="0" smtClean="0"/>
              <a:t>.</a:t>
            </a:r>
          </a:p>
        </p:txBody>
      </p:sp>
      <p:cxnSp>
        <p:nvCxnSpPr>
          <p:cNvPr id="91" name="Přímá spojnice 90"/>
          <p:cNvCxnSpPr/>
          <p:nvPr/>
        </p:nvCxnSpPr>
        <p:spPr>
          <a:xfrm>
            <a:off x="7079581" y="2365547"/>
            <a:ext cx="0" cy="88343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nice 92"/>
          <p:cNvCxnSpPr/>
          <p:nvPr/>
        </p:nvCxnSpPr>
        <p:spPr>
          <a:xfrm flipH="1">
            <a:off x="6012160" y="2348880"/>
            <a:ext cx="109245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ovéPole 95"/>
          <p:cNvSpPr txBox="1"/>
          <p:nvPr/>
        </p:nvSpPr>
        <p:spPr>
          <a:xfrm>
            <a:off x="6391116" y="3383995"/>
            <a:ext cx="65615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800" dirty="0" smtClean="0"/>
              <a:t>Δ</a:t>
            </a:r>
            <a:r>
              <a:rPr lang="cs-CZ" sz="800" dirty="0" smtClean="0"/>
              <a:t>t</a:t>
            </a:r>
            <a:r>
              <a:rPr lang="cs-CZ" sz="800" baseline="-25000" dirty="0" smtClean="0"/>
              <a:t>1</a:t>
            </a:r>
            <a:r>
              <a:rPr lang="cs-CZ" sz="800" dirty="0" smtClean="0"/>
              <a:t> &gt;&gt; </a:t>
            </a:r>
            <a:r>
              <a:rPr lang="el-GR" sz="800" dirty="0"/>
              <a:t>Δ</a:t>
            </a:r>
            <a:r>
              <a:rPr lang="cs-CZ" sz="800" dirty="0" smtClean="0"/>
              <a:t>t</a:t>
            </a:r>
            <a:r>
              <a:rPr lang="cs-CZ" sz="800" baseline="-25000" dirty="0" smtClean="0"/>
              <a:t>6</a:t>
            </a:r>
            <a:endParaRPr lang="cs-CZ" sz="800" baseline="-25000" dirty="0"/>
          </a:p>
        </p:txBody>
      </p:sp>
      <p:sp>
        <p:nvSpPr>
          <p:cNvPr id="97" name="TextovéPole 96"/>
          <p:cNvSpPr txBox="1"/>
          <p:nvPr/>
        </p:nvSpPr>
        <p:spPr>
          <a:xfrm>
            <a:off x="5286455" y="2504528"/>
            <a:ext cx="68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" dirty="0" smtClean="0"/>
              <a:t>Δ</a:t>
            </a:r>
            <a:r>
              <a:rPr lang="cs-CZ" sz="800" dirty="0" smtClean="0"/>
              <a:t>s</a:t>
            </a:r>
            <a:r>
              <a:rPr lang="cs-CZ" sz="800" baseline="-25000" dirty="0" smtClean="0"/>
              <a:t>1</a:t>
            </a:r>
            <a:r>
              <a:rPr lang="cs-CZ" sz="800" dirty="0" smtClean="0"/>
              <a:t>&gt;&gt; </a:t>
            </a:r>
            <a:r>
              <a:rPr lang="el-GR" sz="800" dirty="0"/>
              <a:t>Δ</a:t>
            </a:r>
            <a:r>
              <a:rPr lang="cs-CZ" sz="800" dirty="0"/>
              <a:t>s</a:t>
            </a:r>
            <a:r>
              <a:rPr lang="cs-CZ" sz="800" baseline="-25000" dirty="0"/>
              <a:t>6</a:t>
            </a:r>
          </a:p>
          <a:p>
            <a:endParaRPr lang="cs-CZ" sz="800" dirty="0"/>
          </a:p>
        </p:txBody>
      </p:sp>
      <p:cxnSp>
        <p:nvCxnSpPr>
          <p:cNvPr id="100" name="Přímá spojnice 99"/>
          <p:cNvCxnSpPr/>
          <p:nvPr/>
        </p:nvCxnSpPr>
        <p:spPr>
          <a:xfrm flipH="1">
            <a:off x="6014778" y="2814566"/>
            <a:ext cx="497395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8008" y="1382387"/>
            <a:ext cx="67627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ovéPole 105"/>
              <p:cNvSpPr txBox="1"/>
              <p:nvPr/>
            </p:nvSpPr>
            <p:spPr>
              <a:xfrm>
                <a:off x="116505" y="1088740"/>
                <a:ext cx="5220580" cy="55987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Jestliže zvolíme na trajektorii velmi krátký časový úsek </a:t>
                </a:r>
                <a:r>
                  <a:rPr lang="cs-CZ" i="1" dirty="0" smtClean="0"/>
                  <a:t>t</a:t>
                </a:r>
                <a:r>
                  <a:rPr lang="cs-CZ" dirty="0" smtClean="0"/>
                  <a:t>, který se blíží k nule, potom i počáteční</a:t>
                </a:r>
                <a:br>
                  <a:rPr lang="cs-CZ" dirty="0" smtClean="0"/>
                </a:br>
                <a:r>
                  <a:rPr lang="cs-CZ" dirty="0" smtClean="0"/>
                  <a:t>a koncový bod dráhy se k sobě přiblíží natolik,</a:t>
                </a:r>
                <a:br>
                  <a:rPr lang="cs-CZ" dirty="0" smtClean="0"/>
                </a:br>
                <a:r>
                  <a:rPr lang="cs-CZ" dirty="0" smtClean="0"/>
                  <a:t>že na tomto velmi krátkém úseku se rychlost</a:t>
                </a:r>
                <a:br>
                  <a:rPr lang="cs-CZ" dirty="0" smtClean="0"/>
                </a:br>
                <a:r>
                  <a:rPr lang="cs-CZ" dirty="0" smtClean="0"/>
                  <a:t>v průběhu pohybu nemění a průměrná rychlost se přestane od okamžité rychlosti odlišovat .</a:t>
                </a:r>
              </a:p>
              <a:p>
                <a:endParaRPr lang="cs-CZ" dirty="0"/>
              </a:p>
              <a:p>
                <a:r>
                  <a:rPr lang="cs-CZ" dirty="0" smtClean="0"/>
                  <a:t>To, že se časový interval blíží k nule, zapíšeme:</a:t>
                </a:r>
              </a:p>
              <a:p>
                <a:endParaRPr lang="cs-CZ" dirty="0" smtClean="0"/>
              </a:p>
              <a:p>
                <a:pPr algn="ctr"/>
                <a:r>
                  <a:rPr lang="el-GR" dirty="0" smtClean="0"/>
                  <a:t>Δ</a:t>
                </a:r>
                <a:r>
                  <a:rPr lang="cs-CZ" i="1" dirty="0" smtClean="0"/>
                  <a:t>t</a:t>
                </a:r>
                <a:r>
                  <a:rPr lang="cs-CZ" dirty="0" smtClean="0"/>
                  <a:t> → 0</a:t>
                </a:r>
              </a:p>
              <a:p>
                <a:endParaRPr lang="cs-CZ" dirty="0" smtClean="0"/>
              </a:p>
              <a:p>
                <a:r>
                  <a:rPr lang="cs-CZ" dirty="0" smtClean="0"/>
                  <a:t>jedná </a:t>
                </a:r>
                <a:r>
                  <a:rPr lang="cs-CZ" dirty="0"/>
                  <a:t>se o </a:t>
                </a:r>
                <a:r>
                  <a:rPr lang="cs-CZ" dirty="0" smtClean="0"/>
                  <a:t>limitní (mezní) hodnotu, které se</a:t>
                </a:r>
                <a:br>
                  <a:rPr lang="cs-CZ" dirty="0" smtClean="0"/>
                </a:br>
                <a:r>
                  <a:rPr lang="cs-CZ" dirty="0" smtClean="0"/>
                  <a:t>k hodnotě 0 přibližuje.</a:t>
                </a:r>
              </a:p>
              <a:p>
                <a:endParaRPr lang="cs-CZ" dirty="0"/>
              </a:p>
              <a:p>
                <a:r>
                  <a:rPr lang="cs-CZ" dirty="0" smtClean="0"/>
                  <a:t>Okamžitou rychlost </a:t>
                </a:r>
                <a:r>
                  <a:rPr lang="cs-CZ" i="1" dirty="0" smtClean="0"/>
                  <a:t>v</a:t>
                </a:r>
                <a:r>
                  <a:rPr lang="cs-CZ" dirty="0" smtClean="0"/>
                  <a:t> pak definujeme jako limitu podílu dráhy </a:t>
                </a:r>
                <a:r>
                  <a:rPr lang="el-GR" dirty="0" smtClean="0"/>
                  <a:t>Δ</a:t>
                </a:r>
                <a:r>
                  <a:rPr lang="cs-CZ" i="1" dirty="0" smtClean="0"/>
                  <a:t>s</a:t>
                </a:r>
                <a:r>
                  <a:rPr lang="cs-CZ" dirty="0" smtClean="0"/>
                  <a:t> a času </a:t>
                </a:r>
                <a:r>
                  <a:rPr lang="el-GR" dirty="0" smtClean="0"/>
                  <a:t>Δ</a:t>
                </a:r>
                <a:r>
                  <a:rPr lang="cs-CZ" i="1" dirty="0" smtClean="0"/>
                  <a:t>t </a:t>
                </a:r>
                <a:r>
                  <a:rPr lang="cs-CZ" dirty="0" smtClean="0"/>
                  <a:t>:</a:t>
                </a:r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𝑣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b="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num>
                            <m:den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106" name="TextovéPole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05" y="1088740"/>
                <a:ext cx="5220580" cy="5598712"/>
              </a:xfrm>
              <a:prstGeom prst="rect">
                <a:avLst/>
              </a:prstGeom>
              <a:blipFill rotWithShape="1">
                <a:blip r:embed="rId3"/>
                <a:stretch>
                  <a:fillRect l="-933" t="-545" r="-8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ovéPole 104"/>
              <p:cNvSpPr txBox="1"/>
              <p:nvPr/>
            </p:nvSpPr>
            <p:spPr>
              <a:xfrm>
                <a:off x="5247075" y="4104075"/>
                <a:ext cx="3806914" cy="2311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Limitu podílu dráhy a času můžeme zapsat jako derivaci dráhy:</a:t>
                </a:r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𝑣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𝑑𝑠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cs-CZ" dirty="0" smtClean="0"/>
              </a:p>
              <a:p>
                <a:endParaRPr lang="cs-CZ" sz="1400" dirty="0" smtClean="0"/>
              </a:p>
              <a:p>
                <a:pPr algn="ctr"/>
                <a:r>
                  <a:rPr lang="cs-CZ" sz="1400" dirty="0" smtClean="0"/>
                  <a:t>Rychlost je derivace dráhy podle času.</a:t>
                </a:r>
              </a:p>
              <a:p>
                <a:pPr algn="ctr"/>
                <a:endParaRPr lang="cs-CZ" sz="1400" dirty="0"/>
              </a:p>
              <a:p>
                <a:r>
                  <a:rPr lang="cs-CZ" sz="1000" dirty="0" smtClean="0"/>
                  <a:t>Okamžitá i průměrná rychlost vyjadřuje časovou změnu dráhy</a:t>
                </a:r>
                <a:r>
                  <a:rPr lang="cs-CZ" sz="1400" dirty="0" smtClean="0"/>
                  <a:t>.</a:t>
                </a:r>
                <a:endParaRPr lang="cs-CZ" sz="1400" dirty="0"/>
              </a:p>
            </p:txBody>
          </p:sp>
        </mc:Choice>
        <mc:Fallback xmlns="">
          <p:sp>
            <p:nvSpPr>
              <p:cNvPr id="105" name="TextovéPole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7075" y="4104075"/>
                <a:ext cx="3806914" cy="2311017"/>
              </a:xfrm>
              <a:prstGeom prst="rect">
                <a:avLst/>
              </a:prstGeom>
              <a:blipFill rotWithShape="1">
                <a:blip r:embed="rId4"/>
                <a:stretch>
                  <a:fillRect l="-1442" t="-1319" r="-2564" b="-18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Pravá složená závorka 106"/>
          <p:cNvSpPr/>
          <p:nvPr/>
        </p:nvSpPr>
        <p:spPr>
          <a:xfrm>
            <a:off x="4842030" y="3058751"/>
            <a:ext cx="534435" cy="3520599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9" name="TextovéPole 108"/>
          <p:cNvSpPr txBox="1"/>
          <p:nvPr/>
        </p:nvSpPr>
        <p:spPr>
          <a:xfrm>
            <a:off x="6417205" y="2525072"/>
            <a:ext cx="3600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00" dirty="0" smtClean="0"/>
              <a:t>Δ</a:t>
            </a:r>
            <a:r>
              <a:rPr lang="cs-CZ" sz="800" dirty="0" smtClean="0"/>
              <a:t>s</a:t>
            </a:r>
            <a:endParaRPr lang="cs-CZ" sz="800" baseline="-25000" dirty="0"/>
          </a:p>
        </p:txBody>
      </p:sp>
      <p:sp>
        <p:nvSpPr>
          <p:cNvPr id="110" name="TextovéPole 109"/>
          <p:cNvSpPr txBox="1"/>
          <p:nvPr/>
        </p:nvSpPr>
        <p:spPr>
          <a:xfrm>
            <a:off x="5292080" y="3429000"/>
            <a:ext cx="6300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7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95702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199"/>
            <a:ext cx="8229600" cy="119873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Obr. 1</a:t>
            </a:r>
            <a:r>
              <a:rPr lang="cs-CZ" sz="1400" dirty="0" smtClean="0"/>
              <a:t> DIGIHANGER</a:t>
            </a:r>
            <a:r>
              <a:rPr lang="cs-CZ" sz="1400" dirty="0"/>
              <a:t>. </a:t>
            </a:r>
            <a:r>
              <a:rPr lang="cs-CZ" sz="1400" i="1" dirty="0"/>
              <a:t>Červené Šipky, </a:t>
            </a:r>
            <a:r>
              <a:rPr lang="cs-CZ" sz="1400" i="1" dirty="0" err="1"/>
              <a:t>Farnborough</a:t>
            </a:r>
            <a:r>
              <a:rPr lang="cs-CZ" sz="1400" i="1" dirty="0"/>
              <a:t> - Volně dostupný obrázek - 108307</a:t>
            </a:r>
            <a:r>
              <a:rPr lang="cs-CZ" sz="1400" dirty="0"/>
              <a:t> [online]. [cit. </a:t>
            </a:r>
            <a:r>
              <a:rPr lang="cs-CZ" sz="1400" dirty="0" smtClean="0"/>
              <a:t>20.8.2013</a:t>
            </a:r>
            <a:r>
              <a:rPr lang="cs-CZ" sz="1400" dirty="0"/>
              <a:t>]. Dostupný na WWW: http://pixabay.com/</a:t>
            </a:r>
            <a:r>
              <a:rPr lang="cs-CZ" sz="1400" dirty="0" err="1"/>
              <a:t>cs</a:t>
            </a:r>
            <a:r>
              <a:rPr lang="cs-CZ" sz="1400" dirty="0"/>
              <a:t>/%C4%8Derven%C3%A9-%C5%A1ipky-farnborough-108307/</a:t>
            </a:r>
            <a:r>
              <a:rPr lang="cs-CZ" sz="1400" dirty="0" smtClean="0"/>
              <a:t>Obr. </a:t>
            </a:r>
          </a:p>
          <a:p>
            <a:pPr marL="0" indent="0" eaLnBrk="1" hangingPunct="1">
              <a:buNone/>
            </a:pPr>
            <a:r>
              <a:rPr lang="cs-CZ" sz="1400" b="1" dirty="0"/>
              <a:t>Obr. </a:t>
            </a:r>
            <a:r>
              <a:rPr lang="cs-CZ" sz="1400" b="1" dirty="0" smtClean="0"/>
              <a:t>2 – 7 </a:t>
            </a:r>
            <a:r>
              <a:rPr lang="cs-CZ" sz="1400" dirty="0" smtClean="0"/>
              <a:t>Archiv autora</a:t>
            </a:r>
            <a:endParaRPr lang="cs-CZ" sz="1400" b="1" dirty="0" smtClean="0"/>
          </a:p>
          <a:p>
            <a:pPr marL="0" indent="0" eaLnBrk="1" hangingPunct="1">
              <a:buNone/>
            </a:pPr>
            <a:endParaRPr lang="cs-CZ" sz="1400" dirty="0" smtClean="0"/>
          </a:p>
          <a:p>
            <a:pPr eaLnBrk="1" hangingPunct="1">
              <a:buFont typeface="+mj-lt"/>
              <a:buAutoNum type="arabicPeriod"/>
            </a:pPr>
            <a:endParaRPr lang="cs-CZ" sz="14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21550" y="329398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kern="0" dirty="0" smtClean="0"/>
              <a:t>Literatura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18356" y="4329100"/>
            <a:ext cx="8145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BOHUŠ URGOŠÍK. </a:t>
            </a:r>
            <a:r>
              <a:rPr lang="cs-CZ" sz="1400" i="1" dirty="0"/>
              <a:t>Fyzika</a:t>
            </a:r>
            <a:r>
              <a:rPr lang="cs-CZ" sz="1400" dirty="0"/>
              <a:t>. Praha: Nakladatelství technické literatury, </a:t>
            </a:r>
            <a:r>
              <a:rPr lang="cs-CZ" sz="1400" dirty="0" err="1"/>
              <a:t>n.p</a:t>
            </a:r>
            <a:r>
              <a:rPr lang="cs-CZ" sz="1400" dirty="0"/>
              <a:t>., 1981, 291 s. Polytechnická knižnice: II. řada, příručky sv. 88.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20"/>
            <a:ext cx="9144000" cy="6853066"/>
          </a:xfrm>
          <a:prstGeom prst="rect">
            <a:avLst/>
          </a:prstGeom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6695" y="188640"/>
            <a:ext cx="7425825" cy="728700"/>
          </a:xfrm>
        </p:spPr>
        <p:txBody>
          <a:bodyPr/>
          <a:lstStyle/>
          <a:p>
            <a:pPr eaLnBrk="1" hangingPunct="1"/>
            <a:r>
              <a:rPr lang="cs-CZ" dirty="0"/>
              <a:t>Rychlost hmotného bodu</a:t>
            </a:r>
            <a:endParaRPr lang="cs-CZ" b="1" dirty="0" smtClean="0">
              <a:solidFill>
                <a:schemeClr val="tx1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6505" y="3023955"/>
            <a:ext cx="4680520" cy="3780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3" action="ppaction://hlinksldjump"/>
              </a:rPr>
              <a:t>► </a:t>
            </a:r>
            <a:r>
              <a:rPr lang="cs-CZ" sz="1600" dirty="0" smtClean="0"/>
              <a:t>Rychlost</a:t>
            </a:r>
            <a:endParaRPr lang="cs-CZ" sz="1600" dirty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4" action="ppaction://hlinksldjump"/>
              </a:rPr>
              <a:t>►</a:t>
            </a:r>
            <a:r>
              <a:rPr lang="cs-CZ" sz="1600" dirty="0" smtClean="0"/>
              <a:t> Průměrná rychlost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5" action="ppaction://hlinksldjump"/>
              </a:rPr>
              <a:t>►</a:t>
            </a:r>
            <a:r>
              <a:rPr lang="cs-CZ" sz="1600" dirty="0" smtClean="0"/>
              <a:t> Převod </a:t>
            </a:r>
            <a:r>
              <a:rPr lang="cs-CZ" sz="1600" dirty="0"/>
              <a:t>jednotek km/h → m/s</a:t>
            </a:r>
            <a:endParaRPr lang="cs-CZ" sz="1600" dirty="0" smtClean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6" action="ppaction://hlinksldjump"/>
              </a:rPr>
              <a:t>►</a:t>
            </a:r>
            <a:r>
              <a:rPr lang="cs-CZ" sz="1600" dirty="0" smtClean="0"/>
              <a:t> Převod </a:t>
            </a:r>
            <a:r>
              <a:rPr lang="cs-CZ" sz="1600" dirty="0"/>
              <a:t>jednotek </a:t>
            </a:r>
            <a:r>
              <a:rPr lang="cs-CZ" sz="1600" dirty="0" smtClean="0"/>
              <a:t>m/s </a:t>
            </a:r>
            <a:r>
              <a:rPr lang="cs-CZ" sz="1600" dirty="0"/>
              <a:t>→ </a:t>
            </a:r>
            <a:r>
              <a:rPr lang="cs-CZ" sz="1600" dirty="0" smtClean="0"/>
              <a:t>km/h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7" action="ppaction://hlinksldjump"/>
              </a:rPr>
              <a:t>►</a:t>
            </a:r>
            <a:r>
              <a:rPr lang="cs-CZ" sz="1600" dirty="0" smtClean="0"/>
              <a:t> </a:t>
            </a:r>
            <a:r>
              <a:rPr lang="cs-CZ" sz="1600" dirty="0"/>
              <a:t>Výpočet rychlosti </a:t>
            </a:r>
            <a:r>
              <a:rPr lang="cs-CZ" sz="1600" dirty="0" smtClean="0"/>
              <a:t>– </a:t>
            </a:r>
            <a:r>
              <a:rPr lang="cs-CZ" sz="1600" dirty="0"/>
              <a:t>příklad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8" action="ppaction://hlinksldjump"/>
              </a:rPr>
              <a:t>►</a:t>
            </a:r>
            <a:r>
              <a:rPr lang="cs-CZ" sz="1600" dirty="0"/>
              <a:t> Rovnoměrný a nerovnoměrný </a:t>
            </a:r>
            <a:r>
              <a:rPr lang="cs-CZ" sz="1600" dirty="0" smtClean="0"/>
              <a:t>pohyb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9" action="ppaction://hlinksldjump"/>
              </a:rPr>
              <a:t>►</a:t>
            </a:r>
            <a:r>
              <a:rPr lang="cs-CZ" sz="1600" dirty="0"/>
              <a:t> </a:t>
            </a:r>
            <a:r>
              <a:rPr lang="cs-CZ" sz="1600" dirty="0" smtClean="0"/>
              <a:t>Rovnoměrně </a:t>
            </a:r>
            <a:r>
              <a:rPr lang="cs-CZ" sz="1600" dirty="0"/>
              <a:t>a nerovnoměrný pohyb</a:t>
            </a:r>
            <a:endParaRPr lang="cs-CZ" sz="1600" dirty="0" smtClean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10" action="ppaction://hlinksldjump"/>
              </a:rPr>
              <a:t>►</a:t>
            </a:r>
            <a:r>
              <a:rPr lang="cs-CZ" sz="1600" dirty="0" smtClean="0"/>
              <a:t> Graf </a:t>
            </a:r>
            <a:r>
              <a:rPr lang="cs-CZ" sz="1600" dirty="0"/>
              <a:t>rovnoměrného </a:t>
            </a:r>
            <a:r>
              <a:rPr lang="cs-CZ" sz="1600" dirty="0" smtClean="0"/>
              <a:t>pohybu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11" action="ppaction://hlinksldjump"/>
              </a:rPr>
              <a:t>►</a:t>
            </a:r>
            <a:r>
              <a:rPr lang="cs-CZ" sz="1600" dirty="0" smtClean="0"/>
              <a:t> Odečítání </a:t>
            </a:r>
            <a:r>
              <a:rPr lang="cs-CZ" sz="1600" dirty="0"/>
              <a:t>z </a:t>
            </a:r>
            <a:r>
              <a:rPr lang="cs-CZ" sz="1600" dirty="0" smtClean="0"/>
              <a:t>grafu – cvičení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12" action="ppaction://hlinksldjump"/>
              </a:rPr>
              <a:t>►</a:t>
            </a:r>
            <a:r>
              <a:rPr lang="cs-CZ" sz="1600" dirty="0" smtClean="0"/>
              <a:t> Výpočet </a:t>
            </a:r>
            <a:r>
              <a:rPr lang="cs-CZ" sz="1600" dirty="0"/>
              <a:t>okamžité </a:t>
            </a:r>
            <a:r>
              <a:rPr lang="cs-CZ" sz="1600" dirty="0" smtClean="0"/>
              <a:t>rychlosti – derivace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endParaRPr lang="cs-CZ" sz="1600" dirty="0" smtClean="0"/>
          </a:p>
          <a:p>
            <a:pPr>
              <a:spcBef>
                <a:spcPct val="20000"/>
              </a:spcBef>
              <a:spcAft>
                <a:spcPts val="600"/>
              </a:spcAft>
            </a:pPr>
            <a:endParaRPr lang="cs-CZ" sz="1600" dirty="0" smtClean="0"/>
          </a:p>
        </p:txBody>
      </p:sp>
      <p:sp>
        <p:nvSpPr>
          <p:cNvPr id="3" name="TextovéPole 2"/>
          <p:cNvSpPr txBox="1"/>
          <p:nvPr/>
        </p:nvSpPr>
        <p:spPr>
          <a:xfrm>
            <a:off x="8127395" y="6521070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bg1">
                    <a:lumMod val="50000"/>
                  </a:schemeClr>
                </a:solidFill>
              </a:rPr>
              <a:t>Obr. 1</a:t>
            </a:r>
            <a:endParaRPr lang="cs-CZ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0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620"/>
            <a:ext cx="8229600" cy="900100"/>
          </a:xfrm>
        </p:spPr>
        <p:txBody>
          <a:bodyPr/>
          <a:lstStyle/>
          <a:p>
            <a:r>
              <a:rPr lang="cs-CZ" dirty="0" smtClean="0"/>
              <a:t>Rychlost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5362" y="1683148"/>
            <a:ext cx="80229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Rychlost je vektorová veličina.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5362" y="908720"/>
            <a:ext cx="85236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Rychlost je druhá nejdůležitější FV, kterou u pohybujících těles (HB) </a:t>
            </a:r>
            <a:r>
              <a:rPr lang="cs-CZ" dirty="0" smtClean="0"/>
              <a:t>zjišťujeme.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75362" y="2070363"/>
            <a:ext cx="8275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Rychlost udává, jak rychle a kterým směrem přibývá překonaná dráha s časem. při výpočtu rychlosti zjišťujeme číselnou hodnotu. Směr pak vyjadřujeme slovně nebo graficky – vektorem.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75362" y="1295934"/>
            <a:ext cx="8275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Rychlost udává, jak rychle a kterým směrem přibývá překonaná dráha s časem.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4356230" y="3699030"/>
                <a:ext cx="1826141" cy="923330"/>
              </a:xfrm>
              <a:prstGeom prst="rect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wrap="none">
                <a:spAutoFit/>
              </a:bodyPr>
              <a:lstStyle/>
              <a:p>
                <a:pPr lvl="0" algn="ctr"/>
                <a:r>
                  <a:rPr lang="cs-CZ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značka rychlosti</a:t>
                </a:r>
                <a:br>
                  <a:rPr lang="cs-CZ" dirty="0" smtClean="0">
                    <a:solidFill>
                      <a:srgbClr val="FFFFFF"/>
                    </a:solidFill>
                    <a:latin typeface="Arial"/>
                    <a:cs typeface="Arial"/>
                  </a:rPr>
                </a:br>
                <a:r>
                  <a:rPr lang="cs-CZ" b="1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v</a:t>
                </a: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b="1" i="1" smtClean="0">
                              <a:solidFill>
                                <a:srgbClr val="FFFFFF"/>
                              </a:solidFill>
                              <a:latin typeface="Cambria Math"/>
                              <a:cs typeface="Arial"/>
                            </a:rPr>
                          </m:ctrlPr>
                        </m:accPr>
                        <m:e>
                          <m:r>
                            <a:rPr lang="cs-CZ" b="1" i="1" smtClean="0">
                              <a:solidFill>
                                <a:srgbClr val="FFFFFF"/>
                              </a:solidFill>
                              <a:latin typeface="Cambria Math"/>
                              <a:cs typeface="Arial"/>
                            </a:rPr>
                            <m:t>𝒗</m:t>
                          </m:r>
                        </m:e>
                      </m:acc>
                    </m:oMath>
                  </m:oMathPara>
                </a14:m>
                <a:endParaRPr lang="cs-CZ" b="1" dirty="0">
                  <a:solidFill>
                    <a:srgbClr val="FFFFFF"/>
                  </a:solidFill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230" y="3699030"/>
                <a:ext cx="1826141" cy="92333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1430905" y="5106894"/>
                <a:ext cx="2286000" cy="1397627"/>
              </a:xfrm>
              <a:prstGeom prst="rect">
                <a:avLst/>
              </a:prstGeom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algn="ctr"/>
                <a:r>
                  <a:rPr lang="cs-CZ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výpočet</a:t>
                </a:r>
                <a:br>
                  <a:rPr lang="cs-CZ" dirty="0" smtClean="0">
                    <a:solidFill>
                      <a:srgbClr val="FFFFFF"/>
                    </a:solidFill>
                    <a:latin typeface="Arial"/>
                    <a:cs typeface="Arial"/>
                  </a:rPr>
                </a:br>
                <a:r>
                  <a:rPr lang="cs-CZ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v </a:t>
                </a:r>
                <a:r>
                  <a:rPr lang="cs-CZ" dirty="0">
                    <a:solidFill>
                      <a:srgbClr val="FFFFFF"/>
                    </a:solidFill>
                    <a:latin typeface="Arial"/>
                    <a:cs typeface="Arial"/>
                  </a:rPr>
                  <a:t>= </a:t>
                </a:r>
                <a:r>
                  <a:rPr lang="cs-CZ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s/t</a:t>
                </a:r>
                <a:br>
                  <a:rPr lang="cs-CZ" dirty="0" smtClean="0">
                    <a:solidFill>
                      <a:srgbClr val="FFFFFF"/>
                    </a:solidFill>
                    <a:latin typeface="Arial"/>
                    <a:cs typeface="Arial"/>
                  </a:rPr>
                </a:br>
                <a:r>
                  <a:rPr lang="cs-CZ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v </a:t>
                </a:r>
                <a:r>
                  <a:rPr lang="cs-CZ" dirty="0">
                    <a:solidFill>
                      <a:srgbClr val="FFFFFF"/>
                    </a:solidFill>
                    <a:latin typeface="Arial"/>
                    <a:cs typeface="Arial"/>
                  </a:rPr>
                  <a:t>= s : t</a:t>
                </a:r>
                <a:r>
                  <a:rPr lang="cs-CZ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/>
                </a:r>
                <a:br>
                  <a:rPr lang="cs-CZ" dirty="0" smtClean="0">
                    <a:solidFill>
                      <a:srgbClr val="FFFFFF"/>
                    </a:solidFill>
                    <a:latin typeface="Arial"/>
                    <a:cs typeface="Arial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srgbClr val="FFFFFF"/>
                          </a:solidFill>
                          <a:latin typeface="Cambria Math"/>
                        </a:rPr>
                        <m:t>𝑣</m:t>
                      </m:r>
                      <m:r>
                        <a:rPr lang="cs-CZ" i="1">
                          <a:solidFill>
                            <a:srgbClr val="FFFF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FFFF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𝑠</m:t>
                          </m:r>
                        </m:num>
                        <m:den>
                          <m:r>
                            <a:rPr lang="cs-CZ" i="1">
                              <a:solidFill>
                                <a:srgbClr val="FFFFFF"/>
                              </a:solidFill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0905" y="5106894"/>
                <a:ext cx="2286000" cy="139762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bdélník 10"/>
          <p:cNvSpPr/>
          <p:nvPr/>
        </p:nvSpPr>
        <p:spPr>
          <a:xfrm>
            <a:off x="6426460" y="5344042"/>
            <a:ext cx="2286000" cy="92333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lvl="0" algn="ctr"/>
            <a:r>
              <a:rPr lang="cs-CZ" dirty="0">
                <a:solidFill>
                  <a:srgbClr val="FFFFFF"/>
                </a:solidFill>
                <a:latin typeface="Arial"/>
                <a:cs typeface="Arial"/>
              </a:rPr>
              <a:t>jednotka </a:t>
            </a:r>
            <a:r>
              <a:rPr lang="cs-CZ" dirty="0" smtClean="0">
                <a:solidFill>
                  <a:srgbClr val="FFFFFF"/>
                </a:solidFill>
                <a:latin typeface="Arial"/>
                <a:cs typeface="Arial"/>
              </a:rPr>
              <a:t>rychlosti</a:t>
            </a:r>
            <a:br>
              <a:rPr lang="cs-CZ" dirty="0" smtClean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cs-CZ" i="1" dirty="0" smtClean="0">
                <a:solidFill>
                  <a:srgbClr val="FFFFFF"/>
                </a:solidFill>
                <a:latin typeface="Arial"/>
                <a:cs typeface="Arial"/>
              </a:rPr>
              <a:t>m/s</a:t>
            </a:r>
            <a:r>
              <a:rPr lang="cs-CZ" dirty="0" smtClean="0">
                <a:solidFill>
                  <a:srgbClr val="FFFFFF"/>
                </a:solidFill>
                <a:latin typeface="Arial"/>
                <a:cs typeface="Arial"/>
              </a:rPr>
              <a:t/>
            </a:r>
            <a:br>
              <a:rPr lang="cs-CZ" dirty="0" smtClean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cs-CZ" i="1" dirty="0" smtClean="0">
                <a:solidFill>
                  <a:srgbClr val="FFFFFF"/>
                </a:solidFill>
                <a:latin typeface="Arial"/>
                <a:cs typeface="Arial"/>
              </a:rPr>
              <a:t>km/h</a:t>
            </a:r>
            <a:endParaRPr lang="cs-CZ" i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2" name="Zaoblený obdélníkový popisek 11"/>
          <p:cNvSpPr/>
          <p:nvPr/>
        </p:nvSpPr>
        <p:spPr>
          <a:xfrm>
            <a:off x="6606480" y="3536046"/>
            <a:ext cx="1800200" cy="973074"/>
          </a:xfrm>
          <a:prstGeom prst="wedgeRoundRectCallout">
            <a:avLst>
              <a:gd name="adj1" fmla="val -75418"/>
              <a:gd name="adj2" fmla="val 2068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vektor rychlosti zapisujeme tučným písmem nebo nad značku napíšeme šipku 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13" name="Zaoblený obdélníkový popisek 12"/>
          <p:cNvSpPr/>
          <p:nvPr/>
        </p:nvSpPr>
        <p:spPr>
          <a:xfrm>
            <a:off x="3881043" y="5106894"/>
            <a:ext cx="1800200" cy="973074"/>
          </a:xfrm>
          <a:prstGeom prst="wedgeRoundRectCallout">
            <a:avLst>
              <a:gd name="adj1" fmla="val -75418"/>
              <a:gd name="adj2" fmla="val 2068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zápis vzorce rychlosti: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/>
                </a:solidFill>
              </a:rPr>
              <a:t>lineárně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/>
                </a:solidFill>
              </a:rPr>
              <a:t>matematicky</a:t>
            </a:r>
          </a:p>
          <a:p>
            <a:pPr marL="171450" indent="-171450" algn="ctr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/>
                </a:solidFill>
              </a:rPr>
              <a:t>zlomkem</a:t>
            </a:r>
            <a:endParaRPr lang="cs-CZ" sz="1200" dirty="0">
              <a:solidFill>
                <a:schemeClr val="tx1"/>
              </a:solidFill>
            </a:endParaRPr>
          </a:p>
        </p:txBody>
      </p:sp>
      <p:pic>
        <p:nvPicPr>
          <p:cNvPr id="14" name="Picture 2" descr="https://lh3.googleusercontent.com/m39vHZ5eTmjV-Q3NLFtZ7kyUpZt2Nxie-HNOsaix9kV-LWiE6Y7yBMCqdmxS8CtKGmG33ddvmAA7cOaT0JSrYYedC7RnkBWBDdCuwpe7IOUHZqk0xx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113965"/>
            <a:ext cx="3469742" cy="1708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Zaoblený obdélníkový popisek 15"/>
          <p:cNvSpPr/>
          <p:nvPr/>
        </p:nvSpPr>
        <p:spPr>
          <a:xfrm>
            <a:off x="386535" y="4250300"/>
            <a:ext cx="1717324" cy="744119"/>
          </a:xfrm>
          <a:prstGeom prst="wedgeRoundRectCallout">
            <a:avLst>
              <a:gd name="adj1" fmla="val -16923"/>
              <a:gd name="adj2" fmla="val -10744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dirty="0">
                <a:solidFill>
                  <a:schemeClr val="tx1"/>
                </a:solidFill>
              </a:rPr>
              <a:t>Nepohybuje-li se HB </a:t>
            </a:r>
            <a:r>
              <a:rPr lang="cs-CZ" sz="1200" dirty="0" smtClean="0">
                <a:solidFill>
                  <a:schemeClr val="tx1"/>
                </a:solidFill>
              </a:rPr>
              <a:t>po přímce, mění se</a:t>
            </a:r>
            <a:br>
              <a:rPr lang="cs-CZ" sz="1200" dirty="0" smtClean="0">
                <a:solidFill>
                  <a:schemeClr val="tx1"/>
                </a:solidFill>
              </a:rPr>
            </a:br>
            <a:r>
              <a:rPr lang="cs-CZ" sz="1200" dirty="0" smtClean="0">
                <a:solidFill>
                  <a:schemeClr val="tx1"/>
                </a:solidFill>
              </a:rPr>
              <a:t>u jeho rychlosti také </a:t>
            </a:r>
            <a:r>
              <a:rPr lang="cs-CZ" sz="1200" dirty="0">
                <a:solidFill>
                  <a:schemeClr val="tx1"/>
                </a:solidFill>
              </a:rPr>
              <a:t>směr.</a:t>
            </a:r>
          </a:p>
        </p:txBody>
      </p:sp>
      <p:sp>
        <p:nvSpPr>
          <p:cNvPr id="17" name="Zaoblený obdélníkový popisek 16"/>
          <p:cNvSpPr/>
          <p:nvPr/>
        </p:nvSpPr>
        <p:spPr>
          <a:xfrm>
            <a:off x="386535" y="4239090"/>
            <a:ext cx="1717324" cy="744119"/>
          </a:xfrm>
          <a:prstGeom prst="wedgeRoundRectCallout">
            <a:avLst>
              <a:gd name="adj1" fmla="val 41091"/>
              <a:gd name="adj2" fmla="val -8359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dirty="0">
                <a:solidFill>
                  <a:schemeClr val="tx1"/>
                </a:solidFill>
              </a:rPr>
              <a:t>Nepohybuje-li se HB </a:t>
            </a:r>
            <a:r>
              <a:rPr lang="cs-CZ" sz="1200" dirty="0" smtClean="0">
                <a:solidFill>
                  <a:schemeClr val="tx1"/>
                </a:solidFill>
              </a:rPr>
              <a:t>po přímce, mění se</a:t>
            </a:r>
            <a:br>
              <a:rPr lang="cs-CZ" sz="1200" dirty="0" smtClean="0">
                <a:solidFill>
                  <a:schemeClr val="tx1"/>
                </a:solidFill>
              </a:rPr>
            </a:br>
            <a:r>
              <a:rPr lang="cs-CZ" sz="1200" dirty="0" smtClean="0">
                <a:solidFill>
                  <a:schemeClr val="tx1"/>
                </a:solidFill>
              </a:rPr>
              <a:t>u jeho rychlosti také </a:t>
            </a:r>
            <a:r>
              <a:rPr lang="cs-CZ" sz="1200" dirty="0">
                <a:solidFill>
                  <a:schemeClr val="tx1"/>
                </a:solidFill>
              </a:rPr>
              <a:t>směr.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51520" y="5106894"/>
            <a:ext cx="6300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2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42395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975"/>
            <a:ext cx="9144000" cy="1143000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b="1" dirty="0" smtClean="0"/>
              <a:t>Průměrná rychlost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16504" y="1387514"/>
            <a:ext cx="90274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Jestliže známe dráhu pohybu tělesa </a:t>
            </a:r>
            <a:r>
              <a:rPr lang="cs-CZ" i="1" dirty="0" smtClean="0"/>
              <a:t>s</a:t>
            </a:r>
            <a:r>
              <a:rPr lang="cs-CZ" dirty="0" smtClean="0"/>
              <a:t> (HB</a:t>
            </a:r>
            <a:r>
              <a:rPr lang="cs-CZ" dirty="0"/>
              <a:t>) a dobu jeho </a:t>
            </a:r>
            <a:r>
              <a:rPr lang="cs-CZ" dirty="0" smtClean="0"/>
              <a:t>pohybu </a:t>
            </a:r>
            <a:r>
              <a:rPr lang="cs-CZ" i="1" dirty="0" smtClean="0"/>
              <a:t>t</a:t>
            </a:r>
            <a:r>
              <a:rPr lang="cs-CZ" dirty="0" smtClean="0"/>
              <a:t>, </a:t>
            </a:r>
            <a:r>
              <a:rPr lang="cs-CZ" dirty="0"/>
              <a:t>potom můžeme vypočítat jeho průměrnou rychlost </a:t>
            </a:r>
            <a:r>
              <a:rPr lang="cs-CZ" b="1" i="1" dirty="0"/>
              <a:t>v</a:t>
            </a:r>
            <a:r>
              <a:rPr lang="cs-CZ" dirty="0"/>
              <a:t>.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16505" y="4104075"/>
            <a:ext cx="902749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Průměrnou </a:t>
            </a:r>
            <a:r>
              <a:rPr lang="cs-CZ" dirty="0"/>
              <a:t>rychlost HB určíme jako podíl jeho dráhy </a:t>
            </a:r>
            <a:r>
              <a:rPr lang="cs-CZ" i="1" dirty="0"/>
              <a:t>s</a:t>
            </a:r>
            <a:r>
              <a:rPr lang="cs-CZ" dirty="0"/>
              <a:t> a odpovídající doby pohybu </a:t>
            </a:r>
            <a:r>
              <a:rPr lang="cs-CZ" i="1" dirty="0" smtClean="0"/>
              <a:t>t</a:t>
            </a:r>
            <a:r>
              <a:rPr lang="cs-CZ" dirty="0" smtClean="0"/>
              <a:t>, bez ohledu jakou rychlostí se na dráze těleso pohybovalo nebo zda se i na určitou dobu zastavilo.</a:t>
            </a:r>
          </a:p>
          <a:p>
            <a:r>
              <a:rPr lang="cs-CZ" dirty="0" smtClean="0"/>
              <a:t>Nejsnáze si přiblížíme průměrnou rychlost na příkladu jízdy autobusu s města A do města B. Zajímá nás vzdálenost mezi městy A </a:t>
            </a:r>
            <a:r>
              <a:rPr lang="cs-CZ" dirty="0" err="1" smtClean="0"/>
              <a:t>a</a:t>
            </a:r>
            <a:r>
              <a:rPr lang="cs-CZ" dirty="0" smtClean="0"/>
              <a:t> B a doba od odjezdu z města A </a:t>
            </a:r>
            <a:r>
              <a:rPr lang="cs-CZ" dirty="0" err="1" smtClean="0"/>
              <a:t>a</a:t>
            </a:r>
            <a:r>
              <a:rPr lang="cs-CZ" dirty="0" smtClean="0"/>
              <a:t> doba příjezdu do města B.</a:t>
            </a:r>
          </a:p>
          <a:p>
            <a:r>
              <a:rPr lang="cs-CZ" dirty="0" smtClean="0"/>
              <a:t>Jestliže bychom pak jeli průměrnou rychlostí autobusu a současně vyjeli s autobusem</a:t>
            </a:r>
            <a:br>
              <a:rPr lang="cs-CZ" dirty="0" smtClean="0"/>
            </a:br>
            <a:r>
              <a:rPr lang="cs-CZ" dirty="0" smtClean="0"/>
              <a:t>z města A do cílového místa bychom dorazili současně. Pouze na dráze bychom se</a:t>
            </a:r>
            <a:br>
              <a:rPr lang="cs-CZ" dirty="0" smtClean="0"/>
            </a:br>
            <a:r>
              <a:rPr lang="cs-CZ" dirty="0" smtClean="0"/>
              <a:t>s autobusem navzájem, na některých úsecích předjížděli.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1572691" y="2078850"/>
                <a:ext cx="860877" cy="6192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/>
                        </a:rPr>
                        <m:t>𝒗</m:t>
                      </m:r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𝑠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2691" y="2078850"/>
                <a:ext cx="860877" cy="61927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4066903" y="2078850"/>
                <a:ext cx="999376" cy="6192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0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𝑠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6903" y="2078850"/>
                <a:ext cx="999376" cy="61927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6658256" y="2078850"/>
                <a:ext cx="860877" cy="6192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s-CZ" sz="20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000" b="1" i="1" smtClean="0">
                              <a:latin typeface="Cambria Math"/>
                            </a:rPr>
                            <m:t>𝒗</m:t>
                          </m:r>
                        </m:e>
                      </m:acc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𝑠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8256" y="2078850"/>
                <a:ext cx="860877" cy="61927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Zaoblený obdélníkový popisek 2"/>
          <p:cNvSpPr/>
          <p:nvPr/>
        </p:nvSpPr>
        <p:spPr>
          <a:xfrm>
            <a:off x="656564" y="3023954"/>
            <a:ext cx="1665185" cy="855095"/>
          </a:xfrm>
          <a:prstGeom prst="wedgeRoundRectCallout">
            <a:avLst>
              <a:gd name="adj1" fmla="val 32258"/>
              <a:gd name="adj2" fmla="val -10554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Výpočet</a:t>
            </a:r>
            <a:br>
              <a:rPr lang="cs-CZ" sz="1200" dirty="0" smtClean="0">
                <a:solidFill>
                  <a:schemeClr val="tx1"/>
                </a:solidFill>
              </a:rPr>
            </a:br>
            <a:r>
              <a:rPr lang="cs-CZ" sz="1200" dirty="0" smtClean="0">
                <a:solidFill>
                  <a:schemeClr val="tx1"/>
                </a:solidFill>
              </a:rPr>
              <a:t>okamžité rychlosti, při malém úseku dráhy a příslušném krátkém čase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13" name="Zaoblený obdélníkový popisek 12"/>
          <p:cNvSpPr/>
          <p:nvPr/>
        </p:nvSpPr>
        <p:spPr>
          <a:xfrm>
            <a:off x="3266855" y="3023955"/>
            <a:ext cx="1665185" cy="630070"/>
          </a:xfrm>
          <a:prstGeom prst="wedgeRoundRectCallout">
            <a:avLst>
              <a:gd name="adj1" fmla="val 33897"/>
              <a:gd name="adj2" fmla="val -11511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Výpočet</a:t>
            </a:r>
            <a:br>
              <a:rPr lang="cs-CZ" sz="1200" dirty="0" smtClean="0">
                <a:solidFill>
                  <a:schemeClr val="tx1"/>
                </a:solidFill>
              </a:rPr>
            </a:br>
            <a:r>
              <a:rPr lang="cs-CZ" sz="1200" dirty="0" smtClean="0">
                <a:solidFill>
                  <a:schemeClr val="tx1"/>
                </a:solidFill>
              </a:rPr>
              <a:t>průměrné rychlosti</a:t>
            </a:r>
          </a:p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s indexem p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14" name="Zaoblený obdélníkový popisek 13"/>
          <p:cNvSpPr/>
          <p:nvPr/>
        </p:nvSpPr>
        <p:spPr>
          <a:xfrm>
            <a:off x="6477466" y="3023955"/>
            <a:ext cx="1665185" cy="855094"/>
          </a:xfrm>
          <a:prstGeom prst="wedgeRoundRectCallout">
            <a:avLst>
              <a:gd name="adj1" fmla="val -13640"/>
              <a:gd name="adj2" fmla="val -10599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Výpočet</a:t>
            </a:r>
          </a:p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průměrné rychlosti, nezaměňovat čárku</a:t>
            </a:r>
            <a:br>
              <a:rPr lang="cs-CZ" sz="1200" dirty="0" smtClean="0">
                <a:solidFill>
                  <a:schemeClr val="tx1"/>
                </a:solidFill>
              </a:rPr>
            </a:br>
            <a:r>
              <a:rPr lang="cs-CZ" sz="1200" dirty="0" smtClean="0">
                <a:solidFill>
                  <a:schemeClr val="tx1"/>
                </a:solidFill>
              </a:rPr>
              <a:t>za symbol vektoru</a:t>
            </a:r>
            <a:endParaRPr lang="cs-CZ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412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5059585" y="4527097"/>
            <a:ext cx="3128249" cy="1377178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975"/>
            <a:ext cx="9144000" cy="1143000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Převod jednotek km/h → m/s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566555" y="2258870"/>
                <a:ext cx="2557816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</a:rPr>
                        <m:t>1</m:t>
                      </m:r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𝑘𝑚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h</m:t>
                          </m:r>
                        </m:den>
                      </m:f>
                      <m:r>
                        <a:rPr lang="cs-CZ" b="0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dirty="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dirty="0" smtClean="0">
                              <a:latin typeface="Cambria Math"/>
                            </a:rPr>
                            <m:t>𝑘𝑚</m:t>
                          </m:r>
                        </m:num>
                        <m:den>
                          <m:r>
                            <a:rPr lang="cs-CZ" b="0" i="1" dirty="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dirty="0" smtClean="0">
                              <a:latin typeface="Cambria Math"/>
                            </a:rPr>
                            <m:t>h</m:t>
                          </m:r>
                        </m:den>
                      </m:f>
                      <m:r>
                        <a:rPr lang="cs-CZ" b="0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dirty="0" smtClean="0">
                              <a:latin typeface="Cambria Math"/>
                            </a:rPr>
                            <m:t>1000</m:t>
                          </m:r>
                          <m:r>
                            <a:rPr lang="cs-CZ" b="0" i="1" dirty="0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b="0" i="1" dirty="0" smtClean="0">
                              <a:latin typeface="Cambria Math"/>
                            </a:rPr>
                            <m:t>3600</m:t>
                          </m:r>
                          <m:r>
                            <a:rPr lang="cs-CZ" b="0" i="1" dirty="0" smtClean="0"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555" y="2258870"/>
                <a:ext cx="2557816" cy="61831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aoblený obdélníkový popisek 9"/>
          <p:cNvSpPr/>
          <p:nvPr/>
        </p:nvSpPr>
        <p:spPr>
          <a:xfrm>
            <a:off x="1390249" y="1493785"/>
            <a:ext cx="1554635" cy="480351"/>
          </a:xfrm>
          <a:prstGeom prst="wedgeRoundRectCallout">
            <a:avLst>
              <a:gd name="adj1" fmla="val 25543"/>
              <a:gd name="adj2" fmla="val 11002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solidFill>
                  <a:schemeClr val="tx1"/>
                </a:solidFill>
              </a:rPr>
              <a:t>převedeme</a:t>
            </a:r>
          </a:p>
          <a:p>
            <a:pPr algn="ctr"/>
            <a:r>
              <a:rPr lang="cs-CZ" sz="1100" i="1" dirty="0" smtClean="0">
                <a:solidFill>
                  <a:schemeClr val="tx1"/>
                </a:solidFill>
              </a:rPr>
              <a:t>km</a:t>
            </a:r>
            <a:r>
              <a:rPr lang="cs-CZ" sz="1100" dirty="0" smtClean="0">
                <a:solidFill>
                  <a:schemeClr val="tx1"/>
                </a:solidFill>
              </a:rPr>
              <a:t> na </a:t>
            </a:r>
            <a:r>
              <a:rPr lang="cs-CZ" sz="1100" i="1" dirty="0" smtClean="0">
                <a:solidFill>
                  <a:schemeClr val="tx1"/>
                </a:solidFill>
              </a:rPr>
              <a:t>m</a:t>
            </a:r>
            <a:r>
              <a:rPr lang="cs-CZ" sz="1100" dirty="0" smtClean="0">
                <a:solidFill>
                  <a:schemeClr val="tx1"/>
                </a:solidFill>
              </a:rPr>
              <a:t> a </a:t>
            </a:r>
            <a:r>
              <a:rPr lang="cs-CZ" sz="1100" i="1" dirty="0" smtClean="0">
                <a:solidFill>
                  <a:schemeClr val="tx1"/>
                </a:solidFill>
              </a:rPr>
              <a:t>h</a:t>
            </a:r>
            <a:r>
              <a:rPr lang="cs-CZ" sz="1100" dirty="0" smtClean="0">
                <a:solidFill>
                  <a:schemeClr val="tx1"/>
                </a:solidFill>
              </a:rPr>
              <a:t> na </a:t>
            </a:r>
            <a:r>
              <a:rPr lang="cs-CZ" sz="1100" i="1" dirty="0" smtClean="0">
                <a:solidFill>
                  <a:schemeClr val="tx1"/>
                </a:solidFill>
              </a:rPr>
              <a:t>s</a:t>
            </a:r>
            <a:endParaRPr lang="cs-CZ" sz="1100" i="1" dirty="0">
              <a:solidFill>
                <a:schemeClr val="tx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281487" y="2393885"/>
            <a:ext cx="5828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/ čitatel i jmenovatel vydělíme tisícem (zkrátíme)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/>
              <p:cNvSpPr/>
              <p:nvPr/>
            </p:nvSpPr>
            <p:spPr>
              <a:xfrm>
                <a:off x="567036" y="3503486"/>
                <a:ext cx="2556854" cy="10173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dirty="0" smtClean="0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i="1" dirty="0">
                                  <a:latin typeface="Cambria Math"/>
                                </a:rPr>
                                <m:t>1000</m:t>
                              </m:r>
                              <m:r>
                                <a:rPr lang="cs-CZ" i="1" dirty="0">
                                  <a:latin typeface="Cambria Math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cs-CZ" b="0" i="1" dirty="0" smtClean="0">
                                  <a:latin typeface="Cambria Math"/>
                                </a:rPr>
                                <m:t>1000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cs-CZ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i="1" dirty="0">
                                  <a:latin typeface="Cambria Math"/>
                                </a:rPr>
                                <m:t>3600</m:t>
                              </m:r>
                              <m:r>
                                <a:rPr lang="cs-CZ" i="1" dirty="0">
                                  <a:latin typeface="Cambria Math"/>
                                </a:rPr>
                                <m:t>𝑠</m:t>
                              </m:r>
                            </m:num>
                            <m:den>
                              <m:r>
                                <a:rPr lang="cs-CZ" b="0" i="1" dirty="0" smtClean="0">
                                  <a:latin typeface="Cambria Math"/>
                                </a:rPr>
                                <m:t>1000</m:t>
                              </m:r>
                            </m:den>
                          </m:f>
                        </m:den>
                      </m:f>
                      <m:r>
                        <a:rPr lang="cs-CZ" b="0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dirty="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dirty="0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b="0" i="1" dirty="0" smtClean="0">
                              <a:latin typeface="Cambria Math"/>
                            </a:rPr>
                            <m:t>3,6</m:t>
                          </m:r>
                          <m:r>
                            <a:rPr lang="cs-CZ" b="0" i="1" dirty="0" smtClean="0"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cs-CZ" b="0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dirty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dirty="0" smtClean="0">
                              <a:latin typeface="Cambria Math"/>
                            </a:rPr>
                            <m:t>3,6</m:t>
                          </m:r>
                        </m:den>
                      </m:f>
                      <m:f>
                        <m:fPr>
                          <m:ctrlPr>
                            <a:rPr lang="cs-CZ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dirty="0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b="0" i="1" dirty="0" smtClean="0"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036" y="3503486"/>
                <a:ext cx="2556854" cy="101739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13"/>
              <p:cNvSpPr/>
              <p:nvPr/>
            </p:nvSpPr>
            <p:spPr>
              <a:xfrm>
                <a:off x="1054253" y="5166715"/>
                <a:ext cx="1582421" cy="64755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1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𝑘𝑚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h</m:t>
                          </m:r>
                        </m:den>
                      </m:f>
                      <m:r>
                        <a:rPr lang="cs-CZ" i="1" dirty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 dirty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 dirty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 dirty="0">
                              <a:latin typeface="Cambria Math"/>
                            </a:rPr>
                            <m:t>3,6</m:t>
                          </m:r>
                        </m:den>
                      </m:f>
                      <m:f>
                        <m:fPr>
                          <m:ctrlPr>
                            <a:rPr lang="cs-CZ" i="1" dirty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 dirty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i="1" dirty="0"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253" y="5166715"/>
                <a:ext cx="1582421" cy="64755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7659544" y="4912234"/>
                <a:ext cx="460382" cy="564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9544" y="4912234"/>
                <a:ext cx="460382" cy="5648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5104657" y="4912234"/>
                <a:ext cx="573362" cy="616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𝑘𝑚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4657" y="4912234"/>
                <a:ext cx="573362" cy="61645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6297053" y="4626103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:3,6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7053" y="4626103"/>
                <a:ext cx="652743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Šipka doprava 16"/>
          <p:cNvSpPr/>
          <p:nvPr/>
        </p:nvSpPr>
        <p:spPr>
          <a:xfrm>
            <a:off x="5926199" y="5036070"/>
            <a:ext cx="1518718" cy="94380"/>
          </a:xfrm>
          <a:prstGeom prst="rightArrow">
            <a:avLst>
              <a:gd name="adj1" fmla="val 50000"/>
              <a:gd name="adj2" fmla="val 174013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Zaoblený obdélníkový popisek 19"/>
          <p:cNvSpPr/>
          <p:nvPr/>
        </p:nvSpPr>
        <p:spPr>
          <a:xfrm>
            <a:off x="6623709" y="3507251"/>
            <a:ext cx="1564125" cy="731839"/>
          </a:xfrm>
          <a:prstGeom prst="wedgeRoundRectCallout">
            <a:avLst>
              <a:gd name="adj1" fmla="val -47772"/>
              <a:gd name="adj2" fmla="val 1093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p</a:t>
            </a:r>
            <a:r>
              <a:rPr lang="cs-CZ" sz="1200" dirty="0" smtClean="0">
                <a:solidFill>
                  <a:schemeClr val="tx1"/>
                </a:solidFill>
              </a:rPr>
              <a:t>ři převodu jednotek větších na menší dělíme číslem 3,6 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23" name="Zaoblený obdélníkový popisek 22"/>
          <p:cNvSpPr/>
          <p:nvPr/>
        </p:nvSpPr>
        <p:spPr>
          <a:xfrm>
            <a:off x="4968990" y="3507250"/>
            <a:ext cx="1530756" cy="731839"/>
          </a:xfrm>
          <a:prstGeom prst="wedgeRoundRectCallout">
            <a:avLst>
              <a:gd name="adj1" fmla="val 53654"/>
              <a:gd name="adj2" fmla="val 1093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rychlost vyjádřená v km/h má stejnou hodnotu jako v m/s</a:t>
            </a:r>
            <a:endParaRPr lang="cs-CZ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>
          <a:xfrm>
            <a:off x="5382090" y="3600327"/>
            <a:ext cx="3128249" cy="1377178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975"/>
            <a:ext cx="9144000" cy="1143000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Převod </a:t>
            </a:r>
            <a:r>
              <a:rPr lang="cs-CZ" dirty="0">
                <a:solidFill>
                  <a:schemeClr val="tx1"/>
                </a:solidFill>
              </a:rPr>
              <a:t>jednotek </a:t>
            </a:r>
            <a:r>
              <a:rPr lang="cs-CZ" dirty="0" smtClean="0">
                <a:solidFill>
                  <a:schemeClr val="tx1"/>
                </a:solidFill>
              </a:rPr>
              <a:t>m/s </a:t>
            </a:r>
            <a:r>
              <a:rPr lang="cs-CZ" dirty="0">
                <a:solidFill>
                  <a:schemeClr val="tx1"/>
                </a:solidFill>
              </a:rPr>
              <a:t>→ </a:t>
            </a:r>
            <a:r>
              <a:rPr lang="cs-CZ" dirty="0" smtClean="0">
                <a:solidFill>
                  <a:schemeClr val="tx1"/>
                </a:solidFill>
              </a:rPr>
              <a:t>km/h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431541" y="2393885"/>
                <a:ext cx="4506414" cy="10284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</a:rPr>
                        <m:t>1</m:t>
                      </m:r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cs-CZ" b="0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dirty="0" smtClean="0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b="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b="0" i="1" dirty="0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b="0" i="1" dirty="0" smtClean="0">
                                  <a:latin typeface="Cambria Math"/>
                                </a:rPr>
                                <m:t>1000</m:t>
                              </m:r>
                            </m:den>
                          </m:f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f>
                            <m:fPr>
                              <m:ctrlPr>
                                <a:rPr lang="cs-CZ" b="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b="0" i="1" dirty="0" smtClean="0">
                                  <a:latin typeface="Cambria Math"/>
                                </a:rPr>
                                <m:t>𝑘𝑚</m:t>
                              </m:r>
                            </m:num>
                            <m:den>
                              <m:r>
                                <a:rPr lang="cs-CZ" b="0" i="1" dirty="0" smtClean="0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cs-CZ" b="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b="0" i="1" dirty="0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b="0" i="1" dirty="0" smtClean="0">
                                  <a:latin typeface="Cambria Math"/>
                                </a:rPr>
                                <m:t>3600</m:t>
                              </m:r>
                            </m:den>
                          </m:f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f>
                            <m:fPr>
                              <m:ctrlPr>
                                <a:rPr lang="cs-CZ" b="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b="0" i="1" dirty="0" smtClean="0">
                                  <a:latin typeface="Cambria Math"/>
                                </a:rPr>
                                <m:t>h</m:t>
                              </m:r>
                            </m:num>
                            <m:den>
                              <m:r>
                                <a:rPr lang="cs-CZ" b="0" i="1" dirty="0" smtClean="0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</m:den>
                      </m:f>
                      <m:r>
                        <a:rPr lang="cs-CZ" b="0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dirty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dirty="0" smtClean="0">
                              <a:latin typeface="Cambria Math"/>
                            </a:rPr>
                            <m:t>1000</m:t>
                          </m:r>
                        </m:den>
                      </m:f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dirty="0" smtClean="0">
                              <a:latin typeface="Cambria Math"/>
                            </a:rPr>
                            <m:t>𝑘𝑚</m:t>
                          </m:r>
                        </m:num>
                        <m:den>
                          <m:r>
                            <a:rPr lang="cs-CZ" b="0" i="1" dirty="0" smtClean="0"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cs-CZ" b="0" i="1" dirty="0" smtClean="0">
                          <a:latin typeface="Cambria Math"/>
                        </a:rPr>
                        <m:t> </m:t>
                      </m:r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b="0" i="1" dirty="0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3600</m:t>
                          </m:r>
                        </m:num>
                        <m:den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den>
                      </m:f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b="0" i="1" dirty="0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41" y="2393885"/>
                <a:ext cx="4506414" cy="102842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aoblený obdélníkový popisek 9"/>
          <p:cNvSpPr/>
          <p:nvPr/>
        </p:nvSpPr>
        <p:spPr>
          <a:xfrm>
            <a:off x="1532733" y="1628800"/>
            <a:ext cx="1554635" cy="480351"/>
          </a:xfrm>
          <a:prstGeom prst="wedgeRoundRectCallout">
            <a:avLst>
              <a:gd name="adj1" fmla="val -34643"/>
              <a:gd name="adj2" fmla="val 9895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solidFill>
                  <a:schemeClr val="tx1"/>
                </a:solidFill>
              </a:rPr>
              <a:t>převedeme</a:t>
            </a:r>
          </a:p>
          <a:p>
            <a:pPr algn="ctr"/>
            <a:r>
              <a:rPr lang="cs-CZ" sz="1100" i="1" dirty="0" smtClean="0">
                <a:solidFill>
                  <a:schemeClr val="tx1"/>
                </a:solidFill>
              </a:rPr>
              <a:t>m</a:t>
            </a:r>
            <a:r>
              <a:rPr lang="cs-CZ" sz="1100" dirty="0" smtClean="0">
                <a:solidFill>
                  <a:schemeClr val="tx1"/>
                </a:solidFill>
              </a:rPr>
              <a:t> na </a:t>
            </a:r>
            <a:r>
              <a:rPr lang="cs-CZ" sz="1100" i="1" dirty="0" smtClean="0">
                <a:solidFill>
                  <a:schemeClr val="tx1"/>
                </a:solidFill>
              </a:rPr>
              <a:t>km</a:t>
            </a:r>
            <a:r>
              <a:rPr lang="cs-CZ" sz="1100" dirty="0" smtClean="0">
                <a:solidFill>
                  <a:schemeClr val="tx1"/>
                </a:solidFill>
              </a:rPr>
              <a:t> a </a:t>
            </a:r>
            <a:r>
              <a:rPr lang="cs-CZ" sz="1100" i="1" dirty="0">
                <a:solidFill>
                  <a:schemeClr val="tx1"/>
                </a:solidFill>
              </a:rPr>
              <a:t>s</a:t>
            </a:r>
            <a:r>
              <a:rPr lang="cs-CZ" sz="1100" dirty="0" smtClean="0">
                <a:solidFill>
                  <a:schemeClr val="tx1"/>
                </a:solidFill>
              </a:rPr>
              <a:t> na </a:t>
            </a:r>
            <a:r>
              <a:rPr lang="cs-CZ" sz="1100" i="1" dirty="0">
                <a:solidFill>
                  <a:schemeClr val="tx1"/>
                </a:solidFill>
              </a:rPr>
              <a:t>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/>
              <p:cNvSpPr/>
              <p:nvPr/>
            </p:nvSpPr>
            <p:spPr>
              <a:xfrm>
                <a:off x="1407083" y="4014065"/>
                <a:ext cx="1593641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dirty="0" smtClean="0">
                              <a:latin typeface="Cambria Math"/>
                            </a:rPr>
                            <m:t>3,6</m:t>
                          </m:r>
                          <m:r>
                            <a:rPr lang="cs-CZ" b="0" i="1" dirty="0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b="0" i="1" dirty="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dirty="0" smtClean="0"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cs-CZ" b="0" i="1" dirty="0" smtClean="0">
                          <a:latin typeface="Cambria Math"/>
                        </a:rPr>
                        <m:t>=3,6</m:t>
                      </m:r>
                      <m:f>
                        <m:fPr>
                          <m:ctrlPr>
                            <a:rPr lang="cs-CZ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dirty="0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b="0" i="1" dirty="0" smtClean="0"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7083" y="4014065"/>
                <a:ext cx="1593641" cy="61279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13"/>
              <p:cNvSpPr/>
              <p:nvPr/>
            </p:nvSpPr>
            <p:spPr>
              <a:xfrm>
                <a:off x="1476012" y="5330969"/>
                <a:ext cx="1582421" cy="618311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</a:rPr>
                        <m:t>1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cs-CZ" i="1" dirty="0">
                          <a:latin typeface="Cambria Math"/>
                        </a:rPr>
                        <m:t>=</m:t>
                      </m:r>
                      <m:r>
                        <a:rPr lang="cs-CZ" b="0" i="1" dirty="0" smtClean="0">
                          <a:latin typeface="Cambria Math"/>
                        </a:rPr>
                        <m:t>3,6</m:t>
                      </m:r>
                      <m:f>
                        <m:fPr>
                          <m:ctrlPr>
                            <a:rPr lang="cs-CZ" i="1" dirty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dirty="0" smtClean="0">
                              <a:latin typeface="Cambria Math"/>
                            </a:rPr>
                            <m:t>𝑘</m:t>
                          </m:r>
                          <m:r>
                            <a:rPr lang="cs-CZ" i="1" dirty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b="0" i="1" dirty="0" smtClean="0">
                              <a:latin typeface="Cambria Math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012" y="5330969"/>
                <a:ext cx="1582421" cy="61831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7982049" y="3985464"/>
                <a:ext cx="460382" cy="564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2049" y="3985464"/>
                <a:ext cx="460382" cy="5648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5427162" y="3985464"/>
                <a:ext cx="573362" cy="616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𝑘𝑚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7162" y="3985464"/>
                <a:ext cx="573362" cy="61645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6619558" y="3699333"/>
                <a:ext cx="6527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:3,6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9558" y="3699333"/>
                <a:ext cx="652743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Šipka doprava 16"/>
          <p:cNvSpPr/>
          <p:nvPr/>
        </p:nvSpPr>
        <p:spPr>
          <a:xfrm>
            <a:off x="6248704" y="4109300"/>
            <a:ext cx="1518718" cy="94380"/>
          </a:xfrm>
          <a:prstGeom prst="rightArrow">
            <a:avLst>
              <a:gd name="adj1" fmla="val 50000"/>
              <a:gd name="adj2" fmla="val 174013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Zaoblený obdélníkový popisek 19"/>
          <p:cNvSpPr/>
          <p:nvPr/>
        </p:nvSpPr>
        <p:spPr>
          <a:xfrm>
            <a:off x="6946214" y="2580481"/>
            <a:ext cx="1564125" cy="731839"/>
          </a:xfrm>
          <a:prstGeom prst="wedgeRoundRectCallout">
            <a:avLst>
              <a:gd name="adj1" fmla="val -47772"/>
              <a:gd name="adj2" fmla="val 1093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p</a:t>
            </a:r>
            <a:r>
              <a:rPr lang="cs-CZ" sz="1200" dirty="0" smtClean="0">
                <a:solidFill>
                  <a:schemeClr val="tx1"/>
                </a:solidFill>
              </a:rPr>
              <a:t>ři převodu jednotek větších na menší dělíme číslem 3,6 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23" name="Zaoblený obdélníkový popisek 22"/>
          <p:cNvSpPr/>
          <p:nvPr/>
        </p:nvSpPr>
        <p:spPr>
          <a:xfrm>
            <a:off x="5291495" y="2580480"/>
            <a:ext cx="1530756" cy="731839"/>
          </a:xfrm>
          <a:prstGeom prst="wedgeRoundRectCallout">
            <a:avLst>
              <a:gd name="adj1" fmla="val 53654"/>
              <a:gd name="adj2" fmla="val 1093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rychlost vyjádřená v </a:t>
            </a:r>
            <a:r>
              <a:rPr lang="cs-CZ" sz="1200" i="1" dirty="0" smtClean="0">
                <a:solidFill>
                  <a:schemeClr val="tx1"/>
                </a:solidFill>
              </a:rPr>
              <a:t>km/h</a:t>
            </a:r>
            <a:r>
              <a:rPr lang="cs-CZ" sz="1200" dirty="0" smtClean="0">
                <a:solidFill>
                  <a:schemeClr val="tx1"/>
                </a:solidFill>
              </a:rPr>
              <a:t> má stejnou hodnotu jako v </a:t>
            </a:r>
            <a:r>
              <a:rPr lang="cs-CZ" sz="1200" i="1" dirty="0" smtClean="0">
                <a:solidFill>
                  <a:schemeClr val="tx1"/>
                </a:solidFill>
              </a:rPr>
              <a:t>m/s</a:t>
            </a:r>
            <a:endParaRPr lang="cs-CZ" sz="1200" i="1" dirty="0">
              <a:solidFill>
                <a:schemeClr val="tx1"/>
              </a:solidFill>
            </a:endParaRPr>
          </a:p>
        </p:txBody>
      </p:sp>
      <p:sp>
        <p:nvSpPr>
          <p:cNvPr id="21" name="Šipka doprava 20"/>
          <p:cNvSpPr/>
          <p:nvPr/>
        </p:nvSpPr>
        <p:spPr>
          <a:xfrm rot="10800000">
            <a:off x="6234953" y="4391086"/>
            <a:ext cx="1518718" cy="94380"/>
          </a:xfrm>
          <a:prstGeom prst="rightArrow">
            <a:avLst>
              <a:gd name="adj1" fmla="val 50000"/>
              <a:gd name="adj2" fmla="val 174013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6561332" y="4539144"/>
                <a:ext cx="7697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cs-CZ" b="0" i="1" smtClean="0">
                          <a:latin typeface="Cambria Math"/>
                        </a:rPr>
                        <m:t>3,6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332" y="4539144"/>
                <a:ext cx="769763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Zaoblený obdélníkový popisek 23"/>
          <p:cNvSpPr/>
          <p:nvPr/>
        </p:nvSpPr>
        <p:spPr>
          <a:xfrm>
            <a:off x="5337086" y="5262446"/>
            <a:ext cx="1564125" cy="731839"/>
          </a:xfrm>
          <a:prstGeom prst="wedgeRoundRectCallout">
            <a:avLst>
              <a:gd name="adj1" fmla="val 39919"/>
              <a:gd name="adj2" fmla="val -10131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p</a:t>
            </a:r>
            <a:r>
              <a:rPr lang="cs-CZ" sz="1200" dirty="0" smtClean="0">
                <a:solidFill>
                  <a:schemeClr val="tx1"/>
                </a:solidFill>
              </a:rPr>
              <a:t>ři převodu jednotek menších na větší násobíme číslem 3,6 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25" name="Zaoblený obdélníkový popisek 24"/>
          <p:cNvSpPr/>
          <p:nvPr/>
        </p:nvSpPr>
        <p:spPr>
          <a:xfrm>
            <a:off x="6994310" y="5262445"/>
            <a:ext cx="1673145" cy="731839"/>
          </a:xfrm>
          <a:prstGeom prst="wedgeRoundRectCallout">
            <a:avLst>
              <a:gd name="adj1" fmla="val -44979"/>
              <a:gd name="adj2" fmla="val -10566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rychlost vyjádřená</a:t>
            </a:r>
            <a:br>
              <a:rPr lang="cs-CZ" sz="1200" dirty="0" smtClean="0">
                <a:solidFill>
                  <a:schemeClr val="tx1"/>
                </a:solidFill>
              </a:rPr>
            </a:br>
            <a:r>
              <a:rPr lang="cs-CZ" sz="1200" dirty="0" smtClean="0">
                <a:solidFill>
                  <a:schemeClr val="tx1"/>
                </a:solidFill>
              </a:rPr>
              <a:t>v </a:t>
            </a:r>
            <a:r>
              <a:rPr lang="cs-CZ" sz="1200" i="1" dirty="0" smtClean="0">
                <a:solidFill>
                  <a:schemeClr val="tx1"/>
                </a:solidFill>
              </a:rPr>
              <a:t>m/s</a:t>
            </a:r>
            <a:r>
              <a:rPr lang="cs-CZ" sz="1200" dirty="0" smtClean="0">
                <a:solidFill>
                  <a:schemeClr val="tx1"/>
                </a:solidFill>
              </a:rPr>
              <a:t> má stejnou hodnotu jako v </a:t>
            </a:r>
            <a:r>
              <a:rPr lang="cs-CZ" sz="1200" i="1" dirty="0" smtClean="0">
                <a:solidFill>
                  <a:schemeClr val="tx1"/>
                </a:solidFill>
              </a:rPr>
              <a:t>km/h</a:t>
            </a:r>
            <a:endParaRPr lang="cs-CZ" sz="1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981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975"/>
            <a:ext cx="9144000" cy="1143000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b="1" dirty="0"/>
              <a:t>Výpočet </a:t>
            </a:r>
            <a:r>
              <a:rPr lang="cs-CZ" b="1" dirty="0" smtClean="0"/>
              <a:t>rychlosti - příklad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3656" y="1225689"/>
            <a:ext cx="91303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smtClean="0"/>
              <a:t>Automobil </a:t>
            </a:r>
            <a:r>
              <a:rPr lang="cs-CZ" i="1" dirty="0"/>
              <a:t>ujede za dobu 2 min dráhu 3 km. Vypočítejte průměrnou rychlost automobilu.</a:t>
            </a:r>
            <a:endParaRPr lang="cs-CZ" dirty="0"/>
          </a:p>
          <a:p>
            <a:endParaRPr lang="cs-CZ" b="1" dirty="0" smtClean="0"/>
          </a:p>
          <a:p>
            <a:r>
              <a:rPr lang="cs-CZ" b="1" dirty="0" smtClean="0"/>
              <a:t>	Zápis </a:t>
            </a:r>
            <a:r>
              <a:rPr lang="cs-CZ" b="1" dirty="0"/>
              <a:t>a řešení:</a:t>
            </a:r>
            <a:endParaRPr lang="cs-CZ" dirty="0"/>
          </a:p>
          <a:p>
            <a:r>
              <a:rPr lang="cs-CZ" dirty="0" smtClean="0"/>
              <a:t>	a</a:t>
            </a:r>
            <a:r>
              <a:rPr lang="cs-CZ" dirty="0"/>
              <a:t>) t = 2 min; s = 3 km, v = ? m/s 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	b</a:t>
            </a:r>
            <a:r>
              <a:rPr lang="cs-CZ" dirty="0"/>
              <a:t>) </a:t>
            </a:r>
            <a:r>
              <a:rPr lang="cs-CZ" dirty="0" smtClean="0"/>
              <a:t>t </a:t>
            </a:r>
            <a:r>
              <a:rPr lang="cs-CZ" dirty="0"/>
              <a:t>= 2 min = 120 s</a:t>
            </a:r>
          </a:p>
          <a:p>
            <a:pPr lvl="2"/>
            <a:r>
              <a:rPr lang="cs-CZ" dirty="0"/>
              <a:t>s = 3 km = 3000 m</a:t>
            </a:r>
          </a:p>
          <a:p>
            <a:pPr lvl="2"/>
            <a:r>
              <a:rPr lang="cs-CZ" u="sng" dirty="0"/>
              <a:t>v = ? m/s</a:t>
            </a:r>
            <a:endParaRPr lang="cs-CZ" dirty="0"/>
          </a:p>
          <a:p>
            <a:pPr lvl="2"/>
            <a:r>
              <a:rPr lang="cs-CZ" dirty="0"/>
              <a:t>v = s / t</a:t>
            </a:r>
          </a:p>
          <a:p>
            <a:pPr lvl="2"/>
            <a:r>
              <a:rPr lang="cs-CZ" dirty="0"/>
              <a:t>v = 3000 / 120 [</a:t>
            </a:r>
            <a:r>
              <a:rPr lang="cs-CZ" dirty="0" smtClean="0"/>
              <a:t>m/s]</a:t>
            </a:r>
            <a:endParaRPr lang="cs-CZ" dirty="0"/>
          </a:p>
          <a:p>
            <a:pPr lvl="2"/>
            <a:r>
              <a:rPr lang="cs-CZ" dirty="0"/>
              <a:t>v = 300 /12 [m/s]</a:t>
            </a:r>
          </a:p>
          <a:p>
            <a:pPr lvl="2"/>
            <a:r>
              <a:rPr lang="cs-CZ" dirty="0"/>
              <a:t>v = 25 m/s</a:t>
            </a:r>
          </a:p>
          <a:p>
            <a:pPr lvl="2"/>
            <a:r>
              <a:rPr lang="cs-CZ" u="sng" dirty="0"/>
              <a:t>v = 25 m/s · 3,6 = 90 </a:t>
            </a:r>
            <a:r>
              <a:rPr lang="cs-CZ" u="sng" dirty="0" smtClean="0"/>
              <a:t>km/h</a:t>
            </a:r>
          </a:p>
          <a:p>
            <a:pPr lvl="2"/>
            <a:endParaRPr lang="cs-CZ" dirty="0"/>
          </a:p>
          <a:p>
            <a:pPr lvl="2"/>
            <a:r>
              <a:rPr lang="cs-CZ" i="1" dirty="0"/>
              <a:t>Průměrná rychlost automobilu je 25 m/s · 3,6 = 90 </a:t>
            </a:r>
            <a:r>
              <a:rPr lang="cs-CZ" i="1" dirty="0" smtClean="0"/>
              <a:t>km/h.</a:t>
            </a:r>
            <a:endParaRPr lang="cs-CZ" i="1" dirty="0"/>
          </a:p>
        </p:txBody>
      </p:sp>
      <p:sp>
        <p:nvSpPr>
          <p:cNvPr id="2" name="Zaoblený obdélníkový popisek 1"/>
          <p:cNvSpPr/>
          <p:nvPr/>
        </p:nvSpPr>
        <p:spPr>
          <a:xfrm>
            <a:off x="4959365" y="1943835"/>
            <a:ext cx="3843105" cy="607567"/>
          </a:xfrm>
          <a:prstGeom prst="wedgeRoundRectCallout">
            <a:avLst>
              <a:gd name="adj1" fmla="val -62389"/>
              <a:gd name="adj2" fmla="val -1836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i="1" dirty="0">
                <a:solidFill>
                  <a:schemeClr val="tx1"/>
                </a:solidFill>
              </a:rPr>
              <a:t>tento řádkový (lineární) zápis není praktický, převody musíme provádět hned nebo zápis napsat znovu, v učebnici je používán z úsporných důvodů.</a:t>
            </a:r>
          </a:p>
        </p:txBody>
      </p:sp>
      <p:sp>
        <p:nvSpPr>
          <p:cNvPr id="7" name="Zaoblený obdélníkový popisek 6"/>
          <p:cNvSpPr/>
          <p:nvPr/>
        </p:nvSpPr>
        <p:spPr>
          <a:xfrm>
            <a:off x="3924250" y="2843935"/>
            <a:ext cx="3843105" cy="607567"/>
          </a:xfrm>
          <a:prstGeom prst="wedgeRoundRectCallout">
            <a:avLst>
              <a:gd name="adj1" fmla="val -62389"/>
              <a:gd name="adj2" fmla="val -1836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dirty="0">
                <a:solidFill>
                  <a:schemeClr val="tx1"/>
                </a:solidFill>
              </a:rPr>
              <a:t>praktičtější je zápis do sloupce, i když zabere více místa; je </a:t>
            </a:r>
            <a:r>
              <a:rPr lang="cs-CZ" sz="1200" dirty="0" smtClean="0">
                <a:solidFill>
                  <a:schemeClr val="tx1"/>
                </a:solidFill>
              </a:rPr>
              <a:t>přehlednější, umožňuje převody jednotek</a:t>
            </a:r>
            <a:endParaRPr lang="cs-CZ" sz="12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délník 2"/>
              <p:cNvSpPr/>
              <p:nvPr/>
            </p:nvSpPr>
            <p:spPr>
              <a:xfrm>
                <a:off x="3280493" y="5783476"/>
                <a:ext cx="5747002" cy="8858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cs-CZ" i="1" dirty="0"/>
                  <a:t>Poznámka</a:t>
                </a:r>
                <a:r>
                  <a:rPr lang="cs-CZ" i="1" dirty="0" smtClean="0"/>
                  <a:t>: rovnice </a:t>
                </a:r>
                <a:r>
                  <a:rPr lang="cs-CZ" i="1" dirty="0"/>
                  <a:t>můžeme psát i v </a:t>
                </a:r>
                <a:r>
                  <a:rPr lang="cs-CZ" i="1" dirty="0" smtClean="0"/>
                  <a:t>podobě zlomku</a:t>
                </a:r>
              </a:p>
              <a:p>
                <a:pPr algn="ctr"/>
                <a:endParaRPr lang="cs-CZ" sz="800" i="1" dirty="0" smtClean="0"/>
              </a:p>
              <a:p>
                <a:pPr algn="ctr"/>
                <a:r>
                  <a:rPr lang="cs-CZ" i="1" dirty="0" smtClean="0"/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𝑣</m:t>
                    </m:r>
                    <m:r>
                      <a:rPr lang="cs-CZ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𝑠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𝑡</m:t>
                        </m:r>
                      </m:den>
                    </m:f>
                    <m:r>
                      <a:rPr lang="cs-CZ" i="1">
                        <a:latin typeface="Cambria Math"/>
                      </a:rPr>
                      <m:t>;</m:t>
                    </m:r>
                    <m:r>
                      <a:rPr lang="cs-CZ" i="1">
                        <a:latin typeface="Cambria Math"/>
                      </a:rPr>
                      <m:t>𝑣</m:t>
                    </m:r>
                    <m:r>
                      <a:rPr lang="cs-CZ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3000</m:t>
                        </m:r>
                        <m:r>
                          <a:rPr lang="cs-CZ" i="1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120</m:t>
                        </m:r>
                        <m:r>
                          <a:rPr lang="cs-CZ" i="1">
                            <a:latin typeface="Cambria Math"/>
                          </a:rPr>
                          <m:t>𝑠</m:t>
                        </m:r>
                      </m:den>
                    </m:f>
                    <m:r>
                      <a:rPr lang="cs-CZ" i="1">
                        <a:latin typeface="Cambria Math"/>
                      </a:rPr>
                      <m:t>=25</m:t>
                    </m:r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𝑠</m:t>
                        </m:r>
                      </m:den>
                    </m:f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0493" y="5783476"/>
                <a:ext cx="5747002" cy="885884"/>
              </a:xfrm>
              <a:prstGeom prst="rect">
                <a:avLst/>
              </a:prstGeom>
              <a:blipFill rotWithShape="1">
                <a:blip r:embed="rId2"/>
                <a:stretch>
                  <a:fillRect t="-3448" b="-6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934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620"/>
            <a:ext cx="9144000" cy="990110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/>
              <a:t>Rovnoměrný a nerovnoměrný pohyb</a:t>
            </a:r>
            <a:endParaRPr lang="cs-CZ" dirty="0" smtClean="0">
              <a:solidFill>
                <a:schemeClr val="tx1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96524" y="953725"/>
            <a:ext cx="88474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Stejně jako jsme rozdělovali druhy trajektorie podle tvaru dráhy, můžeme pohyb rozdělit (klasifikovat) podle rychlosti na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31539" y="1628800"/>
            <a:ext cx="82092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b="1" dirty="0"/>
              <a:t>pohyb rovnoměrný</a:t>
            </a:r>
            <a:r>
              <a:rPr lang="cs-CZ" dirty="0"/>
              <a:t>, kdy se těleso pohybuje stále stejnou </a:t>
            </a:r>
            <a:r>
              <a:rPr lang="cs-CZ" dirty="0" smtClean="0"/>
              <a:t>rychlostí,</a:t>
            </a:r>
            <a:br>
              <a:rPr lang="cs-CZ" dirty="0" smtClean="0"/>
            </a:br>
            <a:r>
              <a:rPr lang="cs-CZ" dirty="0" smtClean="0"/>
              <a:t>za </a:t>
            </a:r>
            <a:r>
              <a:rPr lang="cs-CZ" dirty="0"/>
              <a:t>stejnou dobu urazí stejnou dráhu</a:t>
            </a:r>
          </a:p>
        </p:txBody>
      </p:sp>
      <p:sp>
        <p:nvSpPr>
          <p:cNvPr id="6" name="Obdélník 5"/>
          <p:cNvSpPr/>
          <p:nvPr/>
        </p:nvSpPr>
        <p:spPr>
          <a:xfrm>
            <a:off x="521550" y="3969060"/>
            <a:ext cx="80742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cs-CZ" b="1" dirty="0" smtClean="0"/>
              <a:t>pohyb nerovnoměrný</a:t>
            </a:r>
            <a:r>
              <a:rPr lang="cs-CZ" dirty="0" smtClean="0"/>
              <a:t>, kdy </a:t>
            </a:r>
            <a:r>
              <a:rPr lang="cs-CZ" dirty="0"/>
              <a:t>se rychlost </a:t>
            </a:r>
            <a:r>
              <a:rPr lang="cs-CZ" dirty="0" smtClean="0"/>
              <a:t>tělesa mění </a:t>
            </a:r>
            <a:r>
              <a:rPr lang="cs-CZ" dirty="0"/>
              <a:t>nepravidelně, narůstá i </a:t>
            </a:r>
            <a:r>
              <a:rPr lang="cs-CZ" dirty="0" smtClean="0"/>
              <a:t>klesá a za stejnou dobu urazí různě dlouhé dráhy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64019" y="6406588"/>
            <a:ext cx="7647773" cy="30777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Vypočítejte rychlost motocyklisty, na jednotlivých úsecích, jestliže měřený časový úsek </a:t>
            </a:r>
            <a:r>
              <a:rPr lang="cs-CZ" sz="1400" i="1" dirty="0" smtClean="0"/>
              <a:t>t</a:t>
            </a:r>
            <a:r>
              <a:rPr lang="cs-CZ" sz="1400" dirty="0" smtClean="0"/>
              <a:t> = 1 s.</a:t>
            </a:r>
            <a:endParaRPr lang="cs-CZ" sz="1400" dirty="0"/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549" y="2303875"/>
            <a:ext cx="8021387" cy="1083563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731" y="4637649"/>
            <a:ext cx="8028206" cy="108660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1466655" y="3430100"/>
                <a:ext cx="517449" cy="4613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</a:rPr>
                        <m:t>3</m:t>
                      </m:r>
                      <m:f>
                        <m:fPr>
                          <m:ctrlPr>
                            <a:rPr lang="cs-CZ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cs-CZ" sz="1400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655" y="3430100"/>
                <a:ext cx="517449" cy="46134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2816805" y="3429000"/>
                <a:ext cx="517449" cy="4613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</a:rPr>
                        <m:t>3</m:t>
                      </m:r>
                      <m:f>
                        <m:fPr>
                          <m:ctrlPr>
                            <a:rPr lang="cs-CZ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cs-CZ" sz="1400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6805" y="3429000"/>
                <a:ext cx="517449" cy="46134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4031940" y="3430099"/>
                <a:ext cx="517449" cy="4613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</a:rPr>
                        <m:t>3</m:t>
                      </m:r>
                      <m:f>
                        <m:fPr>
                          <m:ctrlPr>
                            <a:rPr lang="cs-CZ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cs-CZ" sz="1400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3430099"/>
                <a:ext cx="517449" cy="46134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5382090" y="3428999"/>
                <a:ext cx="517449" cy="4613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</a:rPr>
                        <m:t>3</m:t>
                      </m:r>
                      <m:f>
                        <m:fPr>
                          <m:ctrlPr>
                            <a:rPr lang="cs-CZ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cs-CZ" sz="1400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090" y="3428999"/>
                <a:ext cx="517449" cy="46134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6732240" y="3430100"/>
                <a:ext cx="517449" cy="4613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</a:rPr>
                        <m:t>3</m:t>
                      </m:r>
                      <m:f>
                        <m:fPr>
                          <m:ctrlPr>
                            <a:rPr lang="cs-CZ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cs-CZ" sz="1400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3430100"/>
                <a:ext cx="517449" cy="46134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ovéPole 22"/>
          <p:cNvSpPr txBox="1"/>
          <p:nvPr/>
        </p:nvSpPr>
        <p:spPr>
          <a:xfrm>
            <a:off x="7985562" y="3506883"/>
            <a:ext cx="951923" cy="24622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000" dirty="0" smtClean="0"/>
              <a:t>odpověď</a:t>
            </a:r>
            <a:endParaRPr lang="cs-CZ" sz="10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7985562" y="5814265"/>
            <a:ext cx="951923" cy="24622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000" dirty="0" smtClean="0"/>
              <a:t>odpověď</a:t>
            </a:r>
            <a:endParaRPr lang="cs-CZ" sz="1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1466655" y="5814265"/>
                <a:ext cx="517449" cy="4613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</a:rPr>
                        <m:t>3</m:t>
                      </m:r>
                      <m:f>
                        <m:fPr>
                          <m:ctrlPr>
                            <a:rPr lang="cs-CZ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cs-CZ" sz="1400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655" y="5814265"/>
                <a:ext cx="517449" cy="46134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2555975" y="5814265"/>
                <a:ext cx="517449" cy="4613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i="1">
                          <a:latin typeface="Cambria Math"/>
                        </a:rPr>
                        <m:t>2</m:t>
                      </m:r>
                      <m:f>
                        <m:fPr>
                          <m:ctrlPr>
                            <a:rPr lang="cs-CZ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cs-CZ" sz="1400" dirty="0"/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975" y="5814265"/>
                <a:ext cx="517449" cy="46134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4301555" y="5814265"/>
                <a:ext cx="653705" cy="4613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i="1" smtClean="0">
                          <a:latin typeface="Cambria Math"/>
                        </a:rPr>
                        <m:t>6</m:t>
                      </m:r>
                      <m:r>
                        <a:rPr lang="cs-CZ" sz="1400" b="0" i="1" smtClean="0">
                          <a:latin typeface="Cambria Math"/>
                        </a:rPr>
                        <m:t>,5</m:t>
                      </m:r>
                      <m:f>
                        <m:fPr>
                          <m:ctrlPr>
                            <a:rPr lang="cs-CZ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cs-CZ" sz="1400" dirty="0"/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1555" y="5814265"/>
                <a:ext cx="653705" cy="46134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5943520" y="5814264"/>
                <a:ext cx="653705" cy="4613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i="1" smtClean="0">
                          <a:latin typeface="Cambria Math"/>
                        </a:rPr>
                        <m:t>2</m:t>
                      </m:r>
                      <m:r>
                        <a:rPr lang="cs-CZ" sz="1400" b="0" i="1" smtClean="0">
                          <a:latin typeface="Cambria Math"/>
                        </a:rPr>
                        <m:t>,5</m:t>
                      </m:r>
                      <m:f>
                        <m:fPr>
                          <m:ctrlPr>
                            <a:rPr lang="cs-CZ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cs-CZ" sz="1400" dirty="0"/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520" y="5814264"/>
                <a:ext cx="653705" cy="46134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7251646" y="5814263"/>
                <a:ext cx="517449" cy="4613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</a:rPr>
                        <m:t>3</m:t>
                      </m:r>
                      <m:f>
                        <m:fPr>
                          <m:ctrlPr>
                            <a:rPr lang="cs-CZ" sz="1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400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sz="1400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cs-CZ" sz="1400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1646" y="5814263"/>
                <a:ext cx="517449" cy="46134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ovéPole 30"/>
          <p:cNvSpPr txBox="1"/>
          <p:nvPr/>
        </p:nvSpPr>
        <p:spPr>
          <a:xfrm>
            <a:off x="373061" y="3428999"/>
            <a:ext cx="6300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</a:t>
            </a:r>
            <a:r>
              <a:rPr lang="cs-CZ" sz="1000" dirty="0"/>
              <a:t>3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341530" y="5748064"/>
            <a:ext cx="6300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</a:t>
            </a:r>
            <a:r>
              <a:rPr lang="cs-CZ" sz="1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7162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7170" grpId="0"/>
      <p:bldP spid="16" grpId="0"/>
      <p:bldP spid="19" grpId="0"/>
      <p:bldP spid="20" grpId="0"/>
      <p:bldP spid="21" grpId="0"/>
      <p:bldP spid="22" grpId="0"/>
      <p:bldP spid="25" grpId="0"/>
      <p:bldP spid="26" grpId="0"/>
      <p:bldP spid="27" grpId="0"/>
      <p:bldP spid="28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620"/>
            <a:ext cx="9144000" cy="900100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Rovnoměrně nerovnoměrný pohyb</a:t>
            </a:r>
          </a:p>
        </p:txBody>
      </p:sp>
      <p:sp>
        <p:nvSpPr>
          <p:cNvPr id="2" name="Obdélník 1"/>
          <p:cNvSpPr/>
          <p:nvPr/>
        </p:nvSpPr>
        <p:spPr>
          <a:xfrm>
            <a:off x="116505" y="4076374"/>
            <a:ext cx="91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P</a:t>
            </a:r>
            <a:r>
              <a:rPr lang="cs-CZ" b="1" dirty="0" smtClean="0"/>
              <a:t>ohyb </a:t>
            </a:r>
            <a:r>
              <a:rPr lang="cs-CZ" b="1" dirty="0"/>
              <a:t>rovnoměrně zpomalený</a:t>
            </a:r>
            <a:r>
              <a:rPr lang="cs-CZ" dirty="0"/>
              <a:t>, kdy za stejnou dobu </a:t>
            </a:r>
            <a:r>
              <a:rPr lang="cs-CZ" dirty="0" smtClean="0"/>
              <a:t>urazí </a:t>
            </a:r>
            <a:r>
              <a:rPr lang="cs-CZ" dirty="0"/>
              <a:t>HB vždy dráhu o něco menší (úbytek dráhy </a:t>
            </a:r>
            <a:r>
              <a:rPr lang="cs-CZ" dirty="0" smtClean="0"/>
              <a:t>narůstá </a:t>
            </a:r>
            <a:r>
              <a:rPr lang="cs-CZ" dirty="0"/>
              <a:t>úměrně, v závislosti na </a:t>
            </a:r>
            <a:r>
              <a:rPr lang="cs-CZ" dirty="0" smtClean="0"/>
              <a:t>zpomalení a době) – zastavování.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16505" y="1109008"/>
            <a:ext cx="88924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Pohyb </a:t>
            </a:r>
            <a:r>
              <a:rPr lang="cs-CZ" b="1" dirty="0"/>
              <a:t>rovnoměrně zrychlený</a:t>
            </a:r>
            <a:r>
              <a:rPr lang="cs-CZ" dirty="0"/>
              <a:t>, kdy za stejnou dobu </a:t>
            </a:r>
            <a:r>
              <a:rPr lang="cs-CZ" dirty="0" smtClean="0"/>
              <a:t>urazí </a:t>
            </a:r>
            <a:r>
              <a:rPr lang="cs-CZ" dirty="0"/>
              <a:t>HB vždy dráhu o něco delší (přírůstek dráhy vzrůstá úměrně, v závislosti na </a:t>
            </a:r>
            <a:r>
              <a:rPr lang="cs-CZ" dirty="0" smtClean="0"/>
              <a:t>zrychlení a době) – rozjíždění.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04" y="1829088"/>
            <a:ext cx="8508761" cy="1149399"/>
          </a:xfrm>
          <a:prstGeom prst="rect">
            <a:avLst/>
          </a:prstGeom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273238"/>
              </p:ext>
            </p:extLst>
          </p:nvPr>
        </p:nvGraphicFramePr>
        <p:xfrm>
          <a:off x="1967275" y="2875643"/>
          <a:ext cx="5080000" cy="62576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{327F97BB-C833-4FB7-BDE5-3F7075034690}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</a:tblGrid>
              <a:tr h="312882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rgbClr val="002060"/>
                          </a:solidFill>
                        </a:rPr>
                        <a:t>t</a:t>
                      </a:r>
                      <a:r>
                        <a:rPr lang="cs-CZ" sz="1400" b="0" baseline="0" dirty="0" smtClean="0">
                          <a:solidFill>
                            <a:srgbClr val="002060"/>
                          </a:solidFill>
                        </a:rPr>
                        <a:t> [s]</a:t>
                      </a:r>
                      <a:endParaRPr lang="cs-CZ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cs-CZ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cs-CZ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cs-CZ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12882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rgbClr val="002060"/>
                          </a:solidFill>
                        </a:rPr>
                        <a:t>s [m]</a:t>
                      </a:r>
                      <a:endParaRPr lang="cs-CZ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476545" y="2965653"/>
                <a:ext cx="1206741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</a:rPr>
                        <m:t>𝑠</m:t>
                      </m:r>
                      <m:r>
                        <a:rPr lang="cs-CZ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cs-CZ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16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cs-CZ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45" y="2965653"/>
                <a:ext cx="1206741" cy="55335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7175030" y="2965653"/>
                <a:ext cx="1505348" cy="439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cs-CZ" sz="16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sz="1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1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1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1600" b="0" i="1" smtClean="0">
                            <a:latin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cs-CZ" sz="16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1600" b="0" i="1" smtClean="0">
                            <a:latin typeface="Cambria Math"/>
                          </a:rPr>
                          <m:t>2</m:t>
                        </m:r>
                        <m:r>
                          <a:rPr lang="cs-CZ" sz="1600" b="0" i="1" smtClean="0">
                            <a:latin typeface="Cambria Math"/>
                            <a:ea typeface="Cambria Math"/>
                          </a:rPr>
                          <m:t>∙1</m:t>
                        </m:r>
                      </m:e>
                      <m:sup>
                        <m:r>
                          <a:rPr lang="cs-CZ" sz="16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sz="1600" dirty="0" smtClean="0"/>
                  <a:t>[m]</a:t>
                </a:r>
                <a:endParaRPr lang="cs-CZ" sz="1600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5030" y="2965653"/>
                <a:ext cx="1505348" cy="439992"/>
              </a:xfrm>
              <a:prstGeom prst="rect">
                <a:avLst/>
              </a:prstGeom>
              <a:blipFill rotWithShape="1">
                <a:blip r:embed="rId4"/>
                <a:stretch>
                  <a:fillRect r="-810" b="-41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296525" y="5800968"/>
                <a:ext cx="178074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</a:rPr>
                        <m:t>𝑠</m:t>
                      </m:r>
                      <m:r>
                        <a:rPr lang="cs-CZ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</a:rPr>
                            <m:t>0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</a:rPr>
                        <m:t>𝑡</m:t>
                      </m:r>
                      <m:r>
                        <a:rPr lang="cs-CZ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cs-CZ" sz="1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16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cs-CZ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525" y="5800968"/>
                <a:ext cx="1780744" cy="55335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6822250" y="5769260"/>
                <a:ext cx="2120517" cy="439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1600" b="0" i="1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cs-CZ" sz="16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sz="1600" b="0" i="1" smtClean="0">
                        <a:latin typeface="Cambria Math"/>
                      </a:rPr>
                      <m:t>=8</m:t>
                    </m:r>
                    <m:r>
                      <a:rPr lang="cs-CZ" sz="1600" b="0" i="1" smtClean="0">
                        <a:latin typeface="Cambria Math"/>
                        <a:ea typeface="Cambria Math"/>
                      </a:rPr>
                      <m:t>∙1−</m:t>
                    </m:r>
                    <m:f>
                      <m:fPr>
                        <m:ctrlPr>
                          <a:rPr lang="cs-CZ" sz="1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1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1600" b="0" i="1" smtClean="0">
                            <a:latin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cs-CZ" sz="16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1600" b="0" i="1" smtClean="0">
                            <a:latin typeface="Cambria Math"/>
                          </a:rPr>
                          <m:t>2</m:t>
                        </m:r>
                        <m:r>
                          <a:rPr lang="cs-CZ" sz="1600" b="0" i="1" smtClean="0">
                            <a:latin typeface="Cambria Math"/>
                            <a:ea typeface="Cambria Math"/>
                          </a:rPr>
                          <m:t>∙1</m:t>
                        </m:r>
                      </m:e>
                      <m:sup>
                        <m:r>
                          <a:rPr lang="cs-CZ" sz="16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sz="1600" dirty="0" smtClean="0"/>
                  <a:t>[m]</a:t>
                </a:r>
                <a:endParaRPr lang="cs-CZ" sz="1600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2250" y="5769260"/>
                <a:ext cx="2120517" cy="439992"/>
              </a:xfrm>
              <a:prstGeom prst="rect">
                <a:avLst/>
              </a:prstGeom>
              <a:blipFill rotWithShape="1">
                <a:blip r:embed="rId6"/>
                <a:stretch>
                  <a:fillRect r="-287" b="-41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Obrázek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25" y="4677700"/>
            <a:ext cx="8418751" cy="1137240"/>
          </a:xfrm>
          <a:prstGeom prst="rect">
            <a:avLst/>
          </a:prstGeom>
        </p:spPr>
      </p:pic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078334"/>
              </p:ext>
            </p:extLst>
          </p:nvPr>
        </p:nvGraphicFramePr>
        <p:xfrm>
          <a:off x="2051720" y="5724255"/>
          <a:ext cx="4754500" cy="6096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{327F97BB-C833-4FB7-BDE5-3F7075034690}</a:tableStyleId>
              </a:tblPr>
              <a:tblGrid>
                <a:gridCol w="940492"/>
                <a:gridCol w="978693"/>
                <a:gridCol w="900100"/>
                <a:gridCol w="900100"/>
                <a:gridCol w="1035115"/>
              </a:tblGrid>
              <a:tr h="303054"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rgbClr val="002060"/>
                          </a:solidFill>
                        </a:rPr>
                        <a:t>t</a:t>
                      </a:r>
                      <a:r>
                        <a:rPr lang="cs-CZ" sz="1400" b="0" baseline="0" dirty="0" smtClean="0">
                          <a:solidFill>
                            <a:srgbClr val="002060"/>
                          </a:solidFill>
                        </a:rPr>
                        <a:t> [s]</a:t>
                      </a:r>
                      <a:endParaRPr lang="cs-CZ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cs-CZ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cs-CZ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cs-CZ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b="0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cs-CZ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03054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rgbClr val="002060"/>
                          </a:solidFill>
                        </a:rPr>
                        <a:t>s [m]</a:t>
                      </a:r>
                      <a:endParaRPr lang="cs-CZ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rgbClr val="002060"/>
                          </a:solidFill>
                        </a:rPr>
                        <a:t>7</a:t>
                      </a:r>
                      <a:endParaRPr lang="cs-CZ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Zaoblený obdélníkový popisek 10"/>
          <p:cNvSpPr/>
          <p:nvPr/>
        </p:nvSpPr>
        <p:spPr>
          <a:xfrm>
            <a:off x="1189348" y="4677700"/>
            <a:ext cx="750204" cy="298774"/>
          </a:xfrm>
          <a:prstGeom prst="wedgeRoundRectCallout">
            <a:avLst>
              <a:gd name="adj1" fmla="val -81000"/>
              <a:gd name="adj2" fmla="val 1682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002060"/>
                </a:solidFill>
              </a:rPr>
              <a:t>v = 8 m/s</a:t>
            </a:r>
            <a:endParaRPr lang="cs-CZ" sz="1000" dirty="0">
              <a:solidFill>
                <a:srgbClr val="00206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950982" y="3560669"/>
            <a:ext cx="1223522" cy="24622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000" dirty="0" smtClean="0"/>
              <a:t>Zobrazit hodnoty</a:t>
            </a:r>
            <a:endParaRPr lang="cs-CZ" sz="10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076742" y="6406588"/>
            <a:ext cx="1223522" cy="24622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1000" dirty="0" smtClean="0"/>
              <a:t>Zobrazit hodnoty</a:t>
            </a:r>
            <a:endParaRPr lang="cs-CZ" sz="1000" dirty="0"/>
          </a:p>
        </p:txBody>
      </p:sp>
      <p:sp>
        <p:nvSpPr>
          <p:cNvPr id="21" name="Zaoblený obdélníkový popisek 20"/>
          <p:cNvSpPr/>
          <p:nvPr/>
        </p:nvSpPr>
        <p:spPr>
          <a:xfrm>
            <a:off x="63933" y="2405592"/>
            <a:ext cx="825224" cy="298774"/>
          </a:xfrm>
          <a:prstGeom prst="wedgeRoundRectCallout">
            <a:avLst>
              <a:gd name="adj1" fmla="val 38407"/>
              <a:gd name="adj2" fmla="val -12478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>
                <a:solidFill>
                  <a:srgbClr val="002060"/>
                </a:solidFill>
              </a:rPr>
              <a:t>a</a:t>
            </a:r>
            <a:r>
              <a:rPr lang="cs-CZ" sz="1000" dirty="0" smtClean="0">
                <a:solidFill>
                  <a:srgbClr val="002060"/>
                </a:solidFill>
              </a:rPr>
              <a:t> = 2 m/s</a:t>
            </a:r>
            <a:r>
              <a:rPr lang="cs-CZ" sz="1000" baseline="30000" dirty="0" smtClean="0">
                <a:solidFill>
                  <a:srgbClr val="002060"/>
                </a:solidFill>
              </a:rPr>
              <a:t>2</a:t>
            </a:r>
            <a:endParaRPr lang="cs-CZ" sz="1000" baseline="30000" dirty="0">
              <a:solidFill>
                <a:srgbClr val="002060"/>
              </a:solidFill>
            </a:endParaRPr>
          </a:p>
        </p:txBody>
      </p:sp>
      <p:sp>
        <p:nvSpPr>
          <p:cNvPr id="22" name="Zaoblený obdélníkový popisek 21"/>
          <p:cNvSpPr/>
          <p:nvPr/>
        </p:nvSpPr>
        <p:spPr>
          <a:xfrm>
            <a:off x="101078" y="5246320"/>
            <a:ext cx="907746" cy="298774"/>
          </a:xfrm>
          <a:prstGeom prst="wedgeRoundRectCallout">
            <a:avLst>
              <a:gd name="adj1" fmla="val 32694"/>
              <a:gd name="adj2" fmla="val -1202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002060"/>
                </a:solidFill>
              </a:rPr>
              <a:t>-a = 2 m/s</a:t>
            </a:r>
            <a:r>
              <a:rPr lang="cs-CZ" sz="1000" baseline="30000" dirty="0" smtClean="0">
                <a:solidFill>
                  <a:srgbClr val="002060"/>
                </a:solidFill>
              </a:rPr>
              <a:t>2</a:t>
            </a:r>
            <a:endParaRPr lang="cs-CZ" sz="1000" baseline="30000" dirty="0">
              <a:solidFill>
                <a:srgbClr val="002060"/>
              </a:solidFill>
            </a:endParaRPr>
          </a:p>
        </p:txBody>
      </p:sp>
      <p:sp>
        <p:nvSpPr>
          <p:cNvPr id="23" name="Zaoblený obdélníkový popisek 22"/>
          <p:cNvSpPr/>
          <p:nvPr/>
        </p:nvSpPr>
        <p:spPr>
          <a:xfrm>
            <a:off x="8371957" y="1718810"/>
            <a:ext cx="750204" cy="298774"/>
          </a:xfrm>
          <a:prstGeom prst="wedgeRoundRectCallout">
            <a:avLst>
              <a:gd name="adj1" fmla="val -50074"/>
              <a:gd name="adj2" fmla="val 9904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002060"/>
                </a:solidFill>
              </a:rPr>
              <a:t>v = 8 m/s</a:t>
            </a:r>
            <a:endParaRPr lang="cs-CZ" sz="1000" dirty="0">
              <a:solidFill>
                <a:srgbClr val="002060"/>
              </a:solidFill>
            </a:endParaRPr>
          </a:p>
        </p:txBody>
      </p:sp>
      <p:sp>
        <p:nvSpPr>
          <p:cNvPr id="25" name="Zaoblený obdélníkový popisek 24"/>
          <p:cNvSpPr/>
          <p:nvPr/>
        </p:nvSpPr>
        <p:spPr>
          <a:xfrm>
            <a:off x="8382363" y="4660396"/>
            <a:ext cx="750204" cy="298774"/>
          </a:xfrm>
          <a:prstGeom prst="wedgeRoundRectCallout">
            <a:avLst>
              <a:gd name="adj1" fmla="val -60989"/>
              <a:gd name="adj2" fmla="val 8077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rgbClr val="002060"/>
                </a:solidFill>
              </a:rPr>
              <a:t>v = 0 m/s</a:t>
            </a:r>
            <a:endParaRPr lang="cs-CZ" sz="1000" dirty="0">
              <a:solidFill>
                <a:srgbClr val="00206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346975" y="3203975"/>
            <a:ext cx="22502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002060"/>
                </a:solidFill>
              </a:rPr>
              <a:t>4</a:t>
            </a:r>
            <a:endParaRPr lang="cs-CZ" sz="1400" dirty="0">
              <a:solidFill>
                <a:srgbClr val="00206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5382090" y="3185649"/>
            <a:ext cx="22502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002060"/>
                </a:solidFill>
              </a:rPr>
              <a:t>9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6327195" y="3199376"/>
            <a:ext cx="450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002060"/>
                </a:solidFill>
              </a:rPr>
              <a:t>16</a:t>
            </a:r>
            <a:endParaRPr lang="cs-CZ" sz="1400" dirty="0">
              <a:solidFill>
                <a:srgbClr val="00206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211960" y="6032202"/>
            <a:ext cx="45458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002060"/>
                </a:solidFill>
              </a:rPr>
              <a:t>12</a:t>
            </a:r>
            <a:endParaRPr lang="cs-CZ" sz="1400" dirty="0">
              <a:solidFill>
                <a:srgbClr val="00206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5122337" y="6024634"/>
            <a:ext cx="54459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002060"/>
                </a:solidFill>
              </a:rPr>
              <a:t>15</a:t>
            </a:r>
            <a:endParaRPr lang="cs-CZ" sz="1400" dirty="0">
              <a:solidFill>
                <a:srgbClr val="00206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6088958" y="6027603"/>
            <a:ext cx="45005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002060"/>
                </a:solidFill>
              </a:rPr>
              <a:t>16</a:t>
            </a:r>
            <a:endParaRPr lang="cs-CZ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06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7170" grpId="0"/>
      <p:bldP spid="17" grpId="0"/>
      <p:bldP spid="27" grpId="0"/>
      <p:bldP spid="28" grpId="0"/>
      <p:bldP spid="29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9823</TotalTime>
  <Words>1177</Words>
  <Application>Microsoft Office PowerPoint</Application>
  <PresentationFormat>Předvádění na obrazovce (4:3)</PresentationFormat>
  <Paragraphs>221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Výchozí návrh</vt:lpstr>
      <vt:lpstr>Prezentace aplikace PowerPoint</vt:lpstr>
      <vt:lpstr>Rychlost hmotného bodu</vt:lpstr>
      <vt:lpstr>Rychlost</vt:lpstr>
      <vt:lpstr>Průměrná rychlost</vt:lpstr>
      <vt:lpstr>Převod jednotek km/h → m/s</vt:lpstr>
      <vt:lpstr>Převod jednotek m/s → km/h</vt:lpstr>
      <vt:lpstr>Výpočet rychlosti - příklad</vt:lpstr>
      <vt:lpstr>Rovnoměrný a nerovnoměrný pohyb</vt:lpstr>
      <vt:lpstr>Rovnoměrně nerovnoměrný pohyb</vt:lpstr>
      <vt:lpstr>Graf rovnoměrného pohybu</vt:lpstr>
      <vt:lpstr>Odečítání z grafu - cvičení</vt:lpstr>
      <vt:lpstr>Výpočet okamžité rychlosti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Lenovo</cp:lastModifiedBy>
  <cp:revision>387</cp:revision>
  <dcterms:created xsi:type="dcterms:W3CDTF">2013-03-27T07:54:35Z</dcterms:created>
  <dcterms:modified xsi:type="dcterms:W3CDTF">2013-06-26T06:30:19Z</dcterms:modified>
</cp:coreProperties>
</file>