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notesMasterIdLst>
    <p:notesMasterId r:id="rId20"/>
  </p:notesMasterIdLst>
  <p:sldIdLst>
    <p:sldId id="271" r:id="rId7"/>
    <p:sldId id="256" r:id="rId8"/>
    <p:sldId id="270" r:id="rId9"/>
    <p:sldId id="261" r:id="rId10"/>
    <p:sldId id="263" r:id="rId11"/>
    <p:sldId id="264" r:id="rId12"/>
    <p:sldId id="262" r:id="rId13"/>
    <p:sldId id="265" r:id="rId14"/>
    <p:sldId id="266" r:id="rId15"/>
    <p:sldId id="267" r:id="rId16"/>
    <p:sldId id="268" r:id="rId17"/>
    <p:sldId id="258" r:id="rId18"/>
    <p:sldId id="269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46D84D"/>
    <a:srgbClr val="64E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8354A-FFAE-4DD8-83AE-1812D74D0B76}" type="datetimeFigureOut">
              <a:rPr lang="cs-CZ" smtClean="0"/>
              <a:t>23.10.2013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61248-0DBA-4A0A-A795-18726B578A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66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Poklepem na příslušnou položku přejde prezentace na příslušnou stránku.</a:t>
            </a:r>
            <a:r>
              <a:rPr lang="cs-CZ" baseline="0" dirty="0" smtClean="0"/>
              <a:t> Poklepem na šipku, vpravo nahoře, se vrací na str. </a:t>
            </a:r>
            <a:r>
              <a:rPr lang="cs-CZ" baseline="0" smtClean="0"/>
              <a:t>– přehled</a:t>
            </a:r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61248-0DBA-4A0A-A795-18726B578AA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891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23.10.2013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23.10.2013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23.10.2013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18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92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41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67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74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37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53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9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23.10.2013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0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54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44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68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50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61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29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26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42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9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23.10.2013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42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35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25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600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277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079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397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4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8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23.10.2013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344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6835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885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604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543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82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155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886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358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9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23.10.2013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903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203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465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097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407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143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76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235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1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23.10.2013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16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6013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393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6593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87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767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6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23.10.2013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23.10.2013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23.10.2013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/>
              <a:t>23.10.2013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271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11547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5372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170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626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slide" Target="slide6.xml"/><Relationship Id="rId11" Type="http://schemas.openxmlformats.org/officeDocument/2006/relationships/slide" Target="slide4.xml"/><Relationship Id="rId5" Type="http://schemas.openxmlformats.org/officeDocument/2006/relationships/slide" Target="slide5.xml"/><Relationship Id="rId10" Type="http://schemas.openxmlformats.org/officeDocument/2006/relationships/slide" Target="slide11.xml"/><Relationship Id="rId4" Type="http://schemas.microsoft.com/office/2007/relationships/hdphoto" Target="../media/hdphoto1.wdp"/><Relationship Id="rId9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3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27" name="Podnadpis 2"/>
          <p:cNvSpPr txBox="1">
            <a:spLocks/>
          </p:cNvSpPr>
          <p:nvPr/>
        </p:nvSpPr>
        <p:spPr>
          <a:xfrm>
            <a:off x="468313" y="2420938"/>
            <a:ext cx="8207375" cy="4437062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04.06.2013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VY_32_INOVACE_16_Ch_OCH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Organická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Soli karboxylových kyselin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dirty="0">
                <a:solidFill>
                  <a:prstClr val="black"/>
                </a:solidFill>
              </a:rPr>
              <a:t>Prezentace je určena pro téma </a:t>
            </a:r>
            <a:r>
              <a:rPr lang="cs-CZ" sz="1800" b="1" dirty="0" smtClean="0">
                <a:solidFill>
                  <a:prstClr val="black"/>
                </a:solidFill>
              </a:rPr>
              <a:t>Soli karboxylových kyselin </a:t>
            </a:r>
            <a:r>
              <a:rPr lang="cs-CZ" sz="1800" dirty="0" smtClean="0">
                <a:solidFill>
                  <a:prstClr val="black"/>
                </a:solidFill>
              </a:rPr>
              <a:t>v </a:t>
            </a:r>
            <a:r>
              <a:rPr lang="cs-CZ" sz="1800" dirty="0">
                <a:solidFill>
                  <a:prstClr val="black"/>
                </a:solidFill>
              </a:rPr>
              <a:t>rozsahu SŠ.</a:t>
            </a:r>
            <a:br>
              <a:rPr lang="cs-CZ" sz="1800" dirty="0">
                <a:solidFill>
                  <a:prstClr val="black"/>
                </a:solidFill>
              </a:rPr>
            </a:br>
            <a:r>
              <a:rPr lang="cs-CZ" sz="1800" dirty="0">
                <a:solidFill>
                  <a:prstClr val="black"/>
                </a:solidFill>
              </a:rPr>
              <a:t>Zopakování základních fyzikálních a chemických vlastností, reakcí a výskytu. Seznámení studentů se systematickým názvoslovím  i triviálním, lze doplnit o další příklady . Typičtí zástupci, jejich vlastnosti, průmyslová výroba a využití</a:t>
            </a:r>
            <a:r>
              <a:rPr lang="cs-CZ" sz="1800" dirty="0" smtClean="0">
                <a:solidFill>
                  <a:prstClr val="black"/>
                </a:solidFill>
              </a:rPr>
              <a:t>.</a:t>
            </a: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076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55576" y="519063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Octan hlinitý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419872" y="486849"/>
            <a:ext cx="2160240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/>
              <a:t>(</a:t>
            </a:r>
            <a:r>
              <a:rPr lang="cs-CZ" sz="2400" b="1" dirty="0" smtClean="0"/>
              <a:t>CH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COO)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Al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1640" y="1700808"/>
            <a:ext cx="339823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 lékařství na otoky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09671" y="2286164"/>
            <a:ext cx="8510801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err="1" smtClean="0"/>
              <a:t>Burowův</a:t>
            </a:r>
            <a:r>
              <a:rPr lang="cs-CZ" dirty="0" smtClean="0"/>
              <a:t> </a:t>
            </a:r>
            <a:r>
              <a:rPr lang="cs-CZ" dirty="0"/>
              <a:t>roztok </a:t>
            </a:r>
            <a:r>
              <a:rPr lang="cs-CZ" dirty="0" smtClean="0"/>
              <a:t>-  </a:t>
            </a:r>
            <a:r>
              <a:rPr lang="cs-CZ" dirty="0" err="1" smtClean="0"/>
              <a:t>adstrigenční</a:t>
            </a:r>
            <a:r>
              <a:rPr lang="cs-CZ" dirty="0" smtClean="0"/>
              <a:t> (</a:t>
            </a:r>
            <a:r>
              <a:rPr lang="cs-CZ" dirty="0"/>
              <a:t>místně </a:t>
            </a:r>
            <a:r>
              <a:rPr lang="cs-CZ" dirty="0" smtClean="0"/>
              <a:t>zužuje</a:t>
            </a:r>
            <a:r>
              <a:rPr lang="cs-CZ" dirty="0"/>
              <a:t> cévy a snižující vyměšování </a:t>
            </a:r>
            <a:r>
              <a:rPr lang="cs-CZ" dirty="0" smtClean="0"/>
              <a:t>- sekreci</a:t>
            </a:r>
            <a:r>
              <a:rPr lang="cs-CZ" dirty="0"/>
              <a:t>) a antibakteriální </a:t>
            </a:r>
            <a:r>
              <a:rPr lang="cs-CZ" dirty="0" smtClean="0"/>
              <a:t>účinky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04635" y="1124744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769432" y="3317198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Octan železitý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433728" y="3284984"/>
            <a:ext cx="2146384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(CH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COO)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Fe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1187624" y="6351711"/>
            <a:ext cx="597666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(</a:t>
            </a:r>
            <a:r>
              <a:rPr lang="cs-CZ" dirty="0" smtClean="0"/>
              <a:t>CH</a:t>
            </a:r>
            <a:r>
              <a:rPr lang="cs-CZ" baseline="-25000" dirty="0" smtClean="0"/>
              <a:t>3</a:t>
            </a:r>
            <a:r>
              <a:rPr lang="cs-CZ" dirty="0" smtClean="0"/>
              <a:t>COO)</a:t>
            </a:r>
            <a:r>
              <a:rPr lang="cs-CZ" baseline="-25000" dirty="0" smtClean="0"/>
              <a:t>2</a:t>
            </a:r>
            <a:r>
              <a:rPr lang="cs-CZ" dirty="0" smtClean="0"/>
              <a:t>Ca → CH</a:t>
            </a:r>
            <a:r>
              <a:rPr lang="cs-CZ" baseline="-25000" dirty="0" smtClean="0"/>
              <a:t>3 </a:t>
            </a:r>
            <a:r>
              <a:rPr lang="cs-CZ" dirty="0"/>
              <a:t>–</a:t>
            </a:r>
            <a:r>
              <a:rPr lang="cs-CZ" dirty="0" smtClean="0"/>
              <a:t> CO</a:t>
            </a:r>
            <a:r>
              <a:rPr lang="cs-CZ" dirty="0"/>
              <a:t> – </a:t>
            </a:r>
            <a:r>
              <a:rPr lang="cs-CZ" dirty="0" smtClean="0"/>
              <a:t>CH</a:t>
            </a:r>
            <a:r>
              <a:rPr lang="cs-CZ" baseline="-25000" dirty="0" smtClean="0"/>
              <a:t>3  </a:t>
            </a:r>
            <a:r>
              <a:rPr lang="cs-CZ" dirty="0" smtClean="0"/>
              <a:t>+ CaCO</a:t>
            </a:r>
            <a:r>
              <a:rPr lang="cs-CZ" baseline="-25000" dirty="0" smtClean="0"/>
              <a:t>3        </a:t>
            </a:r>
            <a:r>
              <a:rPr lang="cs-CZ" dirty="0" smtClean="0"/>
              <a:t>    </a:t>
            </a:r>
            <a:endParaRPr lang="cs-CZ" sz="2200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418491" y="4407495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769432" y="3848550"/>
            <a:ext cx="250642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Octan </a:t>
            </a:r>
            <a:r>
              <a:rPr lang="cs-CZ" dirty="0" smtClean="0"/>
              <a:t>chromitý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3433728" y="3816336"/>
            <a:ext cx="2146384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(CH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COO)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Cr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35496" y="5769238"/>
            <a:ext cx="561662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tepelným rozkladem vzniká aceton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69432" y="5189406"/>
            <a:ext cx="250642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Octan </a:t>
            </a:r>
            <a:r>
              <a:rPr lang="cs-CZ" dirty="0" smtClean="0"/>
              <a:t>vápenatý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433728" y="5157192"/>
            <a:ext cx="2146384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(CH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COO)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Ca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066377" y="4407494"/>
            <a:ext cx="273630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barvení tkanin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1" name="Šipka doprava se zářezem 20">
            <a:hlinkClick r:id="rId3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133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8" grpId="0" animBg="1"/>
      <p:bldP spid="19" grpId="0" animBg="1"/>
      <p:bldP spid="31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15" grpId="0" animBg="1"/>
      <p:bldP spid="16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Skupina 47"/>
          <p:cNvGrpSpPr/>
          <p:nvPr/>
        </p:nvGrpSpPr>
        <p:grpSpPr>
          <a:xfrm>
            <a:off x="7524328" y="4869160"/>
            <a:ext cx="1507694" cy="2025692"/>
            <a:chOff x="7555392" y="2005507"/>
            <a:chExt cx="1507694" cy="2025692"/>
          </a:xfrm>
        </p:grpSpPr>
        <p:pic>
          <p:nvPicPr>
            <p:cNvPr id="49" name="Picture 5" descr="Soubor: PreservedFood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2005507"/>
              <a:ext cx="1466750" cy="1961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ovéPole 49"/>
            <p:cNvSpPr txBox="1"/>
            <p:nvPr/>
          </p:nvSpPr>
          <p:spPr>
            <a:xfrm>
              <a:off x="7555392" y="3754200"/>
              <a:ext cx="6926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Obr.10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1" name="Skupina 50"/>
          <p:cNvGrpSpPr/>
          <p:nvPr/>
        </p:nvGrpSpPr>
        <p:grpSpPr>
          <a:xfrm>
            <a:off x="4991736" y="5827252"/>
            <a:ext cx="1762082" cy="1030748"/>
            <a:chOff x="5243323" y="2980119"/>
            <a:chExt cx="1762082" cy="1030748"/>
          </a:xfrm>
        </p:grpSpPr>
        <p:pic>
          <p:nvPicPr>
            <p:cNvPr id="5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1" y="2980119"/>
              <a:ext cx="1713324" cy="994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TextovéPole 52"/>
            <p:cNvSpPr txBox="1"/>
            <p:nvPr/>
          </p:nvSpPr>
          <p:spPr>
            <a:xfrm>
              <a:off x="5243323" y="3733868"/>
              <a:ext cx="6926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Obr.9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5724128" y="4657511"/>
            <a:ext cx="1782147" cy="1107573"/>
            <a:chOff x="7203525" y="4657511"/>
            <a:chExt cx="1782147" cy="110757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0507" y="4657511"/>
              <a:ext cx="1745165" cy="1081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ovéPole 46"/>
            <p:cNvSpPr txBox="1"/>
            <p:nvPr/>
          </p:nvSpPr>
          <p:spPr>
            <a:xfrm>
              <a:off x="7203525" y="5485308"/>
              <a:ext cx="646312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>
                <a:defRPr sz="1200" b="1">
                  <a:solidFill>
                    <a:prstClr val="black"/>
                  </a:solidFill>
                </a:defRPr>
              </a:lvl1pPr>
            </a:lstStyle>
            <a:p>
              <a:r>
                <a:rPr lang="cs-CZ" dirty="0" smtClean="0"/>
                <a:t>Obr.8</a:t>
              </a:r>
              <a:endParaRPr lang="cs-CZ" dirty="0"/>
            </a:p>
          </p:txBody>
        </p:sp>
      </p:grpSp>
      <p:grpSp>
        <p:nvGrpSpPr>
          <p:cNvPr id="44" name="Skupina 43"/>
          <p:cNvGrpSpPr/>
          <p:nvPr/>
        </p:nvGrpSpPr>
        <p:grpSpPr>
          <a:xfrm>
            <a:off x="7970024" y="3706143"/>
            <a:ext cx="1251703" cy="885874"/>
            <a:chOff x="2928020" y="4982733"/>
            <a:chExt cx="1251703" cy="885874"/>
          </a:xfrm>
        </p:grpSpPr>
        <p:pic>
          <p:nvPicPr>
            <p:cNvPr id="45" name="Picture 4" descr="Soubor: Cinnamomum verum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020" y="5011706"/>
              <a:ext cx="1163214" cy="856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ovéPole 45"/>
            <p:cNvSpPr txBox="1"/>
            <p:nvPr/>
          </p:nvSpPr>
          <p:spPr>
            <a:xfrm>
              <a:off x="3533411" y="4982733"/>
              <a:ext cx="646312" cy="27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>
                <a:defRPr sz="1200" b="1">
                  <a:solidFill>
                    <a:prstClr val="black"/>
                  </a:solidFill>
                </a:defRPr>
              </a:lvl1pPr>
            </a:lstStyle>
            <a:p>
              <a:r>
                <a:rPr lang="cs-CZ" dirty="0"/>
                <a:t>Obr.7</a:t>
              </a:r>
            </a:p>
          </p:txBody>
        </p:sp>
      </p:grpSp>
      <p:grpSp>
        <p:nvGrpSpPr>
          <p:cNvPr id="41" name="Skupina 40"/>
          <p:cNvGrpSpPr/>
          <p:nvPr/>
        </p:nvGrpSpPr>
        <p:grpSpPr>
          <a:xfrm>
            <a:off x="6910699" y="2551544"/>
            <a:ext cx="1462622" cy="1153000"/>
            <a:chOff x="6215247" y="5373770"/>
            <a:chExt cx="1462622" cy="1153000"/>
          </a:xfrm>
        </p:grpSpPr>
        <p:pic>
          <p:nvPicPr>
            <p:cNvPr id="42" name="Picture 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247" y="5423322"/>
              <a:ext cx="1381090" cy="1103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ovéPole 42"/>
            <p:cNvSpPr txBox="1"/>
            <p:nvPr/>
          </p:nvSpPr>
          <p:spPr>
            <a:xfrm>
              <a:off x="6985231" y="5373770"/>
              <a:ext cx="6926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Obr.6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7251310" y="1362757"/>
            <a:ext cx="1368607" cy="1208902"/>
            <a:chOff x="5106052" y="53233"/>
            <a:chExt cx="1368607" cy="1208902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052" y="53233"/>
              <a:ext cx="1204678" cy="1159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ovéPole 34"/>
            <p:cNvSpPr txBox="1"/>
            <p:nvPr/>
          </p:nvSpPr>
          <p:spPr>
            <a:xfrm>
              <a:off x="5782021" y="985136"/>
              <a:ext cx="6926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>
                <a:defRPr sz="1200" b="1"/>
              </a:lvl1pPr>
            </a:lstStyle>
            <a:p>
              <a:r>
                <a:rPr lang="cs-CZ" dirty="0" smtClean="0">
                  <a:solidFill>
                    <a:schemeClr val="bg1"/>
                  </a:solidFill>
                </a:rPr>
                <a:t>Obr.5                           </a:t>
              </a:r>
              <a:endParaRPr lang="cs-CZ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5871937" y="1296883"/>
            <a:ext cx="1122949" cy="1018064"/>
            <a:chOff x="3393732" y="3251885"/>
            <a:chExt cx="1122949" cy="1018064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6696" y="3279615"/>
              <a:ext cx="1069985" cy="990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>
              <a:off x="3393732" y="3251885"/>
              <a:ext cx="692638" cy="251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Obr.4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7164288" y="78704"/>
            <a:ext cx="1455629" cy="1195608"/>
            <a:chOff x="1043607" y="4491704"/>
            <a:chExt cx="1455629" cy="1195608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509120"/>
              <a:ext cx="1383620" cy="1178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ovéPole 4"/>
            <p:cNvSpPr txBox="1"/>
            <p:nvPr/>
          </p:nvSpPr>
          <p:spPr>
            <a:xfrm>
              <a:off x="1043607" y="4491704"/>
              <a:ext cx="7945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1200" b="1" dirty="0" smtClean="0">
                  <a:solidFill>
                    <a:prstClr val="black"/>
                  </a:solidFill>
                </a:rPr>
                <a:t>Obr.3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5724128" y="48020"/>
            <a:ext cx="1345446" cy="1212263"/>
            <a:chOff x="3635896" y="4464408"/>
            <a:chExt cx="1345446" cy="1212263"/>
          </a:xfrm>
        </p:grpSpPr>
        <p:pic>
          <p:nvPicPr>
            <p:cNvPr id="25" name="Picture 4" descr="Soubor: Tyting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792" y="4509121"/>
              <a:ext cx="1282550" cy="116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ovéPole 4"/>
            <p:cNvSpPr txBox="1"/>
            <p:nvPr/>
          </p:nvSpPr>
          <p:spPr>
            <a:xfrm>
              <a:off x="3635896" y="4464408"/>
              <a:ext cx="7485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>
                <a:defRPr sz="1200" b="1">
                  <a:solidFill>
                    <a:prstClr val="black"/>
                  </a:solidFill>
                </a:defRPr>
              </a:lvl1pPr>
            </a:lstStyle>
            <a:p>
              <a:r>
                <a:rPr lang="cs-CZ" dirty="0" smtClean="0">
                  <a:solidFill>
                    <a:schemeClr val="bg1"/>
                  </a:solidFill>
                </a:rPr>
                <a:t>Obr.2</a:t>
              </a:r>
              <a:endParaRPr lang="cs-CZ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755576" y="519063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Octan </a:t>
            </a:r>
            <a:r>
              <a:rPr lang="cs-CZ" dirty="0" smtClean="0"/>
              <a:t>sodný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419872" y="486849"/>
            <a:ext cx="2160240" cy="461665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CH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COONa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1640" y="2381979"/>
            <a:ext cx="6782608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katalyzátor </a:t>
            </a:r>
            <a:r>
              <a:rPr lang="cs-CZ" dirty="0"/>
              <a:t>při syntéze organických kyselin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</a:t>
            </a:r>
            <a:r>
              <a:rPr lang="cs-CZ" dirty="0"/>
              <a:t> aromatických aldehydů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04635" y="1805915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769432" y="1143310"/>
            <a:ext cx="237626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Octan </a:t>
            </a:r>
            <a:r>
              <a:rPr lang="cs-CZ" dirty="0" smtClean="0"/>
              <a:t>draselný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433728" y="1111096"/>
            <a:ext cx="1786344" cy="461665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CH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COOK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769432" y="3533222"/>
            <a:ext cx="250642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Benzoan sodný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3433728" y="3501008"/>
            <a:ext cx="2016224" cy="461665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cs-CZ" sz="2400" b="1" dirty="0"/>
              <a:t>C</a:t>
            </a:r>
            <a:r>
              <a:rPr lang="cs-CZ" sz="2400" b="1" baseline="-25000" dirty="0"/>
              <a:t>6</a:t>
            </a:r>
            <a:r>
              <a:rPr lang="cs-CZ" sz="2400" b="1" dirty="0"/>
              <a:t>H</a:t>
            </a:r>
            <a:r>
              <a:rPr lang="cs-CZ" sz="2400" b="1" baseline="-25000" dirty="0"/>
              <a:t>5</a:t>
            </a:r>
            <a:r>
              <a:rPr lang="cs-CZ" sz="2400" b="1" dirty="0"/>
              <a:t>COONa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35496" y="6135687"/>
            <a:ext cx="468052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konzervační </a:t>
            </a:r>
            <a:r>
              <a:rPr lang="cs-CZ" dirty="0" smtClean="0"/>
              <a:t>prostředek </a:t>
            </a:r>
            <a:r>
              <a:rPr lang="cs-CZ" i="1" dirty="0" smtClean="0"/>
              <a:t>E211</a:t>
            </a:r>
            <a:endParaRPr lang="cs-CZ" i="1" dirty="0">
              <a:solidFill>
                <a:prstClr val="black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418491" y="5559623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5496" y="4149080"/>
            <a:ext cx="792088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ve většině ovoce, především v bobulovitých plodech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5496" y="4695527"/>
            <a:ext cx="554461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brusinky, houby,</a:t>
            </a:r>
            <a:r>
              <a:rPr lang="cs-CZ" dirty="0"/>
              <a:t> </a:t>
            </a:r>
            <a:r>
              <a:rPr lang="cs-CZ" dirty="0" smtClean="0"/>
              <a:t>skořice,</a:t>
            </a:r>
            <a:r>
              <a:rPr lang="cs-CZ" dirty="0"/>
              <a:t> </a:t>
            </a:r>
            <a:r>
              <a:rPr lang="cs-CZ" dirty="0" smtClean="0"/>
              <a:t>hřebíček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4" name="Šipka doprava se zářezem 53">
            <a:hlinkClick r:id="rId1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397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00"/>
                            </p:stCondLst>
                            <p:childTnLst>
                              <p:par>
                                <p:cTn id="1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9" grpId="0" animBg="1"/>
      <p:bldP spid="31" grpId="0" animBg="1"/>
      <p:bldP spid="33" grpId="0" animBg="1"/>
      <p:bldP spid="37" grpId="0" animBg="1"/>
      <p:bldP spid="38" grpId="0" animBg="1"/>
      <p:bldP spid="39" grpId="0" animBg="1"/>
      <p:bldP spid="40" grpId="0" animBg="1"/>
      <p:bldP spid="16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36512" y="1988071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  </a:t>
            </a:r>
            <a:r>
              <a:rPr lang="cs-CZ" sz="1200" dirty="0"/>
              <a:t>JUHANSON. </a:t>
            </a:r>
            <a:r>
              <a:rPr lang="cs-CZ" sz="1200" i="1" dirty="0"/>
              <a:t>Soubor: Maliny (</a:t>
            </a:r>
            <a:r>
              <a:rPr lang="cs-CZ" sz="1200" i="1" dirty="0" err="1"/>
              <a:t>Rubus</a:t>
            </a:r>
            <a:r>
              <a:rPr lang="cs-CZ" sz="1200" i="1" dirty="0"/>
              <a:t> </a:t>
            </a:r>
            <a:r>
              <a:rPr lang="cs-CZ" sz="1200" i="1" dirty="0" err="1"/>
              <a:t>idaeus</a:t>
            </a:r>
            <a:r>
              <a:rPr lang="cs-CZ" sz="1200" i="1" dirty="0"/>
              <a:t>) </a:t>
            </a:r>
            <a:r>
              <a:rPr lang="cs-CZ" sz="1200" i="1" dirty="0" err="1"/>
              <a:t>jpg</a:t>
            </a:r>
            <a:r>
              <a:rPr lang="cs-CZ" sz="1200" i="1" dirty="0"/>
              <a:t>.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8.5.2013]. </a:t>
            </a:r>
            <a:r>
              <a:rPr lang="cs-CZ" sz="1200" dirty="0"/>
              <a:t>Dostupný na WWW: http://commons.wikimedia.org/wiki/File:Raspberries_(Rubus_Idaeus).</a:t>
            </a:r>
            <a:r>
              <a:rPr lang="cs-CZ" sz="1200" dirty="0" smtClean="0"/>
              <a:t>jpg</a:t>
            </a:r>
            <a:r>
              <a:rPr lang="cs-CZ" sz="1200" b="1" dirty="0" smtClean="0">
                <a:solidFill>
                  <a:prstClr val="black"/>
                </a:solidFill>
              </a:rPr>
              <a:t>  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6512" y="244818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 </a:t>
            </a:r>
            <a:r>
              <a:rPr lang="cs-CZ" sz="1200" dirty="0"/>
              <a:t>SILARSKI, Marek. </a:t>
            </a:r>
            <a:r>
              <a:rPr lang="cs-CZ" sz="1200" i="1" dirty="0"/>
              <a:t>Soubor: </a:t>
            </a:r>
            <a:r>
              <a:rPr lang="cs-CZ" sz="1200" i="1" dirty="0" err="1"/>
              <a:t>Bieszczady</a:t>
            </a:r>
            <a:r>
              <a:rPr lang="cs-CZ" sz="1200" i="1" dirty="0"/>
              <a:t> Flora.jpg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22.5.2013]. </a:t>
            </a:r>
            <a:r>
              <a:rPr lang="cs-CZ" sz="1200" dirty="0"/>
              <a:t>Dostupný na WWW: http://commons.wikimedia.org/wiki/File:Bieszczady_Flora.jpg?uselang=cs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36512" y="2909849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 </a:t>
            </a:r>
            <a:r>
              <a:rPr lang="cs-CZ" sz="1200" dirty="0"/>
              <a:t>BAUER, </a:t>
            </a:r>
            <a:r>
              <a:rPr lang="cs-CZ" sz="1200" dirty="0" err="1"/>
              <a:t>Scott</a:t>
            </a:r>
            <a:r>
              <a:rPr lang="cs-CZ" sz="1200" dirty="0"/>
              <a:t>. </a:t>
            </a:r>
            <a:r>
              <a:rPr lang="cs-CZ" sz="1200" i="1" dirty="0"/>
              <a:t>Soubor: C5 </a:t>
            </a:r>
            <a:r>
              <a:rPr lang="cs-CZ" sz="1200" i="1" dirty="0" err="1"/>
              <a:t>plum</a:t>
            </a:r>
            <a:r>
              <a:rPr lang="cs-CZ" sz="1200" i="1" dirty="0"/>
              <a:t> </a:t>
            </a:r>
            <a:r>
              <a:rPr lang="cs-CZ" sz="1200" i="1" dirty="0" err="1"/>
              <a:t>pox</a:t>
            </a:r>
            <a:r>
              <a:rPr lang="cs-CZ" sz="1200" i="1" dirty="0"/>
              <a:t> </a:t>
            </a:r>
            <a:r>
              <a:rPr lang="cs-CZ" sz="1200" i="1" dirty="0" err="1"/>
              <a:t>resistant</a:t>
            </a:r>
            <a:r>
              <a:rPr lang="cs-CZ" sz="1200" i="1" dirty="0"/>
              <a:t> plum.jpg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22.5.2013]. </a:t>
            </a:r>
            <a:r>
              <a:rPr lang="cs-CZ" sz="1200" dirty="0"/>
              <a:t>Dostupný na WWW: http://commons.wikimedia.org/wiki/File:C5_plum_pox_resistant_plum.jpg?uselang=cs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-36512" y="152640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  </a:t>
            </a:r>
            <a:r>
              <a:rPr lang="cs-CZ" sz="1200" dirty="0"/>
              <a:t>RØNNING, </a:t>
            </a:r>
            <a:r>
              <a:rPr lang="cs-CZ" sz="1200" dirty="0" err="1"/>
              <a:t>Arnstein</a:t>
            </a:r>
            <a:r>
              <a:rPr lang="cs-CZ" sz="1200" dirty="0"/>
              <a:t>. </a:t>
            </a:r>
            <a:r>
              <a:rPr lang="cs-CZ" sz="1200" i="1" dirty="0"/>
              <a:t>Soubor: Tyting.jpg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8.5.2013]. </a:t>
            </a:r>
            <a:r>
              <a:rPr lang="cs-CZ" sz="1200" dirty="0"/>
              <a:t>Dostupný na WWW: http://</a:t>
            </a:r>
            <a:r>
              <a:rPr lang="cs-CZ" sz="1200" dirty="0" smtClean="0"/>
              <a:t>commons.wikimedia.org/wiki/File:Tyting.jpg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36512" y="337151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Obr.6  </a:t>
            </a:r>
            <a:r>
              <a:rPr lang="cs-CZ" sz="1200" dirty="0"/>
              <a:t>CHERNILEVSKY, George. </a:t>
            </a:r>
            <a:r>
              <a:rPr lang="cs-CZ" sz="1200" i="1" dirty="0"/>
              <a:t>Soubor: Cep v košíku 2006 G01.jpg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20.5.2013]. </a:t>
            </a:r>
            <a:r>
              <a:rPr lang="cs-CZ" sz="1200" dirty="0"/>
              <a:t>Dostupný na WWW: http://</a:t>
            </a:r>
            <a:r>
              <a:rPr lang="cs-CZ" sz="1200" dirty="0" smtClean="0"/>
              <a:t>commons.wikimedia.org/wiki/File:Cep_in_basket_2006_G01.jpg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36512" y="3833179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Obr.7  </a:t>
            </a:r>
            <a:r>
              <a:rPr lang="cs-CZ" sz="1200" dirty="0"/>
              <a:t>NATARÁDŽA. </a:t>
            </a:r>
            <a:r>
              <a:rPr lang="cs-CZ" sz="1200" i="1" dirty="0"/>
              <a:t>Soubor: </a:t>
            </a:r>
            <a:r>
              <a:rPr lang="cs-CZ" sz="1200" i="1" dirty="0" err="1"/>
              <a:t>Cinnamomum</a:t>
            </a:r>
            <a:r>
              <a:rPr lang="cs-CZ" sz="1200" i="1" dirty="0"/>
              <a:t> verum.jpg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8.5.2013]. </a:t>
            </a:r>
            <a:r>
              <a:rPr lang="cs-CZ" sz="1200" dirty="0"/>
              <a:t>Dostupný na WWW: http://</a:t>
            </a:r>
            <a:r>
              <a:rPr lang="cs-CZ" sz="1200" dirty="0" smtClean="0"/>
              <a:t>commons.wikimedia.org/wiki/File:Cinnamomum_verum.jpg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36512" y="4294843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Obr.8  </a:t>
            </a:r>
            <a:r>
              <a:rPr lang="cs-CZ" sz="1200" dirty="0"/>
              <a:t>VIATOUR, </a:t>
            </a:r>
            <a:r>
              <a:rPr lang="cs-CZ" sz="1200" dirty="0" err="1"/>
              <a:t>Luc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Clous</a:t>
            </a:r>
            <a:r>
              <a:rPr lang="cs-CZ" sz="1200" i="1" dirty="0"/>
              <a:t> de </a:t>
            </a:r>
            <a:r>
              <a:rPr lang="cs-CZ" sz="1200" i="1" dirty="0" err="1"/>
              <a:t>Girofle</a:t>
            </a:r>
            <a:r>
              <a:rPr lang="cs-CZ" sz="1200" i="1" dirty="0"/>
              <a:t> </a:t>
            </a:r>
            <a:r>
              <a:rPr lang="cs-CZ" sz="1200" i="1" dirty="0" err="1"/>
              <a:t>Luc</a:t>
            </a:r>
            <a:r>
              <a:rPr lang="cs-CZ" sz="1200" i="1" dirty="0"/>
              <a:t> Viatour.jpg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22.5.2013]. </a:t>
            </a:r>
            <a:r>
              <a:rPr lang="cs-CZ" sz="1200" dirty="0"/>
              <a:t>Dostupný na WWW: http://commons.wikimedia.org/wiki/File:Clous_de_Girofle_Luc_Viatour.jpg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-36512" y="4765589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Obr.9 </a:t>
            </a:r>
            <a:r>
              <a:rPr lang="cs-CZ" sz="1200" dirty="0"/>
              <a:t>STRACHOŇ(BAZI), Martin. </a:t>
            </a:r>
            <a:r>
              <a:rPr lang="cs-CZ" sz="1200" i="1" dirty="0"/>
              <a:t>Soubor: klobása s chlebem hořčicí.jpg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22.5.2013]. </a:t>
            </a: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/>
              <a:t>Dostupný na WWW: http://commons.wikimedia.org/wiki/File:Klob%C3%A1sa_s_chlebem_a_ho%C5%99%C4%8Dic%C3%AD.jpg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522725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Obr.10 </a:t>
            </a:r>
            <a:r>
              <a:rPr lang="cs-CZ" sz="1200" dirty="0"/>
              <a:t>USA, KNIHOVNA KONGRESU. </a:t>
            </a:r>
            <a:r>
              <a:rPr lang="cs-CZ" sz="1200" i="1" dirty="0"/>
              <a:t>Soubor: PreservedFood1.jpg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22.5.2013]. </a:t>
            </a:r>
            <a:r>
              <a:rPr lang="cs-CZ" sz="1200" dirty="0"/>
              <a:t>Dostupný na WWW: http://commons.wikimedia.org/wiki/File:PreservedFood1.jpg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1029519"/>
            <a:ext cx="781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</a:t>
            </a:r>
            <a:r>
              <a:rPr lang="cs-CZ" sz="1200" dirty="0"/>
              <a:t> </a:t>
            </a:r>
            <a:r>
              <a:rPr lang="cs-CZ" sz="1200" dirty="0" smtClean="0"/>
              <a:t>  WRIGHT</a:t>
            </a:r>
            <a:r>
              <a:rPr lang="cs-CZ" sz="1200" dirty="0"/>
              <a:t>, Joseph. </a:t>
            </a:r>
            <a:r>
              <a:rPr lang="cs-CZ" sz="1200" i="1" dirty="0"/>
              <a:t>Soubor: JosephWright-Alchemist.jpg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20.2.2013]. Dostupný na WWW: http://commons.wikimedia.org/wiki/File:JosephWright-Alchemist.jpg</a:t>
            </a:r>
            <a:endParaRPr lang="cs-CZ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91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634126" y="2353128"/>
            <a:ext cx="787574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prstClr val="black"/>
                </a:solidFill>
              </a:rPr>
              <a:t>Honza, J.; Mareček, A</a:t>
            </a:r>
            <a:r>
              <a:rPr lang="cs-CZ" sz="1200" dirty="0" smtClean="0">
                <a:solidFill>
                  <a:prstClr val="black"/>
                </a:solidFill>
              </a:rPr>
              <a:t>.     </a:t>
            </a:r>
            <a:r>
              <a:rPr lang="cs-CZ" sz="1200" dirty="0">
                <a:solidFill>
                  <a:prstClr val="black"/>
                </a:solidFill>
              </a:rPr>
              <a:t>Chemie pro čtyřletá gymnázia (3.díl). Brno: </a:t>
            </a:r>
            <a:r>
              <a:rPr lang="cs-CZ" sz="1200" dirty="0" err="1">
                <a:solidFill>
                  <a:prstClr val="black"/>
                </a:solidFill>
              </a:rPr>
              <a:t>DaTaPrint</a:t>
            </a:r>
            <a:r>
              <a:rPr lang="cs-CZ" sz="1200" dirty="0">
                <a:solidFill>
                  <a:prstClr val="black"/>
                </a:solidFill>
              </a:rPr>
              <a:t>, 2000;ISBN 80-7182-057-1</a:t>
            </a:r>
          </a:p>
        </p:txBody>
      </p:sp>
      <p:sp>
        <p:nvSpPr>
          <p:cNvPr id="16" name="TextovéPole 2"/>
          <p:cNvSpPr txBox="1"/>
          <p:nvPr/>
        </p:nvSpPr>
        <p:spPr>
          <a:xfrm>
            <a:off x="1677733" y="1916832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34126" y="2665260"/>
            <a:ext cx="629157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prstClr val="black"/>
                </a:solidFill>
              </a:rPr>
              <a:t>Pacák, J</a:t>
            </a:r>
            <a:r>
              <a:rPr lang="cs-CZ" sz="1200" dirty="0" smtClean="0">
                <a:solidFill>
                  <a:prstClr val="black"/>
                </a:solidFill>
              </a:rPr>
              <a:t>.                             Chemie </a:t>
            </a:r>
            <a:r>
              <a:rPr lang="cs-CZ" sz="1200" dirty="0">
                <a:solidFill>
                  <a:prstClr val="black"/>
                </a:solidFill>
              </a:rPr>
              <a:t>pro 2. ročník gymnázií. Praha: SPN, </a:t>
            </a:r>
            <a:r>
              <a:rPr lang="cs-CZ" sz="1200" dirty="0" smtClean="0">
                <a:solidFill>
                  <a:prstClr val="black"/>
                </a:solidFill>
              </a:rPr>
              <a:t>1985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34126" y="2999899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>
                <a:solidFill>
                  <a:prstClr val="black"/>
                </a:solidFill>
              </a:rPr>
              <a:t>Kotlík B., Růžičková K.    Chemie </a:t>
            </a:r>
            <a:r>
              <a:rPr lang="cs-CZ" sz="1200" dirty="0">
                <a:solidFill>
                  <a:prstClr val="black"/>
                </a:solidFill>
              </a:rPr>
              <a:t>I. v kostce pro střední </a:t>
            </a:r>
            <a:r>
              <a:rPr lang="cs-CZ" sz="1200" dirty="0" smtClean="0">
                <a:solidFill>
                  <a:prstClr val="black"/>
                </a:solidFill>
              </a:rPr>
              <a:t>školy, Fragment 2002, </a:t>
            </a:r>
            <a:r>
              <a:rPr lang="cs-CZ" sz="1200" dirty="0">
                <a:solidFill>
                  <a:prstClr val="black"/>
                </a:solidFill>
              </a:rPr>
              <a:t>ISBN: 80-7200-337-2</a:t>
            </a:r>
            <a:r>
              <a:rPr lang="cs-CZ" sz="1200" dirty="0" smtClean="0">
                <a:solidFill>
                  <a:prstClr val="black"/>
                </a:solidFill>
              </a:rPr>
              <a:t> 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611904" y="3314633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>
                <a:solidFill>
                  <a:prstClr val="black"/>
                </a:solidFill>
              </a:rPr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91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0">
              <a:srgbClr val="46D84D"/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868418" y="-22400"/>
            <a:ext cx="7407164" cy="685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" name="TextovéPole 4"/>
          <p:cNvSpPr txBox="1"/>
          <p:nvPr/>
        </p:nvSpPr>
        <p:spPr>
          <a:xfrm>
            <a:off x="7598840" y="6605608"/>
            <a:ext cx="826840" cy="27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latin typeface="Georgia" pitchFamily="18" charset="0"/>
              </a:rPr>
              <a:t>Obr.1</a:t>
            </a:r>
            <a:endParaRPr lang="cs-CZ" sz="1200" b="1" dirty="0">
              <a:latin typeface="Georgia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954000" y="4473360"/>
            <a:ext cx="7236000" cy="219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F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18288" bIns="0" anchor="ctr">
            <a:normAutofit fontScale="9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>
              <a:spcBef>
                <a:spcPct val="0"/>
              </a:spcBef>
              <a:buNone/>
              <a:defRPr kumimoji="0" sz="5600" b="1" cap="all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cs-CZ" dirty="0" smtClean="0"/>
              <a:t>SOLI KARBOXYLOVÝCH KYSELIN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087724" y="116632"/>
            <a:ext cx="4968552" cy="15696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3200" b="1" cap="all" dirty="0" smtClean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funkční deriváty karboxylových kyselin</a:t>
            </a:r>
            <a:endParaRPr lang="cs-CZ" sz="3200" b="1" cap="all" dirty="0">
              <a:ln w="63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62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aoblený obdélník 18"/>
          <p:cNvSpPr/>
          <p:nvPr/>
        </p:nvSpPr>
        <p:spPr>
          <a:xfrm>
            <a:off x="539552" y="1247775"/>
            <a:ext cx="8064896" cy="4362451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TextovéPole 19">
            <a:hlinkClick r:id="rId5" action="ppaction://hlinksldjump"/>
          </p:cNvPr>
          <p:cNvSpPr txBox="1"/>
          <p:nvPr/>
        </p:nvSpPr>
        <p:spPr>
          <a:xfrm>
            <a:off x="541359" y="2120081"/>
            <a:ext cx="892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SUSTITUČNÍ </a:t>
            </a:r>
            <a:r>
              <a:rPr lang="cs-CZ" sz="2400" b="1" dirty="0">
                <a:solidFill>
                  <a:srgbClr val="FF0000"/>
                </a:solidFill>
              </a:rPr>
              <a:t>DERIVÁTY KARBOXYLOVÝCH KYSELIN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2" name="TextovéPole 21">
            <a:hlinkClick r:id="rId6" action="ppaction://hlinksldjump"/>
          </p:cNvPr>
          <p:cNvSpPr txBox="1"/>
          <p:nvPr/>
        </p:nvSpPr>
        <p:spPr>
          <a:xfrm>
            <a:off x="541362" y="2632843"/>
            <a:ext cx="5470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SOLI KARBOXYLOVÝCH KYSELIN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3" name="TextovéPole 22">
            <a:hlinkClick r:id="rId7" action="ppaction://hlinksldjump"/>
          </p:cNvPr>
          <p:cNvSpPr txBox="1"/>
          <p:nvPr/>
        </p:nvSpPr>
        <p:spPr>
          <a:xfrm>
            <a:off x="541360" y="3166516"/>
            <a:ext cx="748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NÁZVOSLOVÍ SOLÍ KARBOXYLOVÝCH KYSELIN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4" name="TextovéPole 23">
            <a:hlinkClick r:id="rId8" action="ppaction://hlinksldjump"/>
          </p:cNvPr>
          <p:cNvSpPr txBox="1"/>
          <p:nvPr/>
        </p:nvSpPr>
        <p:spPr>
          <a:xfrm>
            <a:off x="541361" y="3700188"/>
            <a:ext cx="676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REAKCE SOLÍ KARBOXYLOVÝCH KYSELIN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5" name="TextovéPole 24">
            <a:hlinkClick r:id="rId9" action="ppaction://hlinksldjump"/>
          </p:cNvPr>
          <p:cNvSpPr txBox="1"/>
          <p:nvPr/>
        </p:nvSpPr>
        <p:spPr>
          <a:xfrm>
            <a:off x="541358" y="4233862"/>
            <a:ext cx="8135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OCTAN HLINITÝ, ŽELEZITÝ, CHROMITÝ, VÁPENATÝ 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6" name="TextovéPole 25">
            <a:hlinkClick r:id="rId10" action="ppaction://hlinksldjump"/>
          </p:cNvPr>
          <p:cNvSpPr txBox="1"/>
          <p:nvPr/>
        </p:nvSpPr>
        <p:spPr>
          <a:xfrm>
            <a:off x="541361" y="4767535"/>
            <a:ext cx="7343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OCTAN SODNÝ, DRASELNÝ</a:t>
            </a:r>
            <a:r>
              <a:rPr lang="en-US" sz="2400" b="1" dirty="0" smtClean="0">
                <a:solidFill>
                  <a:srgbClr val="FF0000"/>
                </a:solidFill>
              </a:rPr>
              <a:t>;</a:t>
            </a:r>
            <a:r>
              <a:rPr lang="cs-CZ" sz="2400" b="1" dirty="0" smtClean="0">
                <a:solidFill>
                  <a:srgbClr val="FF0000"/>
                </a:solidFill>
              </a:rPr>
              <a:t> BENZOAN SODNÝ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0" name="TextovéPole 29">
            <a:hlinkClick r:id="rId11" action="ppaction://hlinksldjump"/>
          </p:cNvPr>
          <p:cNvSpPr txBox="1"/>
          <p:nvPr/>
        </p:nvSpPr>
        <p:spPr>
          <a:xfrm>
            <a:off x="539552" y="1616025"/>
            <a:ext cx="777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FUNKČNÍ DERIVÁTY KARBOXYLOVÝCH KYSELIN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17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  <p:bldP spid="23" grpId="0"/>
      <p:bldP spid="24" grpId="0"/>
      <p:bldP spid="25" grpId="0"/>
      <p:bldP spid="26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5" y="2492896"/>
            <a:ext cx="302433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funkční deriváty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496" y="3092766"/>
            <a:ext cx="763284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fi-FI" dirty="0"/>
              <a:t>Soli karboxylových kyselin (R-COOMe </a:t>
            </a:r>
            <a:r>
              <a:rPr lang="fi-FI" dirty="0" smtClean="0"/>
              <a:t>[Me </a:t>
            </a:r>
            <a:r>
              <a:rPr lang="cs-CZ" dirty="0" smtClean="0"/>
              <a:t>-</a:t>
            </a:r>
            <a:r>
              <a:rPr lang="fi-FI" dirty="0" smtClean="0"/>
              <a:t> kov])</a:t>
            </a:r>
            <a:endParaRPr lang="fi-FI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07505" y="836713"/>
            <a:ext cx="871296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i="1" dirty="0">
                <a:solidFill>
                  <a:srgbClr val="FF0000"/>
                </a:solidFill>
              </a:rPr>
              <a:t>funkční </a:t>
            </a:r>
            <a:r>
              <a:rPr lang="cs-CZ" sz="2400" b="1" i="1" dirty="0" smtClean="0">
                <a:solidFill>
                  <a:srgbClr val="FF0000"/>
                </a:solidFill>
              </a:rPr>
              <a:t>deriváty </a:t>
            </a:r>
            <a:r>
              <a:rPr lang="cs-CZ" sz="2400" b="1" dirty="0" smtClean="0"/>
              <a:t>vznikají </a:t>
            </a:r>
            <a:r>
              <a:rPr lang="cs-CZ" sz="2400" b="1" dirty="0"/>
              <a:t>náhradou karboxylové </a:t>
            </a:r>
            <a:r>
              <a:rPr lang="cs-CZ" sz="2400" b="1" dirty="0" smtClean="0"/>
              <a:t>skupiny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971599" y="260648"/>
            <a:ext cx="474247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Deriváty karboxylových kyselin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7507" y="1460978"/>
            <a:ext cx="892898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i="1" dirty="0">
                <a:solidFill>
                  <a:srgbClr val="FF0000"/>
                </a:solidFill>
              </a:rPr>
              <a:t>substituční </a:t>
            </a:r>
            <a:r>
              <a:rPr lang="cs-CZ" i="1" dirty="0" smtClean="0">
                <a:solidFill>
                  <a:srgbClr val="FF0000"/>
                </a:solidFill>
              </a:rPr>
              <a:t>deriváty</a:t>
            </a:r>
            <a:r>
              <a:rPr lang="cs-CZ" dirty="0"/>
              <a:t> vznikají adicí další charakteristické skupiny na uhlovodíkový skelet, </a:t>
            </a:r>
            <a:r>
              <a:rPr lang="cs-CZ" dirty="0" smtClean="0"/>
              <a:t>karboxyl je zachován</a:t>
            </a:r>
            <a:r>
              <a:rPr lang="cs-CZ" dirty="0"/>
              <a:t> 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5496" y="3636980"/>
            <a:ext cx="302433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Estery (R-COOR)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5498" y="4184594"/>
            <a:ext cx="323533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Amidy (</a:t>
            </a:r>
            <a:r>
              <a:rPr lang="cs-CZ" dirty="0" smtClean="0"/>
              <a:t>R-CONH</a:t>
            </a:r>
            <a:r>
              <a:rPr lang="cs-CZ" baseline="-25000" dirty="0" smtClean="0"/>
              <a:t>2</a:t>
            </a:r>
            <a:r>
              <a:rPr lang="cs-CZ" dirty="0" smtClean="0"/>
              <a:t>)</a:t>
            </a:r>
            <a:endParaRPr lang="fi-FI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5497" y="4718267"/>
            <a:ext cx="9108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Halogenidy karboxylových </a:t>
            </a:r>
            <a:r>
              <a:rPr lang="cs-CZ" sz="2400" b="1" dirty="0" smtClean="0"/>
              <a:t>kyselin,</a:t>
            </a:r>
            <a:r>
              <a:rPr lang="cs-CZ" sz="2400" b="1" dirty="0"/>
              <a:t> </a:t>
            </a:r>
            <a:r>
              <a:rPr lang="cs-CZ" sz="2400" b="1" dirty="0" err="1"/>
              <a:t>acylhalogenidy</a:t>
            </a:r>
            <a:r>
              <a:rPr lang="cs-CZ" sz="2400" b="1" dirty="0"/>
              <a:t> (R </a:t>
            </a:r>
            <a:r>
              <a:rPr lang="cs-CZ" sz="2400" b="1" dirty="0" smtClean="0"/>
              <a:t>-COX</a:t>
            </a:r>
            <a:r>
              <a:rPr lang="cs-CZ" sz="2400" b="1" dirty="0"/>
              <a:t>)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5999" y="5265696"/>
            <a:ext cx="259178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Nitrily (R-CN)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6002" y="5813310"/>
            <a:ext cx="442798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Anhydridy (R-CO-O-CO-R')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6000" y="6337856"/>
            <a:ext cx="403194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Imidy (R-CO-NH-CO-R</a:t>
            </a:r>
            <a:r>
              <a:rPr lang="cs-CZ" sz="2400" b="1" dirty="0" smtClean="0"/>
              <a:t>')</a:t>
            </a:r>
            <a:endParaRPr lang="cs-CZ" sz="2400" b="1" dirty="0"/>
          </a:p>
        </p:txBody>
      </p:sp>
      <p:sp>
        <p:nvSpPr>
          <p:cNvPr id="19" name="Šipka doprava se zářezem 18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400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21" grpId="0" animBg="1"/>
      <p:bldP spid="29" grpId="0" animBg="1"/>
      <p:bldP spid="14" grpId="0" animBg="1"/>
      <p:bldP spid="18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5" y="2895327"/>
            <a:ext cx="352839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substituční </a:t>
            </a:r>
            <a:r>
              <a:rPr lang="cs-CZ" sz="2400" b="1" dirty="0">
                <a:solidFill>
                  <a:srgbClr val="FF0000"/>
                </a:solidFill>
              </a:rPr>
              <a:t>deriváty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497" y="3501008"/>
            <a:ext cx="892839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err="1"/>
              <a:t>Hydroxykyseliny</a:t>
            </a:r>
            <a:r>
              <a:rPr lang="cs-CZ" dirty="0"/>
              <a:t> </a:t>
            </a:r>
            <a:r>
              <a:rPr lang="cs-CZ" dirty="0" smtClean="0"/>
              <a:t>- </a:t>
            </a:r>
            <a:r>
              <a:rPr lang="cs-CZ" dirty="0"/>
              <a:t>řetězec obsahuje hydroxylovou skupinu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-</a:t>
            </a:r>
            <a:r>
              <a:rPr lang="cs-CZ" dirty="0">
                <a:solidFill>
                  <a:srgbClr val="FF0000"/>
                </a:solidFill>
              </a:rPr>
              <a:t>OH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07505" y="1148551"/>
            <a:ext cx="871296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i="1" dirty="0">
                <a:solidFill>
                  <a:srgbClr val="FF0000"/>
                </a:solidFill>
              </a:rPr>
              <a:t>funkční </a:t>
            </a:r>
            <a:r>
              <a:rPr lang="cs-CZ" sz="2400" b="1" i="1" dirty="0" smtClean="0">
                <a:solidFill>
                  <a:srgbClr val="FF0000"/>
                </a:solidFill>
              </a:rPr>
              <a:t>deriváty </a:t>
            </a:r>
            <a:r>
              <a:rPr lang="cs-CZ" sz="2400" b="1" dirty="0" smtClean="0"/>
              <a:t>vznikají </a:t>
            </a:r>
            <a:r>
              <a:rPr lang="cs-CZ" sz="2400" b="1" dirty="0"/>
              <a:t>náhradou karboxylové </a:t>
            </a:r>
            <a:r>
              <a:rPr lang="cs-CZ" sz="2400" b="1" dirty="0" smtClean="0"/>
              <a:t>skupiny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971599" y="572486"/>
            <a:ext cx="474247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Deriváty karboxylových kyselin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7507" y="1772816"/>
            <a:ext cx="892898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i="1" dirty="0">
                <a:solidFill>
                  <a:srgbClr val="FF0000"/>
                </a:solidFill>
              </a:rPr>
              <a:t>substituční </a:t>
            </a:r>
            <a:r>
              <a:rPr lang="cs-CZ" i="1" dirty="0" smtClean="0">
                <a:solidFill>
                  <a:srgbClr val="FF0000"/>
                </a:solidFill>
              </a:rPr>
              <a:t>deriváty</a:t>
            </a:r>
            <a:r>
              <a:rPr lang="cs-CZ" dirty="0"/>
              <a:t> vznikají adicí další charakteristické skupiny na uhlovodíkový skelet, </a:t>
            </a:r>
            <a:r>
              <a:rPr lang="cs-CZ" dirty="0" smtClean="0"/>
              <a:t>karboxyl je zachován</a:t>
            </a:r>
            <a:r>
              <a:rPr lang="cs-CZ" dirty="0"/>
              <a:t> 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5497" y="4425671"/>
            <a:ext cx="835292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Aminokyseliny – řetězec obsahuje aminoskupinu </a:t>
            </a:r>
            <a:r>
              <a:rPr lang="cs-CZ" sz="2400" b="1" dirty="0">
                <a:solidFill>
                  <a:srgbClr val="FF0000"/>
                </a:solidFill>
              </a:rPr>
              <a:t>-NH</a:t>
            </a:r>
            <a:r>
              <a:rPr lang="cs-CZ" sz="2400" b="1" baseline="-25000" dirty="0">
                <a:solidFill>
                  <a:srgbClr val="FF0000"/>
                </a:solidFill>
              </a:rPr>
              <a:t>2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5498" y="4973285"/>
            <a:ext cx="849890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Oxokyseliny </a:t>
            </a:r>
            <a:r>
              <a:rPr lang="cs-CZ" dirty="0" smtClean="0"/>
              <a:t>- </a:t>
            </a:r>
            <a:r>
              <a:rPr lang="cs-CZ" dirty="0"/>
              <a:t>řetězec obsahuje karbonylovou </a:t>
            </a:r>
            <a:r>
              <a:rPr lang="cs-CZ" dirty="0" smtClean="0"/>
              <a:t>skupinu:</a:t>
            </a:r>
            <a:r>
              <a:rPr lang="cs-CZ" dirty="0"/>
              <a:t> 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aldehydovou</a:t>
            </a:r>
            <a:r>
              <a:rPr lang="cs-CZ" dirty="0"/>
              <a:t> </a:t>
            </a:r>
            <a:r>
              <a:rPr lang="cs-CZ" dirty="0">
                <a:solidFill>
                  <a:srgbClr val="FF0000"/>
                </a:solidFill>
              </a:rPr>
              <a:t>-CHO</a:t>
            </a:r>
            <a:r>
              <a:rPr lang="cs-CZ" dirty="0"/>
              <a:t> nebo </a:t>
            </a:r>
            <a:r>
              <a:rPr lang="cs-CZ" dirty="0" err="1"/>
              <a:t>ketoskupinu</a:t>
            </a:r>
            <a:r>
              <a:rPr lang="cs-CZ" dirty="0"/>
              <a:t> </a:t>
            </a:r>
            <a:r>
              <a:rPr lang="cs-CZ" dirty="0">
                <a:solidFill>
                  <a:srgbClr val="FF0000"/>
                </a:solidFill>
              </a:rPr>
              <a:t>-CO-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6001" y="5910371"/>
            <a:ext cx="849840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err="1"/>
              <a:t>Halogenkarboxylové</a:t>
            </a:r>
            <a:r>
              <a:rPr lang="cs-CZ" sz="2400" b="1" dirty="0"/>
              <a:t> kyseliny </a:t>
            </a:r>
            <a:r>
              <a:rPr lang="cs-CZ" sz="2400" b="1" dirty="0" smtClean="0"/>
              <a:t>- </a:t>
            </a:r>
            <a:r>
              <a:rPr lang="cs-CZ" sz="2400" b="1" dirty="0"/>
              <a:t>atom vodíku </a:t>
            </a:r>
            <a:r>
              <a:rPr lang="cs-CZ" sz="2400" b="1" dirty="0" smtClean="0"/>
              <a:t>v řetězci je </a:t>
            </a:r>
            <a:r>
              <a:rPr lang="cs-CZ" sz="2400" b="1" dirty="0"/>
              <a:t>nahrazen halogenem</a:t>
            </a:r>
          </a:p>
        </p:txBody>
      </p:sp>
      <p:sp>
        <p:nvSpPr>
          <p:cNvPr id="10" name="Šipka doprava se zářezem 9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541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21" grpId="0" animBg="1"/>
      <p:bldP spid="29" grpId="0" animBg="1"/>
      <p:bldP spid="14" grpId="0" animBg="1"/>
      <p:bldP spid="18" grpId="0" animBg="1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95535" y="2536448"/>
            <a:ext cx="8502805" cy="646331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3600" dirty="0" smtClean="0"/>
              <a:t>R – COOH + </a:t>
            </a:r>
            <a:r>
              <a:rPr lang="cs-CZ" sz="3600" dirty="0" smtClean="0">
                <a:solidFill>
                  <a:srgbClr val="FF0000"/>
                </a:solidFill>
              </a:rPr>
              <a:t>M</a:t>
            </a:r>
            <a:r>
              <a:rPr lang="cs-CZ" sz="3600" dirty="0" smtClean="0"/>
              <a:t>OH </a:t>
            </a:r>
            <a:r>
              <a:rPr lang="pt-BR" sz="3600" dirty="0"/>
              <a:t>→</a:t>
            </a:r>
            <a:r>
              <a:rPr lang="cs-CZ" sz="3600" dirty="0" smtClean="0"/>
              <a:t> H</a:t>
            </a:r>
            <a:r>
              <a:rPr lang="cs-CZ" sz="3600" baseline="-25000" dirty="0" smtClean="0"/>
              <a:t>2</a:t>
            </a:r>
            <a:r>
              <a:rPr lang="cs-CZ" sz="3600" dirty="0" smtClean="0"/>
              <a:t>O + R – COO</a:t>
            </a:r>
            <a:r>
              <a:rPr lang="cs-CZ" sz="3600" dirty="0" smtClean="0">
                <a:solidFill>
                  <a:srgbClr val="FF0000"/>
                </a:solidFill>
              </a:rPr>
              <a:t>M</a:t>
            </a:r>
            <a:r>
              <a:rPr lang="cs-CZ" sz="3600" dirty="0" smtClean="0"/>
              <a:t>  </a:t>
            </a:r>
            <a:endParaRPr lang="cs-CZ" sz="36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64589" y="1148551"/>
            <a:ext cx="6264695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vznikají náhradou atomu </a:t>
            </a:r>
            <a:r>
              <a:rPr lang="cs-CZ" sz="2400" b="1" dirty="0" smtClean="0">
                <a:solidFill>
                  <a:srgbClr val="FF0000"/>
                </a:solidFill>
              </a:rPr>
              <a:t>H</a:t>
            </a:r>
            <a:r>
              <a:rPr lang="cs-CZ" sz="2400" b="1" dirty="0" smtClean="0"/>
              <a:t> v karboxylu atomem kovu (amonným kationtem)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971599" y="572486"/>
            <a:ext cx="474247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Soli </a:t>
            </a:r>
            <a:r>
              <a:rPr lang="cs-CZ" sz="2400" b="1" dirty="0"/>
              <a:t>karboxylových kyselin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7507" y="3861048"/>
            <a:ext cx="792087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i="1" dirty="0" smtClean="0"/>
              <a:t> </a:t>
            </a:r>
            <a:r>
              <a:rPr lang="cs-CZ" i="1" dirty="0" smtClean="0">
                <a:solidFill>
                  <a:srgbClr val="FF0000"/>
                </a:solidFill>
              </a:rPr>
              <a:t>neutralizace</a:t>
            </a:r>
            <a:r>
              <a:rPr lang="cs-CZ" i="1" dirty="0" smtClean="0"/>
              <a:t> -</a:t>
            </a:r>
            <a:r>
              <a:rPr lang="cs-CZ" dirty="0"/>
              <a:t>  </a:t>
            </a:r>
            <a:r>
              <a:rPr lang="cs-CZ" dirty="0" smtClean="0"/>
              <a:t>reakce </a:t>
            </a:r>
            <a:r>
              <a:rPr lang="cs-CZ" dirty="0"/>
              <a:t>karboxylových kyselin s hydroxidem (popř. uhličitanem příslušného kovu)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971602" y="3284984"/>
            <a:ext cx="936102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kyselina</a:t>
            </a:r>
            <a:endParaRPr lang="cs-CZ" sz="1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94080" y="6262287"/>
            <a:ext cx="84984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/>
              <a:t>neutralizace probíhá mnohem rychleji než esterifikace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246113" y="3284983"/>
            <a:ext cx="965848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1400" b="1" dirty="0" err="1" smtClean="0"/>
              <a:t>hydroxyd</a:t>
            </a:r>
            <a:endParaRPr lang="cs-CZ" sz="1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167744" y="3284984"/>
            <a:ext cx="599644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voda</a:t>
            </a:r>
            <a:endParaRPr lang="cs-CZ" sz="1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236295" y="3284982"/>
            <a:ext cx="483717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sůl</a:t>
            </a:r>
            <a:endParaRPr lang="cs-CZ" sz="1400" b="1" dirty="0"/>
          </a:p>
        </p:txBody>
      </p:sp>
      <p:sp>
        <p:nvSpPr>
          <p:cNvPr id="3" name="Obdélník 2"/>
          <p:cNvSpPr/>
          <p:nvPr/>
        </p:nvSpPr>
        <p:spPr>
          <a:xfrm>
            <a:off x="2305050" y="2536448"/>
            <a:ext cx="394742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3571876" y="2541208"/>
            <a:ext cx="788864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0" name="Přímá spojnice 39"/>
          <p:cNvCxnSpPr/>
          <p:nvPr/>
        </p:nvCxnSpPr>
        <p:spPr>
          <a:xfrm flipV="1">
            <a:off x="2493294" y="2132856"/>
            <a:ext cx="0" cy="4035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 flipV="1">
            <a:off x="3965400" y="2132856"/>
            <a:ext cx="0" cy="4035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>
            <a:off x="2493294" y="2152471"/>
            <a:ext cx="30148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>
            <a:off x="5508104" y="2132856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54"/>
          <p:cNvSpPr txBox="1"/>
          <p:nvPr/>
        </p:nvSpPr>
        <p:spPr>
          <a:xfrm>
            <a:off x="683568" y="4941168"/>
            <a:ext cx="597666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2400" b="1" dirty="0"/>
              <a:t>CH</a:t>
            </a:r>
            <a:r>
              <a:rPr lang="cs-CZ" sz="2400" b="1" baseline="-25000" dirty="0"/>
              <a:t>3</a:t>
            </a:r>
            <a:r>
              <a:rPr lang="cs-CZ" sz="2400" b="1" dirty="0"/>
              <a:t>COOH + </a:t>
            </a:r>
            <a:r>
              <a:rPr lang="cs-CZ" sz="2400" b="1" dirty="0" err="1">
                <a:solidFill>
                  <a:srgbClr val="7030A0"/>
                </a:solidFill>
              </a:rPr>
              <a:t>NaOH</a:t>
            </a:r>
            <a:r>
              <a:rPr lang="cs-CZ" sz="2400" b="1" dirty="0"/>
              <a:t> → CH</a:t>
            </a:r>
            <a:r>
              <a:rPr lang="cs-CZ" sz="2400" b="1" baseline="-25000" dirty="0"/>
              <a:t>3</a:t>
            </a:r>
            <a:r>
              <a:rPr lang="cs-CZ" sz="2400" b="1" dirty="0"/>
              <a:t>COONa + H</a:t>
            </a:r>
            <a:r>
              <a:rPr lang="cs-CZ" sz="2400" b="1" baseline="-25000" dirty="0"/>
              <a:t>2</a:t>
            </a:r>
            <a:r>
              <a:rPr lang="cs-CZ" sz="2400" b="1" dirty="0"/>
              <a:t>O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683568" y="5559623"/>
            <a:ext cx="597666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pl-PL" sz="2400" b="1" dirty="0"/>
              <a:t>HCOOH + </a:t>
            </a:r>
            <a:r>
              <a:rPr lang="pl-PL" sz="2400" b="1" dirty="0">
                <a:solidFill>
                  <a:srgbClr val="FF3300"/>
                </a:solidFill>
              </a:rPr>
              <a:t>K</a:t>
            </a:r>
            <a:r>
              <a:rPr lang="pl-PL" sz="2400" b="1" baseline="-25000" dirty="0">
                <a:solidFill>
                  <a:srgbClr val="FF3300"/>
                </a:solidFill>
              </a:rPr>
              <a:t>2</a:t>
            </a:r>
            <a:r>
              <a:rPr lang="pl-PL" sz="2400" b="1" dirty="0">
                <a:solidFill>
                  <a:srgbClr val="FF3300"/>
                </a:solidFill>
              </a:rPr>
              <a:t>CO</a:t>
            </a:r>
            <a:r>
              <a:rPr lang="pl-PL" sz="2400" b="1" baseline="-25000" dirty="0">
                <a:solidFill>
                  <a:srgbClr val="FF3300"/>
                </a:solidFill>
              </a:rPr>
              <a:t>3</a:t>
            </a:r>
            <a:r>
              <a:rPr lang="pl-PL" sz="2400" b="1" dirty="0">
                <a:solidFill>
                  <a:srgbClr val="FF3300"/>
                </a:solidFill>
              </a:rPr>
              <a:t> </a:t>
            </a:r>
            <a:r>
              <a:rPr lang="pl-PL" sz="2400" b="1" dirty="0"/>
              <a:t>→ HCOOK + H</a:t>
            </a:r>
            <a:r>
              <a:rPr lang="pl-PL" sz="2400" b="1" baseline="-25000" dirty="0"/>
              <a:t>2</a:t>
            </a:r>
            <a:r>
              <a:rPr lang="pl-PL" sz="2400" b="1" dirty="0"/>
              <a:t>O + CO</a:t>
            </a:r>
            <a:r>
              <a:rPr lang="pl-PL" sz="2400" b="1" baseline="-25000" dirty="0"/>
              <a:t>2</a:t>
            </a:r>
            <a:endParaRPr lang="cs-CZ" sz="2400" b="1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7632"/>
            <a:ext cx="2339752" cy="207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8316488" y="1268760"/>
            <a:ext cx="720000" cy="7200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prava se zářezem 21">
            <a:hlinkClick r:id="rId4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8437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9" grpId="0" animBg="1"/>
      <p:bldP spid="14" grpId="0" animBg="1"/>
      <p:bldP spid="18" grpId="0" animBg="1"/>
      <p:bldP spid="15" grpId="0" animBg="1"/>
      <p:bldP spid="10" grpId="0" animBg="1"/>
      <p:bldP spid="11" grpId="0" animBg="1"/>
      <p:bldP spid="13" grpId="0" animBg="1"/>
      <p:bldP spid="3" grpId="0" animBg="1"/>
      <p:bldP spid="16" grpId="0" animBg="1"/>
      <p:bldP spid="55" grpId="0" animBg="1"/>
      <p:bldP spid="56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véPole 20"/>
          <p:cNvSpPr txBox="1"/>
          <p:nvPr/>
        </p:nvSpPr>
        <p:spPr>
          <a:xfrm>
            <a:off x="107505" y="865456"/>
            <a:ext cx="338437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systematický </a:t>
            </a:r>
            <a:r>
              <a:rPr lang="cs-CZ" sz="2400" b="1" dirty="0" smtClean="0"/>
              <a:t>název</a:t>
            </a:r>
            <a:endParaRPr lang="cs-CZ" sz="2400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971599" y="289391"/>
            <a:ext cx="5688633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Názvosloví solí </a:t>
            </a:r>
            <a:r>
              <a:rPr lang="cs-CZ" sz="2400" b="1" dirty="0"/>
              <a:t>karboxylových kyselin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7505" y="1370958"/>
            <a:ext cx="8424935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latinský název kovu + (di, </a:t>
            </a:r>
            <a:r>
              <a:rPr lang="cs-CZ" dirty="0" err="1"/>
              <a:t>tri</a:t>
            </a:r>
            <a:r>
              <a:rPr lang="cs-CZ" dirty="0"/>
              <a:t>, …) + základ systematického názvu kyseliny + "-</a:t>
            </a:r>
            <a:r>
              <a:rPr lang="cs-CZ" dirty="0" err="1"/>
              <a:t>oát</a:t>
            </a:r>
            <a:r>
              <a:rPr lang="cs-CZ" dirty="0"/>
              <a:t>"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07505" y="2807056"/>
            <a:ext cx="273630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latinský název</a:t>
            </a:r>
            <a:endParaRPr lang="cs-CZ" sz="2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07505" y="3330858"/>
            <a:ext cx="903649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latinský název kovu + základ latinského názvu kyseliny + "-</a:t>
            </a:r>
            <a:r>
              <a:rPr lang="cs-CZ" dirty="0" err="1"/>
              <a:t>át</a:t>
            </a:r>
            <a:r>
              <a:rPr lang="cs-CZ" dirty="0" smtClean="0"/>
              <a:t>"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07505" y="4234441"/>
            <a:ext cx="194421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běžná sůl</a:t>
            </a:r>
            <a:endParaRPr lang="cs-CZ" sz="24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07505" y="4758243"/>
            <a:ext cx="8424935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základ triviálního/systematického názvu kyseliny + "-</a:t>
            </a:r>
            <a:r>
              <a:rPr lang="cs-CZ" dirty="0" err="1"/>
              <a:t>an</a:t>
            </a:r>
            <a:r>
              <a:rPr lang="cs-CZ" dirty="0"/>
              <a:t>"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+ </a:t>
            </a:r>
            <a:r>
              <a:rPr lang="cs-CZ" dirty="0"/>
              <a:t>název kationtu kovu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07505" y="6351711"/>
            <a:ext cx="244827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opisný název</a:t>
            </a:r>
            <a:endParaRPr lang="cs-CZ" sz="24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987824" y="2233607"/>
            <a:ext cx="468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HCOONa</a:t>
            </a:r>
            <a:r>
              <a:rPr lang="cs-CZ" sz="2400" b="1" dirty="0"/>
              <a:t> </a:t>
            </a:r>
            <a:r>
              <a:rPr lang="cs-CZ" sz="2400" b="1" dirty="0" smtClean="0"/>
              <a:t>  </a:t>
            </a:r>
            <a:r>
              <a:rPr lang="cs-CZ" sz="2400" b="1" dirty="0">
                <a:solidFill>
                  <a:srgbClr val="FF0000"/>
                </a:solidFill>
              </a:rPr>
              <a:t>natrium-</a:t>
            </a:r>
            <a:r>
              <a:rPr lang="cs-CZ" sz="2400" b="1" dirty="0" err="1">
                <a:solidFill>
                  <a:srgbClr val="FF0000"/>
                </a:solidFill>
              </a:rPr>
              <a:t>methanoát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2987824" y="3831431"/>
            <a:ext cx="417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HCOONa</a:t>
            </a:r>
            <a:r>
              <a:rPr lang="cs-CZ" sz="2400" b="1" dirty="0"/>
              <a:t>   </a:t>
            </a:r>
            <a:r>
              <a:rPr lang="cs-CZ" sz="2400" b="1" dirty="0">
                <a:solidFill>
                  <a:srgbClr val="FF0000"/>
                </a:solidFill>
              </a:rPr>
              <a:t>natrium-formiát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2987823" y="5633952"/>
            <a:ext cx="5904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HCOONa</a:t>
            </a:r>
            <a:r>
              <a:rPr lang="cs-CZ" sz="2400" b="1" dirty="0"/>
              <a:t>   </a:t>
            </a:r>
            <a:r>
              <a:rPr lang="cs-CZ" sz="2400" b="1" dirty="0">
                <a:solidFill>
                  <a:srgbClr val="FF0000"/>
                </a:solidFill>
              </a:rPr>
              <a:t>mravenčan/</a:t>
            </a:r>
            <a:r>
              <a:rPr lang="cs-CZ" sz="2400" b="1" dirty="0" err="1">
                <a:solidFill>
                  <a:srgbClr val="FF0000"/>
                </a:solidFill>
              </a:rPr>
              <a:t>methanan</a:t>
            </a:r>
            <a:r>
              <a:rPr lang="cs-CZ" sz="2400" b="1" dirty="0">
                <a:solidFill>
                  <a:srgbClr val="FF0000"/>
                </a:solidFill>
              </a:rPr>
              <a:t> sodný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983143" y="6351710"/>
            <a:ext cx="5796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HCOONa</a:t>
            </a:r>
            <a:r>
              <a:rPr lang="cs-CZ" sz="2400" b="1" dirty="0"/>
              <a:t>   </a:t>
            </a:r>
            <a:r>
              <a:rPr lang="cs-CZ" sz="2400" b="1" dirty="0">
                <a:solidFill>
                  <a:srgbClr val="FF0000"/>
                </a:solidFill>
              </a:rPr>
              <a:t>sodná sůl kyseliny mravenčí</a:t>
            </a:r>
          </a:p>
        </p:txBody>
      </p:sp>
      <p:sp>
        <p:nvSpPr>
          <p:cNvPr id="18" name="Šipka doprava se zářezem 17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229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14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véPole 28"/>
          <p:cNvSpPr txBox="1"/>
          <p:nvPr/>
        </p:nvSpPr>
        <p:spPr>
          <a:xfrm>
            <a:off x="971599" y="476672"/>
            <a:ext cx="5688633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Názvosloví solí </a:t>
            </a:r>
            <a:r>
              <a:rPr lang="cs-CZ" sz="2400" b="1" dirty="0"/>
              <a:t>karboxylových kyselin</a:t>
            </a:r>
            <a:endParaRPr lang="cs-CZ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989674"/>
              </p:ext>
            </p:extLst>
          </p:nvPr>
        </p:nvGraphicFramePr>
        <p:xfrm>
          <a:off x="2898102" y="1118391"/>
          <a:ext cx="5976962" cy="176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530"/>
                <a:gridCol w="3888432"/>
              </a:tblGrid>
              <a:tr h="441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1" u="none" strike="noStrike" dirty="0" smtClean="0">
                          <a:effectLst/>
                        </a:rPr>
                        <a:t> </a:t>
                      </a:r>
                      <a:r>
                        <a:rPr lang="cs-CZ" sz="2200" b="1" u="none" strike="noStrike" dirty="0" err="1" smtClean="0">
                          <a:effectLst/>
                        </a:rPr>
                        <a:t>System</a:t>
                      </a:r>
                      <a:r>
                        <a:rPr lang="cs-CZ" sz="2200" b="1" u="none" strike="noStrike" dirty="0" smtClean="0">
                          <a:effectLst/>
                        </a:rPr>
                        <a:t>. </a:t>
                      </a:r>
                      <a:r>
                        <a:rPr lang="cs-CZ" sz="2200" b="1" u="none" strike="noStrike" dirty="0">
                          <a:effectLst/>
                        </a:rPr>
                        <a:t>název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1" u="none" strike="noStrike" dirty="0" smtClean="0">
                          <a:effectLst/>
                        </a:rPr>
                        <a:t> natrium-</a:t>
                      </a:r>
                      <a:r>
                        <a:rPr lang="cs-CZ" sz="2200" b="1" u="none" strike="noStrike" dirty="0" err="1" smtClean="0">
                          <a:effectLst/>
                        </a:rPr>
                        <a:t>methanoát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1" u="none" strike="noStrike" dirty="0" smtClean="0">
                          <a:effectLst/>
                        </a:rPr>
                        <a:t> Latinský </a:t>
                      </a:r>
                      <a:r>
                        <a:rPr lang="cs-CZ" sz="2200" b="1" u="none" strike="noStrike" dirty="0">
                          <a:effectLst/>
                        </a:rPr>
                        <a:t>název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1" u="none" strike="noStrike" dirty="0" smtClean="0">
                          <a:effectLst/>
                        </a:rPr>
                        <a:t> natrium-formiát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1" u="none" strike="noStrike" dirty="0" smtClean="0">
                          <a:effectLst/>
                        </a:rPr>
                        <a:t> Jako </a:t>
                      </a:r>
                      <a:r>
                        <a:rPr lang="cs-CZ" sz="2200" b="1" u="none" strike="noStrike" dirty="0">
                          <a:effectLst/>
                        </a:rPr>
                        <a:t>běžná sůl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1" u="none" strike="noStrike" dirty="0" smtClean="0">
                          <a:effectLst/>
                        </a:rPr>
                        <a:t> mravenčan/</a:t>
                      </a:r>
                      <a:r>
                        <a:rPr lang="cs-CZ" sz="2200" b="1" u="none" strike="noStrike" dirty="0" err="1" smtClean="0">
                          <a:effectLst/>
                        </a:rPr>
                        <a:t>methanan</a:t>
                      </a:r>
                      <a:r>
                        <a:rPr lang="cs-CZ" sz="2200" b="1" u="none" strike="noStrike" dirty="0" smtClean="0">
                          <a:effectLst/>
                        </a:rPr>
                        <a:t> </a:t>
                      </a:r>
                      <a:r>
                        <a:rPr lang="cs-CZ" sz="2200" b="1" u="none" strike="noStrike" dirty="0">
                          <a:effectLst/>
                        </a:rPr>
                        <a:t>sodný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1" u="none" strike="noStrike" dirty="0" smtClean="0">
                          <a:effectLst/>
                        </a:rPr>
                        <a:t> Opisný </a:t>
                      </a:r>
                      <a:r>
                        <a:rPr lang="cs-CZ" sz="2200" b="1" u="none" strike="noStrike" dirty="0">
                          <a:effectLst/>
                        </a:rPr>
                        <a:t>název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1" u="none" strike="noStrike" dirty="0" smtClean="0">
                          <a:effectLst/>
                        </a:rPr>
                        <a:t> sodná </a:t>
                      </a:r>
                      <a:r>
                        <a:rPr lang="cs-CZ" sz="2200" b="1" u="none" strike="noStrike" dirty="0">
                          <a:effectLst/>
                        </a:rPr>
                        <a:t>sůl kyseliny mravenčí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187624" y="1100938"/>
            <a:ext cx="158417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400" b="1"/>
            </a:lvl1pPr>
          </a:lstStyle>
          <a:p>
            <a:r>
              <a:rPr lang="cs-CZ" dirty="0" err="1"/>
              <a:t>HCOONa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043608" y="3068960"/>
            <a:ext cx="172819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400" b="1"/>
            </a:lvl1pPr>
          </a:lstStyle>
          <a:p>
            <a:r>
              <a:rPr lang="cs-CZ" dirty="0"/>
              <a:t>CH3COOK</a:t>
            </a:r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197653"/>
              </p:ext>
            </p:extLst>
          </p:nvPr>
        </p:nvGraphicFramePr>
        <p:xfrm>
          <a:off x="2915518" y="3068960"/>
          <a:ext cx="5976962" cy="176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8530"/>
                <a:gridCol w="3888432"/>
              </a:tblGrid>
              <a:tr h="441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1" u="none" strike="noStrike" dirty="0" smtClean="0">
                          <a:effectLst/>
                        </a:rPr>
                        <a:t> </a:t>
                      </a:r>
                      <a:r>
                        <a:rPr lang="cs-CZ" sz="2200" b="1" u="none" strike="noStrike" dirty="0" err="1" smtClean="0">
                          <a:effectLst/>
                        </a:rPr>
                        <a:t>System</a:t>
                      </a:r>
                      <a:r>
                        <a:rPr lang="cs-CZ" sz="2200" b="1" u="none" strike="noStrike" dirty="0" smtClean="0">
                          <a:effectLst/>
                        </a:rPr>
                        <a:t>. </a:t>
                      </a:r>
                      <a:r>
                        <a:rPr lang="cs-CZ" sz="2200" b="1" u="none" strike="noStrike" dirty="0">
                          <a:effectLst/>
                        </a:rPr>
                        <a:t>název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1" u="none" strike="noStrike" dirty="0" smtClean="0">
                          <a:effectLst/>
                        </a:rPr>
                        <a:t> kalium-</a:t>
                      </a:r>
                      <a:r>
                        <a:rPr lang="cs-CZ" sz="2200" b="1" u="none" strike="noStrike" dirty="0" err="1" smtClean="0">
                          <a:effectLst/>
                        </a:rPr>
                        <a:t>ethanoát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1" u="none" strike="noStrike" dirty="0" smtClean="0">
                          <a:effectLst/>
                        </a:rPr>
                        <a:t> Latinský </a:t>
                      </a:r>
                      <a:r>
                        <a:rPr lang="cs-CZ" sz="2200" b="1" u="none" strike="noStrike" dirty="0">
                          <a:effectLst/>
                        </a:rPr>
                        <a:t>název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1" u="none" strike="noStrike" dirty="0" smtClean="0">
                          <a:effectLst/>
                        </a:rPr>
                        <a:t> kalium-acetát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1" u="none" strike="noStrike" dirty="0" smtClean="0">
                          <a:effectLst/>
                        </a:rPr>
                        <a:t> Jako </a:t>
                      </a:r>
                      <a:r>
                        <a:rPr lang="cs-CZ" sz="2200" b="1" u="none" strike="noStrike" dirty="0">
                          <a:effectLst/>
                        </a:rPr>
                        <a:t>běžná sůl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1" u="none" strike="noStrike" dirty="0" smtClean="0">
                          <a:effectLst/>
                        </a:rPr>
                        <a:t> octan/</a:t>
                      </a:r>
                      <a:r>
                        <a:rPr lang="cs-CZ" sz="2200" b="1" u="none" strike="noStrike" dirty="0" err="1" smtClean="0">
                          <a:effectLst/>
                        </a:rPr>
                        <a:t>ethanan</a:t>
                      </a:r>
                      <a:r>
                        <a:rPr lang="cs-CZ" sz="2200" b="1" u="none" strike="noStrike" dirty="0" smtClean="0">
                          <a:effectLst/>
                        </a:rPr>
                        <a:t> draselný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1" u="none" strike="noStrike" dirty="0" smtClean="0">
                          <a:effectLst/>
                        </a:rPr>
                        <a:t> Opisný </a:t>
                      </a:r>
                      <a:r>
                        <a:rPr lang="cs-CZ" sz="2200" b="1" u="none" strike="noStrike" dirty="0">
                          <a:effectLst/>
                        </a:rPr>
                        <a:t>název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1" u="none" strike="noStrike" dirty="0" smtClean="0">
                          <a:effectLst/>
                        </a:rPr>
                        <a:t> draselná sůl kyseliny octové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ulk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78816"/>
              </p:ext>
            </p:extLst>
          </p:nvPr>
        </p:nvGraphicFramePr>
        <p:xfrm>
          <a:off x="2123728" y="5015265"/>
          <a:ext cx="6768752" cy="176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4562"/>
                <a:gridCol w="4514190"/>
              </a:tblGrid>
              <a:tr h="441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1" u="none" strike="noStrike" dirty="0" smtClean="0">
                          <a:effectLst/>
                        </a:rPr>
                        <a:t> </a:t>
                      </a:r>
                      <a:r>
                        <a:rPr lang="cs-CZ" sz="2200" b="1" u="none" strike="noStrike" dirty="0" err="1" smtClean="0">
                          <a:effectLst/>
                        </a:rPr>
                        <a:t>System</a:t>
                      </a:r>
                      <a:r>
                        <a:rPr lang="cs-CZ" sz="2200" b="1" u="none" strike="noStrike" dirty="0" smtClean="0">
                          <a:effectLst/>
                        </a:rPr>
                        <a:t>. </a:t>
                      </a:r>
                      <a:r>
                        <a:rPr lang="cs-CZ" sz="2200" b="1" u="none" strike="noStrike" dirty="0">
                          <a:effectLst/>
                        </a:rPr>
                        <a:t>název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1" u="none" strike="noStrike" dirty="0" smtClean="0">
                          <a:effectLst/>
                        </a:rPr>
                        <a:t> </a:t>
                      </a:r>
                      <a:r>
                        <a:rPr kumimoji="0" lang="cs-CZ" sz="2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plumbum-dipropanoát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1" u="none" strike="noStrike" dirty="0" smtClean="0">
                          <a:effectLst/>
                        </a:rPr>
                        <a:t> Latinský </a:t>
                      </a:r>
                      <a:r>
                        <a:rPr lang="cs-CZ" sz="2200" b="1" u="none" strike="noStrike" dirty="0">
                          <a:effectLst/>
                        </a:rPr>
                        <a:t>název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1" u="none" strike="noStrike" dirty="0" smtClean="0">
                          <a:effectLst/>
                        </a:rPr>
                        <a:t> </a:t>
                      </a:r>
                      <a:r>
                        <a:rPr lang="cs-CZ" sz="2200" b="1" u="none" strike="noStrike" dirty="0" err="1" smtClean="0">
                          <a:effectLst/>
                        </a:rPr>
                        <a:t>plumbum-dipropionát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1" u="none" strike="noStrike" dirty="0" smtClean="0">
                          <a:effectLst/>
                        </a:rPr>
                        <a:t> Jako </a:t>
                      </a:r>
                      <a:r>
                        <a:rPr lang="cs-CZ" sz="2200" b="1" u="none" strike="noStrike" dirty="0">
                          <a:effectLst/>
                        </a:rPr>
                        <a:t>běžná sůl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1" u="none" strike="noStrike" dirty="0" smtClean="0">
                          <a:effectLst/>
                        </a:rPr>
                        <a:t> </a:t>
                      </a:r>
                      <a:r>
                        <a:rPr lang="cs-CZ" sz="2200" b="1" u="none" strike="noStrike" dirty="0" err="1" smtClean="0">
                          <a:effectLst/>
                        </a:rPr>
                        <a:t>propionan</a:t>
                      </a:r>
                      <a:r>
                        <a:rPr lang="cs-CZ" sz="2200" b="1" u="none" strike="noStrike" dirty="0" smtClean="0">
                          <a:effectLst/>
                        </a:rPr>
                        <a:t>/</a:t>
                      </a:r>
                      <a:r>
                        <a:rPr lang="cs-CZ" sz="2200" b="1" u="none" strike="noStrike" dirty="0" err="1" smtClean="0">
                          <a:effectLst/>
                        </a:rPr>
                        <a:t>propanan</a:t>
                      </a:r>
                      <a:r>
                        <a:rPr lang="cs-CZ" sz="2200" b="1" u="none" strike="noStrike" dirty="0" smtClean="0">
                          <a:effectLst/>
                        </a:rPr>
                        <a:t> olovnatý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0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1" u="none" strike="noStrike" dirty="0" smtClean="0">
                          <a:effectLst/>
                        </a:rPr>
                        <a:t> Opisný </a:t>
                      </a:r>
                      <a:r>
                        <a:rPr lang="cs-CZ" sz="2200" b="1" u="none" strike="noStrike" dirty="0">
                          <a:effectLst/>
                        </a:rPr>
                        <a:t>název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200" b="1" u="none" strike="noStrike" dirty="0" smtClean="0">
                          <a:effectLst/>
                        </a:rPr>
                        <a:t> olovnatá sůl kyseliny propionové</a:t>
                      </a:r>
                      <a:endParaRPr lang="cs-CZ" sz="2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TextovéPole 21"/>
          <p:cNvSpPr txBox="1"/>
          <p:nvPr/>
        </p:nvSpPr>
        <p:spPr>
          <a:xfrm>
            <a:off x="71800" y="4536416"/>
            <a:ext cx="270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2400" b="1"/>
            </a:lvl1pPr>
          </a:lstStyle>
          <a:p>
            <a:r>
              <a:rPr lang="cs-CZ" dirty="0"/>
              <a:t>(CH</a:t>
            </a:r>
            <a:r>
              <a:rPr lang="cs-CZ" baseline="-25000" dirty="0"/>
              <a:t>3</a:t>
            </a:r>
            <a:r>
              <a:rPr lang="cs-CZ" dirty="0"/>
              <a:t>CH</a:t>
            </a:r>
            <a:r>
              <a:rPr lang="cs-CZ" baseline="-25000" dirty="0"/>
              <a:t>2</a:t>
            </a:r>
            <a:r>
              <a:rPr lang="cs-CZ" dirty="0"/>
              <a:t>COO)</a:t>
            </a:r>
            <a:r>
              <a:rPr lang="cs-CZ" baseline="-25000" dirty="0"/>
              <a:t>2</a:t>
            </a:r>
            <a:r>
              <a:rPr lang="cs-CZ" dirty="0"/>
              <a:t>Pb</a:t>
            </a:r>
          </a:p>
        </p:txBody>
      </p:sp>
      <p:sp>
        <p:nvSpPr>
          <p:cNvPr id="9" name="Šipka doprava se zářezem 8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71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 animBg="1"/>
      <p:bldP spid="18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51521" y="3543399"/>
            <a:ext cx="460851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Vytěsnění silnější kyselinou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23529" y="1809397"/>
            <a:ext cx="662473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Dekarboxylace v silně zásaditém </a:t>
            </a:r>
            <a:r>
              <a:rPr lang="cs-CZ" sz="2400" b="1" dirty="0" smtClean="0"/>
              <a:t>prostředí</a:t>
            </a:r>
            <a:endParaRPr lang="cs-CZ" sz="2400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827584" y="902909"/>
            <a:ext cx="5184575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Reakce solí </a:t>
            </a:r>
            <a:r>
              <a:rPr lang="cs-CZ" sz="2400" b="1" dirty="0">
                <a:solidFill>
                  <a:prstClr val="black"/>
                </a:solidFill>
              </a:rPr>
              <a:t>karboxylových kyselin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187627" y="2505670"/>
            <a:ext cx="568862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R – </a:t>
            </a:r>
            <a:r>
              <a:rPr lang="cs-CZ" dirty="0" err="1"/>
              <a:t>COONa</a:t>
            </a:r>
            <a:r>
              <a:rPr lang="cs-CZ" dirty="0"/>
              <a:t> + </a:t>
            </a:r>
            <a:r>
              <a:rPr lang="cs-CZ" dirty="0" err="1"/>
              <a:t>NaOH</a:t>
            </a:r>
            <a:r>
              <a:rPr lang="cs-CZ" dirty="0"/>
              <a:t> → R – H + Na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r>
              <a:rPr lang="cs-CZ" dirty="0">
                <a:solidFill>
                  <a:prstClr val="black"/>
                </a:solidFill>
              </a:rPr>
              <a:t> 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115617" y="4218767"/>
            <a:ext cx="583264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R</a:t>
            </a:r>
            <a:r>
              <a:rPr lang="cs-CZ" sz="2400" dirty="0"/>
              <a:t> – </a:t>
            </a:r>
            <a:r>
              <a:rPr lang="cs-CZ" sz="2400" b="1" dirty="0" smtClean="0"/>
              <a:t>COOK </a:t>
            </a:r>
            <a:r>
              <a:rPr lang="cs-CZ" sz="2400" b="1" dirty="0"/>
              <a:t>+ HNO</a:t>
            </a:r>
            <a:r>
              <a:rPr lang="cs-CZ" sz="2400" b="1" baseline="-25000" dirty="0"/>
              <a:t>3</a:t>
            </a:r>
            <a:r>
              <a:rPr lang="cs-CZ" sz="2400" b="1" dirty="0"/>
              <a:t> → </a:t>
            </a:r>
            <a:r>
              <a:rPr lang="cs-CZ" sz="2400" b="1" dirty="0" smtClean="0"/>
              <a:t>R</a:t>
            </a:r>
            <a:r>
              <a:rPr lang="cs-CZ" sz="2400" dirty="0"/>
              <a:t> – </a:t>
            </a:r>
            <a:r>
              <a:rPr lang="cs-CZ" sz="2400" b="1" dirty="0" smtClean="0"/>
              <a:t>COOH </a:t>
            </a:r>
            <a:r>
              <a:rPr lang="cs-CZ" sz="2400" b="1" dirty="0"/>
              <a:t>+ KNO</a:t>
            </a:r>
            <a:r>
              <a:rPr lang="cs-CZ" sz="2400" b="1" baseline="-25000" dirty="0"/>
              <a:t>3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51522" y="5159692"/>
            <a:ext cx="270029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Hydrolýza solí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116121" y="5847655"/>
            <a:ext cx="626419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</a:t>
            </a:r>
            <a:r>
              <a:rPr lang="cs-CZ" sz="2400" dirty="0"/>
              <a:t> – </a:t>
            </a:r>
            <a:r>
              <a:rPr lang="pt-BR" sz="2400" b="1" dirty="0" smtClean="0"/>
              <a:t>COOLi </a:t>
            </a:r>
            <a:r>
              <a:rPr lang="pt-BR" sz="2400" b="1" dirty="0"/>
              <a:t>+ H</a:t>
            </a:r>
            <a:r>
              <a:rPr lang="pt-BR" sz="2400" b="1" baseline="-25000" dirty="0"/>
              <a:t>2</a:t>
            </a:r>
            <a:r>
              <a:rPr lang="pt-BR" sz="2400" b="1" dirty="0"/>
              <a:t>O ↔ </a:t>
            </a:r>
            <a:r>
              <a:rPr lang="pt-BR" sz="2400" b="1" dirty="0" smtClean="0"/>
              <a:t>R</a:t>
            </a:r>
            <a:r>
              <a:rPr lang="cs-CZ" sz="2400" dirty="0"/>
              <a:t> – </a:t>
            </a:r>
            <a:r>
              <a:rPr lang="pt-BR" sz="2400" b="1" dirty="0" smtClean="0"/>
              <a:t>COOH </a:t>
            </a:r>
            <a:r>
              <a:rPr lang="pt-BR" sz="2400" b="1" dirty="0"/>
              <a:t>+ Li</a:t>
            </a:r>
            <a:r>
              <a:rPr lang="pt-BR" sz="2400" b="1" baseline="30000" dirty="0"/>
              <a:t>+</a:t>
            </a:r>
            <a:r>
              <a:rPr lang="pt-BR" sz="2400" b="1" dirty="0"/>
              <a:t> + OH</a:t>
            </a:r>
            <a:r>
              <a:rPr lang="pt-BR" sz="2400" b="1" baseline="30000" dirty="0"/>
              <a:t>-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9" name="Šipka doprava se zářezem 8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964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9" grpId="0" animBg="1"/>
      <p:bldP spid="14" grpId="0" animBg="1"/>
      <p:bldP spid="18" grpId="0" animBg="1"/>
      <p:bldP spid="12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</TotalTime>
  <Words>540</Words>
  <Application>Microsoft Office PowerPoint</Application>
  <PresentationFormat>Předvádění na obrazovce (4:3)</PresentationFormat>
  <Paragraphs>151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6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Tok</vt:lpstr>
      <vt:lpstr>1_Tok</vt:lpstr>
      <vt:lpstr>2_Tok</vt:lpstr>
      <vt:lpstr>3_Tok</vt:lpstr>
      <vt:lpstr>4_Tok</vt:lpstr>
      <vt:lpstr>5_Tok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Směsi</dc:title>
  <dc:creator>Lenovo</dc:creator>
  <cp:lastModifiedBy>Lenovo</cp:lastModifiedBy>
  <cp:revision>74</cp:revision>
  <dcterms:created xsi:type="dcterms:W3CDTF">2013-01-14T11:05:52Z</dcterms:created>
  <dcterms:modified xsi:type="dcterms:W3CDTF">2013-10-23T10:35:09Z</dcterms:modified>
</cp:coreProperties>
</file>