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74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4" r:id="rId18"/>
    <p:sldId id="25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0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3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36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6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5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7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52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2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3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3.wdp"/><Relationship Id="rId7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28.04.2013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VY_32_INOVACE_16_Ch_ACH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Rtuť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rtuti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363743" y="5133075"/>
            <a:ext cx="1559819" cy="1617584"/>
            <a:chOff x="7363743" y="5133075"/>
            <a:chExt cx="1559819" cy="1617584"/>
          </a:xfrm>
        </p:grpSpPr>
        <p:sp>
          <p:nvSpPr>
            <p:cNvPr id="31" name="TextovéPole 30"/>
            <p:cNvSpPr txBox="1"/>
            <p:nvPr/>
          </p:nvSpPr>
          <p:spPr>
            <a:xfrm>
              <a:off x="7363743" y="647315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481" y="5133075"/>
              <a:ext cx="860081" cy="161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444208" y="3525916"/>
            <a:ext cx="1905000" cy="1533526"/>
            <a:chOff x="6444208" y="3501008"/>
            <a:chExt cx="1905000" cy="1533526"/>
          </a:xfrm>
        </p:grpSpPr>
        <p:pic>
          <p:nvPicPr>
            <p:cNvPr id="2052" name="Picture 4" descr="File:Amalga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501008"/>
              <a:ext cx="1905000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444208" y="350100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220072" y="1929732"/>
            <a:ext cx="2737350" cy="1490198"/>
            <a:chOff x="6215630" y="1904824"/>
            <a:chExt cx="2737350" cy="14901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904824"/>
              <a:ext cx="2724796" cy="149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6215630" y="1904824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2" y="692696"/>
            <a:ext cx="8640172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Vakcíny</a:t>
            </a:r>
            <a:r>
              <a:rPr lang="cs-CZ" dirty="0"/>
              <a:t> proti některým </a:t>
            </a:r>
            <a:r>
              <a:rPr lang="cs-CZ" dirty="0" smtClean="0"/>
              <a:t>bakteriálním a</a:t>
            </a:r>
            <a:r>
              <a:rPr lang="cs-CZ" dirty="0"/>
              <a:t> </a:t>
            </a:r>
            <a:r>
              <a:rPr lang="cs-CZ" dirty="0" smtClean="0"/>
              <a:t>virovým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onemocněním </a:t>
            </a:r>
            <a:r>
              <a:rPr lang="cs-CZ" dirty="0"/>
              <a:t>(proti hepatitidě typu B</a:t>
            </a:r>
            <a:r>
              <a:rPr lang="cs-CZ" dirty="0" smtClean="0"/>
              <a:t>,  </a:t>
            </a:r>
          </a:p>
          <a:p>
            <a:pPr marL="0" indent="0">
              <a:buNone/>
            </a:pPr>
            <a:r>
              <a:rPr lang="cs-CZ"/>
              <a:t> </a:t>
            </a:r>
            <a:r>
              <a:rPr lang="cs-CZ" smtClean="0"/>
              <a:t>    meningitidě, tetanu</a:t>
            </a:r>
            <a:r>
              <a:rPr lang="cs-CZ" dirty="0"/>
              <a:t>, dětské obrně </a:t>
            </a:r>
            <a:r>
              <a:rPr lang="cs-CZ" dirty="0" smtClean="0"/>
              <a:t>…).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04523" y="2564904"/>
            <a:ext cx="475550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výroba chlóru - elektroda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8291" y="3525916"/>
            <a:ext cx="6119893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Dentální amalgámy - </a:t>
            </a:r>
            <a:r>
              <a:rPr lang="cs-CZ" dirty="0"/>
              <a:t> </a:t>
            </a:r>
            <a:r>
              <a:rPr lang="cs-CZ" dirty="0" smtClean="0"/>
              <a:t>zubní </a:t>
            </a:r>
            <a:r>
              <a:rPr lang="cs-CZ" dirty="0"/>
              <a:t>lékařství jako velmi odolná výplň zubu po </a:t>
            </a:r>
            <a:r>
              <a:rPr lang="cs-CZ" dirty="0" smtClean="0"/>
              <a:t>odstranění zubního kazu.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5738" y="5180999"/>
            <a:ext cx="7860638" cy="156966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Amalgamace</a:t>
            </a:r>
            <a:r>
              <a:rPr lang="cs-CZ" dirty="0"/>
              <a:t> </a:t>
            </a:r>
            <a:r>
              <a:rPr lang="cs-CZ" dirty="0" smtClean="0"/>
              <a:t>zlata při těžbě </a:t>
            </a:r>
            <a:r>
              <a:rPr lang="cs-CZ" dirty="0"/>
              <a:t>z </a:t>
            </a:r>
            <a:r>
              <a:rPr lang="cs-CZ" dirty="0" smtClean="0"/>
              <a:t>rud - </a:t>
            </a:r>
            <a:r>
              <a:rPr lang="cs-CZ" dirty="0"/>
              <a:t>zlato prakticky kompletně přejde do kapalného </a:t>
            </a:r>
            <a:r>
              <a:rPr lang="cs-CZ" dirty="0" smtClean="0"/>
              <a:t>amalgámu. Po </a:t>
            </a:r>
            <a:r>
              <a:rPr lang="cs-CZ" dirty="0"/>
              <a:t>oddělení od horniny se rtuť </a:t>
            </a:r>
            <a:r>
              <a:rPr lang="cs-CZ" dirty="0" smtClean="0"/>
              <a:t>oddestiluje.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2" grpId="0" animBg="1"/>
      <p:bldP spid="26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576650" y="4746422"/>
            <a:ext cx="2459846" cy="2025853"/>
            <a:chOff x="6576650" y="4746422"/>
            <a:chExt cx="2459846" cy="2025853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650" y="4766491"/>
              <a:ext cx="2387838" cy="200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8227839" y="474642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516216" y="2755909"/>
            <a:ext cx="2548916" cy="1954721"/>
            <a:chOff x="6516216" y="3591031"/>
            <a:chExt cx="2548916" cy="1954721"/>
          </a:xfrm>
        </p:grpSpPr>
        <p:pic>
          <p:nvPicPr>
            <p:cNvPr id="3084" name="Picture 12" descr="Soubor: Větruše, zrcadlové bludiště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591031"/>
              <a:ext cx="2548916" cy="191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157344" y="526875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499992" y="3284984"/>
            <a:ext cx="1940127" cy="1876937"/>
            <a:chOff x="4664815" y="3649241"/>
            <a:chExt cx="1940127" cy="1876937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649241"/>
              <a:ext cx="1888926" cy="185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664815" y="524917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662652" y="3501008"/>
            <a:ext cx="2862642" cy="1845526"/>
            <a:chOff x="2637224" y="3573016"/>
            <a:chExt cx="3014896" cy="1984025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905" y="3573016"/>
              <a:ext cx="3001215" cy="19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2637224" y="357301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5496" y="3666138"/>
            <a:ext cx="1695130" cy="1894790"/>
            <a:chOff x="634798" y="3806035"/>
            <a:chExt cx="1573374" cy="180027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98" y="3806035"/>
              <a:ext cx="1471378" cy="175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1399515" y="532930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315075" y="1312252"/>
            <a:ext cx="2127917" cy="1417743"/>
            <a:chOff x="6315075" y="1489495"/>
            <a:chExt cx="2127917" cy="1417743"/>
          </a:xfrm>
        </p:grpSpPr>
        <p:pic>
          <p:nvPicPr>
            <p:cNvPr id="3079" name="Picture 7" descr="Soubor: Řasy a Mascar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617" y="1518523"/>
              <a:ext cx="2084375" cy="1388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6315075" y="148949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971144" y="1283867"/>
            <a:ext cx="2251780" cy="1646665"/>
            <a:chOff x="3971144" y="1283867"/>
            <a:chExt cx="2251780" cy="1646665"/>
          </a:xfrm>
        </p:grpSpPr>
        <p:pic>
          <p:nvPicPr>
            <p:cNvPr id="3077" name="Picture 5" descr="Soubor: Oční make-up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117" y="1303406"/>
              <a:ext cx="2175807" cy="162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3971144" y="128386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72912" y="1342413"/>
            <a:ext cx="3235225" cy="1222711"/>
            <a:chOff x="572912" y="1342413"/>
            <a:chExt cx="3235225" cy="122271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24880" y="381868"/>
              <a:ext cx="1193175" cy="317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572912" y="134241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452480" y="188640"/>
            <a:ext cx="1440000" cy="1080000"/>
            <a:chOff x="4572000" y="1556792"/>
            <a:chExt cx="1440000" cy="1080000"/>
          </a:xfrm>
        </p:grpSpPr>
        <p:sp>
          <p:nvSpPr>
            <p:cNvPr id="7" name="Zaoblený obdélník 6"/>
            <p:cNvSpPr/>
            <p:nvPr/>
          </p:nvSpPr>
          <p:spPr>
            <a:xfrm>
              <a:off x="4572000" y="1556792"/>
              <a:ext cx="144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4" name="Picture 2" descr="Soubor: Thiomersal-Kosterní-struktura-SVG.sv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000" y="1556793"/>
              <a:ext cx="1404000" cy="105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1" y="808196"/>
            <a:ext cx="723593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 </a:t>
            </a:r>
            <a:r>
              <a:rPr lang="cs-CZ" dirty="0" err="1"/>
              <a:t>thiomersal</a:t>
            </a:r>
            <a:r>
              <a:rPr lang="cs-CZ" dirty="0"/>
              <a:t> </a:t>
            </a:r>
            <a:r>
              <a:rPr lang="cs-CZ" dirty="0" smtClean="0"/>
              <a:t>- používán </a:t>
            </a:r>
            <a:r>
              <a:rPr lang="cs-CZ" dirty="0"/>
              <a:t>při výrobě </a:t>
            </a:r>
            <a:r>
              <a:rPr lang="cs-CZ" dirty="0" smtClean="0"/>
              <a:t>řasenek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8291" y="2924944"/>
            <a:ext cx="309555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výroba zrcadel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0794" y="5661248"/>
            <a:ext cx="6277823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Zemědělství </a:t>
            </a:r>
            <a:r>
              <a:rPr lang="cs-CZ" dirty="0"/>
              <a:t>používá sloučeniny rtuti jako mořidla na </a:t>
            </a:r>
            <a:r>
              <a:rPr lang="cs-CZ" dirty="0" smtClean="0"/>
              <a:t>osiva.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6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RTUŤ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err="1">
                <a:solidFill>
                  <a:srgbClr val="FF0000"/>
                </a:solidFill>
              </a:rPr>
              <a:t>Hydrargyrum</a:t>
            </a:r>
            <a:endParaRPr lang="cs-CZ" sz="2300" b="1" cap="all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Hg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8</a:t>
            </a:r>
            <a:r>
              <a:rPr lang="cs-CZ" sz="2300" b="1" dirty="0" smtClean="0">
                <a:solidFill>
                  <a:srgbClr val="FF0000"/>
                </a:solidFill>
              </a:rPr>
              <a:t>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8</a:t>
            </a:r>
            <a:r>
              <a:rPr lang="cs-CZ" sz="2300" b="1" dirty="0" smtClean="0">
                <a:solidFill>
                  <a:srgbClr val="FF0000"/>
                </a:solidFill>
              </a:rPr>
              <a:t>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8</a:t>
            </a:r>
            <a:r>
              <a:rPr lang="cs-CZ" sz="2300" b="1" dirty="0" smtClean="0">
                <a:solidFill>
                  <a:srgbClr val="FF0000"/>
                </a:solidFill>
              </a:rPr>
              <a:t>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II.B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584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201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smtClean="0">
                <a:solidFill>
                  <a:srgbClr val="FF0000"/>
                </a:solidFill>
              </a:rPr>
              <a:t>2,00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0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</a:t>
            </a:r>
            <a:r>
              <a:rPr lang="cs-CZ" sz="1200" dirty="0"/>
              <a:t> </a:t>
            </a:r>
            <a:r>
              <a:rPr lang="cs-CZ" sz="1200" dirty="0" smtClean="0"/>
              <a:t>  SVETE</a:t>
            </a:r>
            <a:r>
              <a:rPr lang="cs-CZ" sz="1200" dirty="0"/>
              <a:t>, Matthias. </a:t>
            </a:r>
            <a:r>
              <a:rPr lang="cs-CZ" sz="1200" i="1" dirty="0"/>
              <a:t>Soubor: šestihran blízko packed.png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http://commons.wikimedia.org/wiki/File:Hexagonal_close_packed.png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MAYER</a:t>
            </a:r>
            <a:r>
              <a:rPr lang="cs-CZ" sz="1200" dirty="0"/>
              <a:t>, Daniel. </a:t>
            </a:r>
            <a:r>
              <a:rPr lang="cs-CZ" sz="1200" i="1" dirty="0"/>
              <a:t>Soubor: </a:t>
            </a:r>
            <a:r>
              <a:rPr lang="cs-CZ" sz="1200" i="1" dirty="0" err="1"/>
              <a:t>Rhombohedral.svg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http://commons.wikimedia.org/wiki/File:Bell_of_2005Auferstehungskirche_at_K%C3%B6ln-S%C3%BCrth_(Cologne).jpg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BIONERD</a:t>
            </a:r>
            <a:r>
              <a:rPr lang="cs-CZ" sz="1200" dirty="0"/>
              <a:t>. </a:t>
            </a:r>
            <a:r>
              <a:rPr lang="cs-CZ" sz="1200" i="1" dirty="0"/>
              <a:t>Soubor: Nalévání tekuté rtuti bionerd.jpg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http://commons.wikimedia.org/wiki/File:Pouring_liquid_mercury_bionerd.jpg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rumělka-kalcit-227529.jpg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http://commons.wikimedia.org/wiki/File:Cinnabar-Calcite-227529.jpg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 </a:t>
            </a:r>
            <a:r>
              <a:rPr lang="cs-CZ" sz="1200" dirty="0"/>
              <a:t>LAVINSKY, Robert. </a:t>
            </a:r>
            <a:r>
              <a:rPr lang="cs-CZ" sz="1200" i="1" dirty="0"/>
              <a:t>Soubor: Livingstonite-227689.jpg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http://commons.wikimedia.org/wiki/File:Livingstonite-227689.jpg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91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en-US" sz="1200" dirty="0" smtClean="0"/>
              <a:t> </a:t>
            </a:r>
            <a:r>
              <a:rPr lang="en-US" sz="1200" dirty="0"/>
              <a:t>LAVINSKY, Robert.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Coloradoite</a:t>
            </a:r>
            <a:r>
              <a:rPr lang="en-US" sz="1200" i="1" dirty="0"/>
              <a:t>, </a:t>
            </a:r>
            <a:r>
              <a:rPr lang="en-US" sz="1200" i="1" dirty="0" err="1"/>
              <a:t>pyrit</a:t>
            </a:r>
            <a:r>
              <a:rPr lang="en-US" sz="1200" i="1" dirty="0"/>
              <a:t>, křemen-338840.jpg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8.4.2013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http://commons.wikimedia.org/wiki/File:Coloradoite,_Pyrite,_Quartz-338840.jpg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95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L AVINSKY</a:t>
            </a:r>
            <a:r>
              <a:rPr lang="cs-CZ" sz="1200" dirty="0"/>
              <a:t>, Robert. </a:t>
            </a:r>
            <a:r>
              <a:rPr lang="cs-CZ" sz="1200" i="1" dirty="0"/>
              <a:t>Soubor: Montroydite-mf17b.jpg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http://commons.wikimedia.org/wiki/File:Montroydite-mf17b.jpg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http://hubblesite.org/gallery/album/nebula/pr2013012a/large_web/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WEATHER</a:t>
            </a:r>
            <a:r>
              <a:rPr lang="cs-CZ" sz="1200" dirty="0"/>
              <a:t>, Cambridge </a:t>
            </a:r>
            <a:r>
              <a:rPr lang="cs-CZ" sz="1200" dirty="0" err="1"/>
              <a:t>Bay</a:t>
            </a:r>
            <a:r>
              <a:rPr lang="cs-CZ" sz="1200" dirty="0"/>
              <a:t>. </a:t>
            </a:r>
            <a:r>
              <a:rPr lang="cs-CZ" sz="1200" i="1" dirty="0"/>
              <a:t>Soubor: Barograph.JPG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http://commons.wikimedia.org/wiki/File:Barograph.JPG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LADAROZAN</a:t>
            </a:r>
            <a:r>
              <a:rPr lang="cs-CZ" sz="1200" dirty="0"/>
              <a:t>. </a:t>
            </a:r>
            <a:r>
              <a:rPr lang="cs-CZ" sz="1200" i="1" dirty="0"/>
              <a:t>Soubor: Manometr.jpg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http://commons.wikimedia.org/wiki/File:Manometr.jpg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</a:t>
            </a:r>
            <a:r>
              <a:rPr lang="cs-CZ" sz="1200" dirty="0"/>
              <a:t>MENCHI. </a:t>
            </a:r>
            <a:r>
              <a:rPr lang="cs-CZ" sz="1200" i="1" dirty="0"/>
              <a:t>Soubor: Klinický teploměr 38.7.JPG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http://commons.wikimedia.org/wiki/File:Clinical_thermometer_38.7.JPG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LAVINSKY</a:t>
            </a:r>
            <a:r>
              <a:rPr lang="cs-CZ" sz="1200" dirty="0"/>
              <a:t>, Robert. </a:t>
            </a:r>
            <a:r>
              <a:rPr lang="cs-CZ" sz="1200" i="1" dirty="0"/>
              <a:t>Soubor: Corderoite-rumělka-226331.jpg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http://commons.wikimedia.org/wiki/File:Corderoite-Cinnabar-226331.jpg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Barometer.JPG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http://commons.wikimedia.org/wiki/File:Barometer.JPG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QURREN</a:t>
            </a:r>
            <a:r>
              <a:rPr lang="cs-CZ" sz="1200" dirty="0"/>
              <a:t>. </a:t>
            </a:r>
            <a:r>
              <a:rPr lang="cs-CZ" sz="1200" i="1" dirty="0"/>
              <a:t>Soubor: Mercury switch.jpg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http://commons.wikimedia.org/wiki/File:Mercury_switch.jpg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ALCHEMIST-HP</a:t>
            </a:r>
            <a:r>
              <a:rPr lang="cs-CZ" sz="1200" dirty="0"/>
              <a:t>. </a:t>
            </a:r>
            <a:r>
              <a:rPr lang="cs-CZ" sz="1200" i="1" dirty="0"/>
              <a:t>Soubor: Mercury vybití tube.jpg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http://commons.wikimedia.org/wiki/File:Mercury_discharge_tube.jpg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455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TRISTANB</a:t>
            </a:r>
            <a:r>
              <a:rPr lang="cs-CZ" sz="1200" dirty="0"/>
              <a:t>. </a:t>
            </a:r>
            <a:r>
              <a:rPr lang="cs-CZ" sz="1200" i="1" dirty="0"/>
              <a:t>Soubor: 715px-Sunbedoff large.jpg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http://commons.wikimedia.org/wiki/File:715px-Sunbedoff_large.jpg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3621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</a:t>
            </a:r>
            <a:r>
              <a:rPr lang="en-US" sz="1200" dirty="0"/>
              <a:t>TAUBE, Christian. </a:t>
            </a:r>
            <a:r>
              <a:rPr lang="en-US" sz="1200" i="1" dirty="0" err="1"/>
              <a:t>Soubor</a:t>
            </a:r>
            <a:r>
              <a:rPr lang="en-US" sz="1200" i="1" dirty="0"/>
              <a:t>: Leuchtstofflampen-chtaube050409.jpg - Wikimedia Commons</a:t>
            </a:r>
            <a:r>
              <a:rPr lang="en-US" sz="1200" dirty="0"/>
              <a:t>[online]. [cit. </a:t>
            </a:r>
            <a:r>
              <a:rPr lang="en-US" sz="1200" dirty="0" smtClean="0"/>
              <a:t>9.4.2013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http://commons.wikimedia.org/wiki/File:Leuchtstofflampen-chtaube050409.jpg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19954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FRÜH</a:t>
            </a:r>
            <a:r>
              <a:rPr lang="cs-CZ" sz="1200" dirty="0"/>
              <a:t>, Anděl. </a:t>
            </a:r>
            <a:r>
              <a:rPr lang="cs-CZ" sz="1200" i="1" dirty="0"/>
              <a:t>Soubor: Polarografie workplace.jpg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http://commons.wikimedia.org/wiki/File:Polarography_workplace.jpg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65965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</a:t>
            </a:r>
            <a:r>
              <a:rPr lang="cs-CZ" sz="1200" dirty="0"/>
              <a:t>ARCHIV ÚFCH J.HEYROVSKÉHO AV ČR, VVI. </a:t>
            </a:r>
            <a:r>
              <a:rPr lang="cs-CZ" sz="1200" i="1" dirty="0"/>
              <a:t>Soubor: Heyrovského Jaroslav.jpg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http://commons.wikimedia.org/wiki/File:Heyrovsky_Jaroslav.jpg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12132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LINDBERG</a:t>
            </a:r>
            <a:r>
              <a:rPr lang="cs-CZ" sz="1200" dirty="0"/>
              <a:t>, Erik; JONATHUNDER. </a:t>
            </a:r>
            <a:r>
              <a:rPr lang="cs-CZ" sz="1200" i="1" dirty="0"/>
              <a:t>Soubor: Nobel Prize.png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http://en.wikipedia.org/wiki/File:Nobel_Prize.png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APOLLO2005</a:t>
            </a:r>
            <a:r>
              <a:rPr lang="cs-CZ" sz="1200" dirty="0"/>
              <a:t>. </a:t>
            </a:r>
            <a:r>
              <a:rPr lang="cs-CZ" sz="1200" i="1" dirty="0"/>
              <a:t>Soubor: 250 g Goldbarren.JPG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http://commons.wikimedia.org/wiki/File:250g_Goldbarren.JPG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BARRIOS</a:t>
            </a:r>
            <a:r>
              <a:rPr lang="cs-CZ" sz="1200" dirty="0"/>
              <a:t>, </a:t>
            </a:r>
            <a:r>
              <a:rPr lang="cs-CZ" sz="1200" dirty="0" err="1"/>
              <a:t>Jorge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Mascara</a:t>
            </a:r>
            <a:r>
              <a:rPr lang="cs-CZ" sz="1200" i="1" dirty="0"/>
              <a:t> de pestañas.jpg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http://commons.wikimedia.org/wiki/File:Mascara_de_pesta%C3%B1as.jpg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MARÍN</a:t>
            </a:r>
            <a:r>
              <a:rPr lang="cs-CZ" sz="1200" dirty="0"/>
              <a:t>, Manuel. </a:t>
            </a:r>
            <a:r>
              <a:rPr lang="cs-CZ" sz="1200" i="1" dirty="0"/>
              <a:t>Soubor: Oční make-up.jpg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http://commons.wikimedia.org/wiki/File:Eye_make-up.jpg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</a:t>
            </a:r>
            <a:r>
              <a:rPr lang="cs-CZ" sz="1200" dirty="0" smtClean="0"/>
              <a:t>C  ENTRA </a:t>
            </a:r>
            <a:r>
              <a:rPr lang="cs-CZ" sz="1200" dirty="0"/>
              <a:t>PRO KONTROLU A PREVENCI NEMOCÍ USA; GATHANY, James. </a:t>
            </a:r>
            <a:r>
              <a:rPr lang="cs-CZ" sz="1200" i="1" dirty="0"/>
              <a:t>Soubor: </a:t>
            </a:r>
            <a:r>
              <a:rPr lang="cs-CZ" sz="1200" i="1" dirty="0" err="1"/>
              <a:t>Smallpox</a:t>
            </a:r>
            <a:r>
              <a:rPr lang="cs-CZ" sz="1200" i="1" dirty="0"/>
              <a:t> vaccine.jpg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http://commons.wikimedia.org/wiki/File:Smallpox_vaccine.jpg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BIRKHOFF</a:t>
            </a:r>
            <a:r>
              <a:rPr lang="cs-CZ" sz="1200" dirty="0"/>
              <a:t>, Ulrich. </a:t>
            </a:r>
            <a:r>
              <a:rPr lang="cs-CZ" sz="1200" i="1" dirty="0"/>
              <a:t>Soubor: Amalgam.jpg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http://commons.wikimedia.org/wiki/File:Amalgam.jpg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GAVIN</a:t>
            </a:r>
            <a:r>
              <a:rPr lang="cs-CZ" sz="1200" dirty="0"/>
              <a:t>, </a:t>
            </a:r>
            <a:r>
              <a:rPr lang="cs-CZ" sz="1200" dirty="0" err="1"/>
              <a:t>Shane</a:t>
            </a:r>
            <a:r>
              <a:rPr lang="cs-CZ" sz="1200" dirty="0"/>
              <a:t>. </a:t>
            </a:r>
            <a:r>
              <a:rPr lang="cs-CZ" sz="1200" i="1" dirty="0"/>
              <a:t>Soubor: Řasy a Mascara.jpg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http://commons.wikimedia.org/wiki/File:Eyelashes_%26_Mascara.jpg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  </a:t>
            </a:r>
            <a:r>
              <a:rPr lang="cs-CZ" sz="1200" dirty="0" smtClean="0"/>
              <a:t>ČGS</a:t>
            </a:r>
            <a:r>
              <a:rPr lang="cs-CZ" sz="1200" dirty="0"/>
              <a:t>. </a:t>
            </a:r>
            <a:r>
              <a:rPr lang="cs-CZ" sz="1200" i="1" dirty="0"/>
              <a:t>Soubor: Mirror.jpg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http://commons.wikimedia.org/wiki/File:Mirror.jpg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455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  </a:t>
            </a:r>
            <a:r>
              <a:rPr lang="cs-CZ" sz="1200" dirty="0" smtClean="0"/>
              <a:t>ESO</a:t>
            </a:r>
            <a:r>
              <a:rPr lang="cs-CZ" sz="1200" dirty="0"/>
              <a:t>. </a:t>
            </a:r>
            <a:r>
              <a:rPr lang="cs-CZ" sz="1200" i="1" dirty="0"/>
              <a:t>Soubor: Super-tenké zrcadlo </a:t>
            </a:r>
            <a:r>
              <a:rPr lang="cs-CZ" sz="1200" i="1" dirty="0" err="1"/>
              <a:t>Under</a:t>
            </a:r>
            <a:r>
              <a:rPr lang="cs-CZ" sz="1200" i="1" dirty="0"/>
              <a:t> Test na ESO.jpg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http://commons.wikimedia.org/wiki/File:Super-thin_Mirror_Under_Test_at_ESO.jpg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3621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HOGERVORST</a:t>
            </a:r>
            <a:r>
              <a:rPr lang="cs-CZ" sz="1200" dirty="0"/>
              <a:t>, </a:t>
            </a:r>
            <a:r>
              <a:rPr lang="cs-CZ" sz="1200" dirty="0" err="1"/>
              <a:t>Gerard</a:t>
            </a:r>
            <a:r>
              <a:rPr lang="cs-CZ" sz="1200" dirty="0"/>
              <a:t>. </a:t>
            </a:r>
            <a:r>
              <a:rPr lang="cs-CZ" sz="1200" i="1" dirty="0"/>
              <a:t>Soubor: Spiegel.jpg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http://commons.wikimedia.org/wiki/File:Spiegel.jpg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199546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</a:t>
            </a:r>
            <a:r>
              <a:rPr lang="cs-CZ" sz="1200" dirty="0"/>
              <a:t>SPOLEČNÝ PODNIK SESAR, WIKIMEDIA COMMONS. </a:t>
            </a:r>
            <a:r>
              <a:rPr lang="cs-CZ" sz="1200" i="1" dirty="0"/>
              <a:t>Soubor: </a:t>
            </a:r>
            <a:r>
              <a:rPr lang="cs-CZ" sz="1200" i="1" dirty="0" err="1"/>
              <a:t>Větruše</a:t>
            </a:r>
            <a:r>
              <a:rPr lang="cs-CZ" sz="1200" i="1" dirty="0"/>
              <a:t>, zrcadlové bludiště.jpg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http://commons.wikimedia.org/wiki/File:V%C4%9Btru%C5%A1e,_zrcadlov%C3%A9_bludi%C5%A1t%C4%9B.jpg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58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  </a:t>
            </a:r>
            <a:r>
              <a:rPr lang="cs-CZ" sz="1200" dirty="0" smtClean="0"/>
              <a:t>FIR0002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Assorted</a:t>
            </a:r>
            <a:r>
              <a:rPr lang="cs-CZ" sz="1200" i="1" dirty="0"/>
              <a:t> grains.jpg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http://commons.wikimedia.org/wiki/File:Assorted_grains.jpg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2118" y="2276872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05725" y="1772816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118" y="2589004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62118" y="2923643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RTUŤ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995935" y="4653136"/>
            <a:ext cx="2455937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1400 </a:t>
            </a:r>
            <a:r>
              <a:rPr lang="cs-CZ" sz="2800" dirty="0"/>
              <a:t>př. </a:t>
            </a:r>
            <a:r>
              <a:rPr lang="cs-CZ" sz="2800" dirty="0" err="1" smtClean="0"/>
              <a:t>nl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" y="980728"/>
            <a:ext cx="9087264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200,59</a:t>
            </a:r>
          </a:p>
          <a:p>
            <a:pPr algn="ctr"/>
            <a:r>
              <a:rPr lang="cs-CZ" sz="4000" b="1" baseline="-25000" dirty="0" smtClean="0"/>
              <a:t>80</a:t>
            </a:r>
            <a:r>
              <a:rPr lang="cs-CZ" sz="4000" b="1" dirty="0" smtClean="0"/>
              <a:t>Hg</a:t>
            </a:r>
          </a:p>
          <a:p>
            <a:pPr algn="ctr"/>
            <a:r>
              <a:rPr lang="cs-CZ" dirty="0" smtClean="0"/>
              <a:t>RTUŤ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Hydrargyrum</a:t>
            </a:r>
            <a:endParaRPr lang="cs-CZ" sz="1600" i="1" dirty="0" smtClean="0"/>
          </a:p>
          <a:p>
            <a:pPr algn="ctr"/>
            <a:r>
              <a:rPr lang="cs-CZ" dirty="0" smtClean="0"/>
              <a:t>2,00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95935" y="5589240"/>
            <a:ext cx="4968553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solidFill>
                  <a:schemeClr val="dk1"/>
                </a:solidFill>
              </a:rPr>
              <a:t>Tento prvek je známý již od starověku. </a:t>
            </a:r>
          </a:p>
          <a:p>
            <a:pPr algn="ctr"/>
            <a:r>
              <a:rPr lang="cs-CZ" b="1" dirty="0">
                <a:solidFill>
                  <a:schemeClr val="dk1"/>
                </a:solidFill>
              </a:rPr>
              <a:t>Není znám konkrétní objevitel.</a:t>
            </a: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-27384"/>
            <a:ext cx="9144000" cy="6890716"/>
          </a:xfrm>
          <a:prstGeom prst="roundRect">
            <a:avLst>
              <a:gd name="adj" fmla="val 114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135327" y="217378"/>
            <a:ext cx="2424409" cy="1771462"/>
            <a:chOff x="6135327" y="217378"/>
            <a:chExt cx="2424409" cy="1771462"/>
          </a:xfrm>
        </p:grpSpPr>
        <p:sp>
          <p:nvSpPr>
            <p:cNvPr id="34" name="TextovéPole 33"/>
            <p:cNvSpPr txBox="1"/>
            <p:nvPr/>
          </p:nvSpPr>
          <p:spPr>
            <a:xfrm>
              <a:off x="7911664" y="171184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327" y="217378"/>
              <a:ext cx="1854143" cy="173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6585131" y="3712738"/>
            <a:ext cx="2235341" cy="2449919"/>
            <a:chOff x="6585131" y="3712738"/>
            <a:chExt cx="2235341" cy="2449919"/>
          </a:xfrm>
        </p:grpSpPr>
        <p:pic>
          <p:nvPicPr>
            <p:cNvPr id="2050" name="Picture 2" descr="Soubor: Nalévání tekuté rtuti bioner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131" y="3712738"/>
              <a:ext cx="2235341" cy="24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8172400" y="588565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573430" y="1988840"/>
            <a:ext cx="1957830" cy="1584000"/>
            <a:chOff x="6573430" y="2240174"/>
            <a:chExt cx="1957830" cy="15840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6573430" y="2240174"/>
              <a:ext cx="1338234" cy="1584000"/>
              <a:chOff x="3809682" y="3975013"/>
              <a:chExt cx="1338234" cy="1584000"/>
            </a:xfrm>
          </p:grpSpPr>
          <p:sp>
            <p:nvSpPr>
              <p:cNvPr id="22" name="Zaoblený obdélník 21"/>
              <p:cNvSpPr/>
              <p:nvPr/>
            </p:nvSpPr>
            <p:spPr>
              <a:xfrm>
                <a:off x="3815916" y="3975013"/>
                <a:ext cx="1332000" cy="15840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23" name="Picture 2" descr="Soubor: Rhombohedral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682" y="3975013"/>
                <a:ext cx="1323975" cy="15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ovéPole 23"/>
            <p:cNvSpPr txBox="1"/>
            <p:nvPr/>
          </p:nvSpPr>
          <p:spPr>
            <a:xfrm>
              <a:off x="7883188" y="353206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33560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941282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762" y="243917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stříbrobílý, velmi </a:t>
            </a:r>
            <a:r>
              <a:rPr lang="cs-CZ" sz="2400" b="1" dirty="0" smtClean="0">
                <a:solidFill>
                  <a:schemeClr val="bg1"/>
                </a:solidFill>
              </a:rPr>
              <a:t>lesklý 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761" y="2900844"/>
            <a:ext cx="561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za normální teploty kapalný 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3760" y="5125254"/>
            <a:ext cx="100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nápadně těžká 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3763" y="3362509"/>
            <a:ext cx="617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tání     </a:t>
            </a:r>
            <a:r>
              <a:rPr lang="cs-CZ" sz="2400" b="1" dirty="0">
                <a:solidFill>
                  <a:schemeClr val="bg1"/>
                </a:solidFill>
              </a:rPr>
              <a:t>-38,83 °C (234,32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3762" y="3838982"/>
            <a:ext cx="617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356,73 °C (629,88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3762" y="5586919"/>
            <a:ext cx="51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dobře vede elektrický proud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79512" y="60796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páry </a:t>
            </a:r>
            <a:r>
              <a:rPr lang="cs-CZ" sz="2400" b="1" dirty="0">
                <a:solidFill>
                  <a:schemeClr val="bg1"/>
                </a:solidFill>
              </a:rPr>
              <a:t>rtuti jsou i v malých dávkách prudce jedovaté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4306744"/>
            <a:ext cx="655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v tuhém stavu krystaluje v </a:t>
            </a:r>
            <a:r>
              <a:rPr lang="cs-CZ" sz="2400" b="1" dirty="0" smtClean="0">
                <a:solidFill>
                  <a:schemeClr val="bg1"/>
                </a:solidFill>
              </a:rPr>
              <a:t>hexagonální </a:t>
            </a:r>
            <a:r>
              <a:rPr lang="cs-CZ" sz="2400" b="1" dirty="0">
                <a:solidFill>
                  <a:schemeClr val="bg1"/>
                </a:solidFill>
              </a:rPr>
              <a:t>nebo </a:t>
            </a:r>
            <a:r>
              <a:rPr lang="cs-CZ" sz="2400" b="1" dirty="0" smtClean="0">
                <a:solidFill>
                  <a:schemeClr val="bg1"/>
                </a:solidFill>
              </a:rPr>
              <a:t>trigonální soustavě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5188577" y="5362120"/>
            <a:ext cx="648072" cy="793413"/>
            <a:chOff x="5188577" y="5362120"/>
            <a:chExt cx="648072" cy="793413"/>
          </a:xfrm>
        </p:grpSpPr>
        <p:pic>
          <p:nvPicPr>
            <p:cNvPr id="27" name="Obrázek 26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38" y="561578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5188577" y="536212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11291" y="5362120"/>
            <a:ext cx="648072" cy="793413"/>
            <a:chOff x="5811291" y="5362120"/>
            <a:chExt cx="648072" cy="793413"/>
          </a:xfrm>
        </p:grpSpPr>
        <p:pic>
          <p:nvPicPr>
            <p:cNvPr id="28" name="Obrázek 27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452" y="561578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32"/>
            <p:cNvSpPr txBox="1"/>
            <p:nvPr/>
          </p:nvSpPr>
          <p:spPr>
            <a:xfrm>
              <a:off x="5811291" y="536212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1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328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88640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764704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028384" y="11663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Obr.8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88392" y="1268760"/>
            <a:ext cx="884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za </a:t>
            </a:r>
            <a:r>
              <a:rPr lang="cs-CZ" sz="2400" b="1" dirty="0">
                <a:solidFill>
                  <a:schemeClr val="bg1"/>
                </a:solidFill>
              </a:rPr>
              <a:t>normální teploty dobře reaguje se sírou, chlorem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8392" y="1671104"/>
            <a:ext cx="920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s </a:t>
            </a:r>
            <a:r>
              <a:rPr lang="cs-CZ" sz="2400" b="1" dirty="0">
                <a:solidFill>
                  <a:schemeClr val="bg1"/>
                </a:solidFill>
              </a:rPr>
              <a:t>řadou kovů </a:t>
            </a:r>
            <a:r>
              <a:rPr lang="cs-CZ" sz="2400" b="1" dirty="0" smtClean="0">
                <a:solidFill>
                  <a:schemeClr val="bg1"/>
                </a:solidFill>
              </a:rPr>
              <a:t>- </a:t>
            </a:r>
            <a:r>
              <a:rPr lang="cs-CZ" sz="2400" b="1" dirty="0" err="1" smtClean="0">
                <a:solidFill>
                  <a:schemeClr val="bg1"/>
                </a:solidFill>
              </a:rPr>
              <a:t>sodík,draslík</a:t>
            </a:r>
            <a:r>
              <a:rPr lang="cs-CZ" sz="2400" b="1" dirty="0">
                <a:solidFill>
                  <a:schemeClr val="bg1"/>
                </a:solidFill>
              </a:rPr>
              <a:t>, měď, zinek, stříbro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</a:t>
            </a:r>
            <a:r>
              <a:rPr lang="cs-CZ" sz="2400" b="1" dirty="0">
                <a:solidFill>
                  <a:schemeClr val="bg1"/>
                </a:solidFill>
              </a:rPr>
              <a:t> kadmium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>
                <a:solidFill>
                  <a:schemeClr val="bg1"/>
                </a:solidFill>
              </a:rPr>
              <a:t> cín, zlato, </a:t>
            </a:r>
            <a:r>
              <a:rPr lang="cs-CZ" sz="2400" b="1" dirty="0" smtClean="0">
                <a:solidFill>
                  <a:schemeClr val="bg1"/>
                </a:solidFill>
              </a:rPr>
              <a:t>olovo - </a:t>
            </a:r>
            <a:r>
              <a:rPr lang="cs-CZ" sz="2400" b="1" dirty="0">
                <a:solidFill>
                  <a:schemeClr val="bg1"/>
                </a:solidFill>
              </a:rPr>
              <a:t>tvoří slitiny - amalgámy.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2366" y="2463192"/>
            <a:ext cx="897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Dobře se rozpouští ve zředěné kyselině dusičné za vzniku dusičnanu </a:t>
            </a:r>
            <a:r>
              <a:rPr lang="cs-CZ" sz="2400" b="1" dirty="0" smtClean="0">
                <a:solidFill>
                  <a:schemeClr val="bg1"/>
                </a:solidFill>
              </a:rPr>
              <a:t>rtuťného.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0439" y="3293923"/>
            <a:ext cx="753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6Hg + 8HNO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</a:t>
            </a:r>
            <a:r>
              <a:rPr lang="cs-CZ" sz="2400" b="1" dirty="0" smtClean="0">
                <a:solidFill>
                  <a:schemeClr val="bg1"/>
                </a:solidFill>
              </a:rPr>
              <a:t>6</a:t>
            </a:r>
            <a:r>
              <a:rPr lang="pt-BR" sz="2400" b="1" dirty="0" smtClean="0">
                <a:solidFill>
                  <a:schemeClr val="bg1"/>
                </a:solidFill>
              </a:rPr>
              <a:t>Hg</a:t>
            </a:r>
            <a:r>
              <a:rPr lang="pt-BR" sz="2400" b="1" baseline="-25000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NO</a:t>
            </a:r>
            <a:r>
              <a:rPr lang="pt-BR" sz="2400" b="1" baseline="-25000" dirty="0" smtClean="0">
                <a:solidFill>
                  <a:schemeClr val="bg1"/>
                </a:solidFill>
              </a:rPr>
              <a:t>3 </a:t>
            </a:r>
            <a:r>
              <a:rPr lang="pt-BR" sz="2400" b="1" dirty="0">
                <a:solidFill>
                  <a:schemeClr val="bg1"/>
                </a:solidFill>
              </a:rPr>
              <a:t> + 2NO + 4H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1423" y="3725971"/>
            <a:ext cx="789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S koncentrovanou </a:t>
            </a:r>
            <a:r>
              <a:rPr lang="cs-CZ" sz="2400" b="1" dirty="0">
                <a:solidFill>
                  <a:schemeClr val="bg1"/>
                </a:solidFill>
              </a:rPr>
              <a:t>kyselinou reaguje za vzniku dusičnanu </a:t>
            </a:r>
            <a:r>
              <a:rPr lang="cs-CZ" sz="2400" b="1" dirty="0" smtClean="0">
                <a:solidFill>
                  <a:schemeClr val="bg1"/>
                </a:solidFill>
              </a:rPr>
              <a:t>rtuťnatého.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31478" y="4518059"/>
            <a:ext cx="822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Hg + 4HNO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Hg(NO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+ 2NO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 + 2H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7528" y="5703552"/>
            <a:ext cx="897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Dvoumocná rtuť naopak tvoří sloučeniny většinou dobře rozpustné a má silný sklon k tvorbě komplexních sloučenin.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8392" y="4950107"/>
            <a:ext cx="822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Na suchém vzduchu je rtuť stálá, vlivem vlhkosti se rychle oxiduje </a:t>
            </a:r>
            <a:r>
              <a:rPr lang="cs-CZ" sz="2400" b="1" dirty="0" smtClean="0">
                <a:solidFill>
                  <a:schemeClr val="bg1"/>
                </a:solidFill>
              </a:rPr>
              <a:t>na </a:t>
            </a:r>
            <a:r>
              <a:rPr lang="cs-CZ" sz="2400" b="1" dirty="0" err="1" smtClean="0">
                <a:solidFill>
                  <a:schemeClr val="bg1"/>
                </a:solidFill>
              </a:rPr>
              <a:t>HgO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19" grpId="0"/>
      <p:bldP spid="23" grpId="0"/>
      <p:bldP spid="14" grpId="0"/>
      <p:bldP spid="15" grpId="0"/>
      <p:bldP spid="16" grpId="0"/>
      <p:bldP spid="17" grpId="0"/>
      <p:bldP spid="21" grpId="0"/>
      <p:bldP spid="2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39369"/>
            <a:ext cx="8820474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55892" y="4967971"/>
            <a:ext cx="69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 </a:t>
            </a:r>
            <a:r>
              <a:rPr lang="cs-CZ" sz="2400" b="1" dirty="0" err="1"/>
              <a:t>tiemanit</a:t>
            </a:r>
            <a:r>
              <a:rPr lang="cs-CZ" sz="2400" b="1" dirty="0"/>
              <a:t> </a:t>
            </a:r>
            <a:r>
              <a:rPr lang="cs-CZ" sz="2400" b="1" dirty="0" err="1" smtClean="0"/>
              <a:t>HgSe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156001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689674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812185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308129"/>
            <a:ext cx="44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vyskytuje se vzácně ryzí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31" y="2348880"/>
            <a:ext cx="24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5892" y="2708920"/>
            <a:ext cx="77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 </a:t>
            </a:r>
            <a:r>
              <a:rPr lang="cs-CZ" sz="2400" b="1" dirty="0" smtClean="0"/>
              <a:t>cinabarit (rumělka)</a:t>
            </a:r>
            <a:r>
              <a:rPr lang="cs-CZ" sz="2400" b="1" dirty="0"/>
              <a:t> </a:t>
            </a:r>
            <a:r>
              <a:rPr lang="cs-CZ" sz="2400" b="1" dirty="0" err="1"/>
              <a:t>HgS</a:t>
            </a:r>
            <a:r>
              <a:rPr lang="cs-CZ" sz="2400" b="1" dirty="0"/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5891" y="3170585"/>
            <a:ext cx="772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 </a:t>
            </a:r>
            <a:r>
              <a:rPr lang="cs-CZ" sz="2400" b="1" dirty="0" err="1"/>
              <a:t>livingstonit</a:t>
            </a:r>
            <a:r>
              <a:rPr lang="cs-CZ" sz="2400" b="1" dirty="0"/>
              <a:t> HgSb</a:t>
            </a:r>
            <a:r>
              <a:rPr lang="cs-CZ" sz="2400" b="1" baseline="-25000" dirty="0"/>
              <a:t>4</a:t>
            </a:r>
            <a:r>
              <a:rPr lang="cs-CZ" sz="2400" b="1" dirty="0"/>
              <a:t>S</a:t>
            </a:r>
            <a:r>
              <a:rPr lang="cs-CZ" sz="2400" b="1" baseline="-25000" dirty="0"/>
              <a:t>8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51519" y="3582976"/>
            <a:ext cx="491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m</a:t>
            </a:r>
            <a:r>
              <a:rPr lang="cs-CZ" sz="2400" b="1" dirty="0" err="1" smtClean="0"/>
              <a:t>ontroydit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HgO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1520" y="404464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 </a:t>
            </a:r>
            <a:r>
              <a:rPr lang="cs-CZ" sz="2400" b="1" dirty="0" err="1"/>
              <a:t>laffittit</a:t>
            </a:r>
            <a:r>
              <a:rPr lang="cs-CZ" sz="2400" b="1" dirty="0"/>
              <a:t> </a:t>
            </a:r>
            <a:r>
              <a:rPr lang="cs-CZ" sz="2400" b="1" dirty="0" smtClean="0"/>
              <a:t>AgHgAsS</a:t>
            </a:r>
            <a:r>
              <a:rPr lang="cs-CZ" sz="2400" b="1" baseline="-25000" dirty="0" smtClean="0"/>
              <a:t>3</a:t>
            </a:r>
            <a:endParaRPr lang="cs-CZ" sz="2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55892" y="4506306"/>
            <a:ext cx="366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coloradoit</a:t>
            </a:r>
            <a:r>
              <a:rPr lang="cs-CZ" sz="2400" b="1" dirty="0"/>
              <a:t> </a:t>
            </a:r>
            <a:r>
              <a:rPr lang="cs-CZ" sz="2400" b="1" dirty="0" err="1"/>
              <a:t>HgTe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55892" y="5429636"/>
            <a:ext cx="45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grumiplucit</a:t>
            </a:r>
            <a:r>
              <a:rPr lang="cs-CZ" sz="2400" b="1" dirty="0"/>
              <a:t> HgBi</a:t>
            </a:r>
            <a:r>
              <a:rPr lang="cs-CZ" sz="2400" b="1" baseline="-25000" dirty="0"/>
              <a:t>2</a:t>
            </a:r>
            <a:r>
              <a:rPr lang="cs-CZ" sz="2400" b="1" dirty="0"/>
              <a:t>S</a:t>
            </a:r>
            <a:r>
              <a:rPr lang="cs-CZ" sz="2400" b="1" baseline="-25000" dirty="0"/>
              <a:t>4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55891" y="5891301"/>
            <a:ext cx="506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hanawaltit</a:t>
            </a:r>
            <a:r>
              <a:rPr lang="cs-CZ" sz="2400" b="1" dirty="0"/>
              <a:t> Hg</a:t>
            </a:r>
            <a:r>
              <a:rPr lang="cs-CZ" sz="2400" b="1" baseline="-25000" dirty="0"/>
              <a:t>7</a:t>
            </a:r>
            <a:r>
              <a:rPr lang="cs-CZ" sz="2400" b="1" dirty="0"/>
              <a:t>[Cl,(OH)]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55891" y="6336944"/>
            <a:ext cx="506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 smtClean="0"/>
              <a:t>corderoit</a:t>
            </a:r>
            <a:r>
              <a:rPr lang="cs-CZ" sz="2400" b="1" dirty="0" smtClean="0"/>
              <a:t> Hg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S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Cl</a:t>
            </a:r>
            <a:r>
              <a:rPr lang="cs-CZ" sz="2400" baseline="-25000" dirty="0" smtClean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012160" y="4308120"/>
            <a:ext cx="2819897" cy="2453258"/>
            <a:chOff x="6012160" y="4308120"/>
            <a:chExt cx="2819897" cy="2453258"/>
          </a:xfrm>
        </p:grpSpPr>
        <p:pic>
          <p:nvPicPr>
            <p:cNvPr id="3082" name="Picture 10" descr="Soubor: Corderoite-rumělka-22633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9" y="4354468"/>
              <a:ext cx="2747888" cy="240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7452403" y="4964588"/>
              <a:ext cx="1009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rumělka</a:t>
              </a:r>
              <a:endParaRPr lang="cs-CZ" sz="1400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6507161" y="5044914"/>
              <a:ext cx="913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limonit</a:t>
              </a:r>
              <a:endParaRPr lang="cs-CZ" sz="1400" b="1" dirty="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6983573" y="5404034"/>
              <a:ext cx="1152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 smtClean="0"/>
                <a:t>corderoit</a:t>
              </a:r>
              <a:endParaRPr lang="cs-CZ" sz="1400" b="1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012160" y="4308120"/>
              <a:ext cx="772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119377" y="4293096"/>
            <a:ext cx="1719323" cy="1647145"/>
            <a:chOff x="5231901" y="4689799"/>
            <a:chExt cx="2148411" cy="1924632"/>
          </a:xfrm>
        </p:grpSpPr>
        <p:pic>
          <p:nvPicPr>
            <p:cNvPr id="3080" name="Picture 8" descr="Soubor: Coloradoite, pyrit, křemen-33884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53" y="4694026"/>
              <a:ext cx="2141459" cy="19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5231901" y="4689799"/>
              <a:ext cx="965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4160" y="2348880"/>
            <a:ext cx="1880327" cy="1947834"/>
            <a:chOff x="6951224" y="2611584"/>
            <a:chExt cx="2013264" cy="2056456"/>
          </a:xfrm>
        </p:grpSpPr>
        <p:pic>
          <p:nvPicPr>
            <p:cNvPr id="3074" name="Picture 2" descr="Soubor: Montroydite-mf17b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224" y="2614052"/>
              <a:ext cx="1797240" cy="2053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7998638" y="2611584"/>
              <a:ext cx="965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73104" y="2276872"/>
            <a:ext cx="1862332" cy="2029872"/>
            <a:chOff x="4773105" y="2479248"/>
            <a:chExt cx="1483269" cy="1615058"/>
          </a:xfrm>
        </p:grpSpPr>
        <p:pic>
          <p:nvPicPr>
            <p:cNvPr id="3078" name="Picture 6" descr="Soubor: Livingstonite-2276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105" y="2528852"/>
              <a:ext cx="1483268" cy="156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5654382" y="2479248"/>
              <a:ext cx="601992" cy="22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704268" y="214228"/>
            <a:ext cx="3024133" cy="2090078"/>
            <a:chOff x="5704268" y="214228"/>
            <a:chExt cx="3024133" cy="2090078"/>
          </a:xfrm>
        </p:grpSpPr>
        <p:pic>
          <p:nvPicPr>
            <p:cNvPr id="3076" name="Picture 4" descr="Soubor: rumělka-kalcit-227529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268" y="214228"/>
              <a:ext cx="2759786" cy="209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7762551" y="1998815"/>
              <a:ext cx="965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6813860" y="1701038"/>
              <a:ext cx="700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kalcit</a:t>
              </a:r>
              <a:endParaRPr lang="cs-CZ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18" grpId="0" animBg="1"/>
      <p:bldP spid="19" grpId="0" animBg="1"/>
      <p:bldP spid="20" grpId="0" animBg="1"/>
      <p:bldP spid="21" grpId="0"/>
      <p:bldP spid="26" grpId="0"/>
      <p:bldP spid="29" grpId="0"/>
      <p:bldP spid="31" grpId="0"/>
      <p:bldP spid="33" grpId="0"/>
      <p:bldP spid="34" grpId="0"/>
      <p:bldP spid="35" grpId="0"/>
      <p:bldP spid="37" grpId="0"/>
      <p:bldP spid="38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735087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486819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 </a:t>
            </a:r>
            <a:r>
              <a:rPr lang="cs-CZ" sz="2400" b="1" dirty="0"/>
              <a:t>Výroba rtuti z rumělky spočívá v jejím pražení za přístupu </a:t>
            </a:r>
            <a:r>
              <a:rPr lang="cs-CZ" sz="2400" b="1" dirty="0" smtClean="0"/>
              <a:t>vzduchu.</a:t>
            </a:r>
            <a:r>
              <a:rPr lang="cs-CZ" sz="2400" b="1" dirty="0"/>
              <a:t>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3" y="2827675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redukce kovovým železem nebo pražení rudy s přídavky oxidu vápenatého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60693" y="3687415"/>
            <a:ext cx="764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4HgS </a:t>
            </a:r>
            <a:r>
              <a:rPr lang="cs-CZ" sz="2400" b="1" dirty="0"/>
              <a:t>+ </a:t>
            </a:r>
            <a:r>
              <a:rPr lang="cs-CZ" sz="2400" b="1" dirty="0" smtClean="0"/>
              <a:t>4CaO </a:t>
            </a:r>
            <a:r>
              <a:rPr lang="cs-CZ" sz="2400" b="1" dirty="0"/>
              <a:t>→ </a:t>
            </a:r>
            <a:r>
              <a:rPr lang="cs-CZ" sz="2400" b="1" dirty="0" smtClean="0"/>
              <a:t>4Hg </a:t>
            </a:r>
            <a:r>
              <a:rPr lang="cs-CZ" sz="2400" b="1" dirty="0"/>
              <a:t>+ </a:t>
            </a:r>
            <a:r>
              <a:rPr lang="cs-CZ" sz="2400" b="1" dirty="0" smtClean="0"/>
              <a:t>3CaS </a:t>
            </a:r>
            <a:r>
              <a:rPr lang="cs-CZ" sz="2400" b="1" dirty="0"/>
              <a:t>+ CaSO</a:t>
            </a:r>
            <a:r>
              <a:rPr lang="cs-CZ" sz="2400" b="1" baseline="-25000" dirty="0"/>
              <a:t>4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5349409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Proces destilace rtuti je i spolehlivým způsobem jejího čištění a rafinace.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4" y="23424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HgS</a:t>
            </a:r>
            <a:r>
              <a:rPr lang="cs-CZ" sz="2400" b="1" dirty="0"/>
              <a:t> + O</a:t>
            </a:r>
            <a:r>
              <a:rPr lang="cs-CZ" sz="2400" b="1" baseline="-25000" dirty="0"/>
              <a:t>2</a:t>
            </a:r>
            <a:r>
              <a:rPr lang="cs-CZ" sz="2400" b="1" dirty="0"/>
              <a:t> → </a:t>
            </a:r>
            <a:r>
              <a:rPr lang="cs-CZ" sz="2400" b="1" dirty="0" err="1"/>
              <a:t>Hg</a:t>
            </a:r>
            <a:r>
              <a:rPr lang="cs-CZ" sz="2400" b="1" dirty="0"/>
              <a:t> + SO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6024" y="414908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Vzniklé rtuťové páry jsou ochlazovány, dochází k jejich kondenzaci a produktem je poměrně velmi čistá kovová </a:t>
            </a:r>
            <a:r>
              <a:rPr lang="cs-CZ" sz="2400" b="1" dirty="0" smtClean="0"/>
              <a:t>rtuť.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2" grpId="0"/>
      <p:bldP spid="17" grpId="0"/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3779912" y="4378325"/>
            <a:ext cx="3384376" cy="2338084"/>
            <a:chOff x="3779912" y="4378325"/>
            <a:chExt cx="3384376" cy="2338084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378325"/>
              <a:ext cx="3384376" cy="233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3779912" y="642164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04523" y="2362528"/>
            <a:ext cx="2365597" cy="1419260"/>
            <a:chOff x="104523" y="2362528"/>
            <a:chExt cx="2365597" cy="1419260"/>
          </a:xfrm>
        </p:grpSpPr>
        <p:pic>
          <p:nvPicPr>
            <p:cNvPr id="4098" name="Picture 2" descr="Soubor: Klinický teploměr 38.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23" y="2394467"/>
              <a:ext cx="2242135" cy="138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1661463" y="236252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006137" y="2002488"/>
            <a:ext cx="3030359" cy="2274025"/>
            <a:chOff x="4840361" y="2002488"/>
            <a:chExt cx="3030359" cy="2274025"/>
          </a:xfrm>
        </p:grpSpPr>
        <p:pic>
          <p:nvPicPr>
            <p:cNvPr id="4101" name="Picture 5" descr="Soubor: Barograp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361" y="2075656"/>
              <a:ext cx="2917329" cy="220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7062063" y="200248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156531" y="2095592"/>
            <a:ext cx="2711613" cy="2008797"/>
            <a:chOff x="3156531" y="2095592"/>
            <a:chExt cx="2711613" cy="2008797"/>
          </a:xfrm>
        </p:grpSpPr>
        <p:pic>
          <p:nvPicPr>
            <p:cNvPr id="4103" name="Picture 7" descr="Soubor: Manometr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531" y="2095592"/>
              <a:ext cx="2711613" cy="200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3156531" y="3827390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580112" y="195696"/>
            <a:ext cx="2177578" cy="1743696"/>
            <a:chOff x="5580112" y="195696"/>
            <a:chExt cx="2177578" cy="174369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95696"/>
              <a:ext cx="1773250" cy="174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49033" y="166239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</a:t>
              </a:r>
              <a:r>
                <a:rPr lang="cs-CZ" sz="1200" b="1" dirty="0" smtClean="0"/>
                <a:t>.</a:t>
              </a:r>
              <a:r>
                <a:rPr lang="cs-CZ" sz="1200" b="1" dirty="0" smtClean="0">
                  <a:solidFill>
                    <a:prstClr val="black"/>
                  </a:solidFill>
                </a:rPr>
                <a:t>14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836712"/>
            <a:ext cx="535963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měřící </a:t>
            </a:r>
            <a:r>
              <a:rPr lang="cs-CZ" dirty="0"/>
              <a:t>a </a:t>
            </a:r>
            <a:r>
              <a:rPr lang="cs-CZ" dirty="0" smtClean="0"/>
              <a:t>laboratorní přístroje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4523" y="1844824"/>
            <a:ext cx="268358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teploměry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8292" y="4797152"/>
            <a:ext cx="345256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polohové spínače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266680" y="6333421"/>
            <a:ext cx="188317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1200" dirty="0">
                <a:solidFill>
                  <a:prstClr val="black"/>
                </a:solidFill>
              </a:rPr>
              <a:t> </a:t>
            </a:r>
            <a:r>
              <a:rPr lang="cs-CZ" sz="1200" dirty="0" smtClean="0"/>
              <a:t>Nobelova  cena 1959</a:t>
            </a:r>
          </a:p>
          <a:p>
            <a:pPr marL="0" indent="0" algn="ctr">
              <a:buNone/>
            </a:pPr>
            <a:r>
              <a:rPr lang="cs-CZ" sz="1200" dirty="0" smtClean="0">
                <a:solidFill>
                  <a:prstClr val="black"/>
                </a:solidFill>
              </a:rPr>
              <a:t>za chemii</a:t>
            </a:r>
            <a:endParaRPr lang="cs-CZ" sz="1200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307895" y="5096217"/>
            <a:ext cx="1946680" cy="1716539"/>
            <a:chOff x="7307895" y="5096217"/>
            <a:chExt cx="1946680" cy="1716539"/>
          </a:xfrm>
        </p:grpSpPr>
        <p:sp>
          <p:nvSpPr>
            <p:cNvPr id="31" name="TextovéPole 30"/>
            <p:cNvSpPr txBox="1"/>
            <p:nvPr/>
          </p:nvSpPr>
          <p:spPr>
            <a:xfrm>
              <a:off x="8445918" y="509621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1039" name="Picture 15" descr="File:Nobel Priz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895" y="5143775"/>
              <a:ext cx="1696118" cy="166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ovéPole 22"/>
          <p:cNvSpPr txBox="1"/>
          <p:nvPr/>
        </p:nvSpPr>
        <p:spPr>
          <a:xfrm>
            <a:off x="5266681" y="5183223"/>
            <a:ext cx="188317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1200" dirty="0">
                <a:solidFill>
                  <a:prstClr val="black"/>
                </a:solidFill>
              </a:rPr>
              <a:t> </a:t>
            </a:r>
            <a:r>
              <a:rPr lang="cs-CZ" sz="1200" dirty="0"/>
              <a:t>Jaroslav </a:t>
            </a:r>
            <a:r>
              <a:rPr lang="cs-CZ" sz="1200" dirty="0" smtClean="0"/>
              <a:t>Heyrovský</a:t>
            </a:r>
          </a:p>
          <a:p>
            <a:pPr marL="0" indent="0" algn="ctr">
              <a:buNone/>
            </a:pPr>
            <a:r>
              <a:rPr lang="cs-CZ" sz="1200" dirty="0" smtClean="0">
                <a:solidFill>
                  <a:prstClr val="black"/>
                </a:solidFill>
              </a:rPr>
              <a:t>1890 - 1967</a:t>
            </a:r>
            <a:endParaRPr lang="cs-CZ" sz="1200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805427" y="5160313"/>
            <a:ext cx="1460576" cy="1681529"/>
            <a:chOff x="3805427" y="5160313"/>
            <a:chExt cx="1460576" cy="1681529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997" y="5160313"/>
              <a:ext cx="1388006" cy="163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3805427" y="656484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58865" y="5133385"/>
            <a:ext cx="3240148" cy="1694999"/>
            <a:chOff x="158865" y="5133385"/>
            <a:chExt cx="3240148" cy="169499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34" y="5133385"/>
              <a:ext cx="3213079" cy="16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158865" y="513338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813774" y="2158507"/>
            <a:ext cx="2358801" cy="1684260"/>
            <a:chOff x="6813774" y="1990684"/>
            <a:chExt cx="2358801" cy="1684260"/>
          </a:xfrm>
        </p:grpSpPr>
        <p:pic>
          <p:nvPicPr>
            <p:cNvPr id="1034" name="Picture 10" descr="Soubor: Leuchtstofflampen-chtaube05040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774" y="1990684"/>
              <a:ext cx="2245680" cy="168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8363918" y="1990684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804249" y="54103"/>
            <a:ext cx="2218814" cy="1804369"/>
            <a:chOff x="6804249" y="54103"/>
            <a:chExt cx="2218814" cy="1804369"/>
          </a:xfrm>
        </p:grpSpPr>
        <p:pic>
          <p:nvPicPr>
            <p:cNvPr id="1028" name="Picture 4" descr="Soubor: 715px-Sunbedoff larg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9" y="54103"/>
              <a:ext cx="2133943" cy="1790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8214406" y="1581473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Obr.20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80608" y="148975"/>
            <a:ext cx="2650109" cy="918569"/>
            <a:chOff x="3680608" y="148975"/>
            <a:chExt cx="2650109" cy="918569"/>
          </a:xfrm>
        </p:grpSpPr>
        <p:pic>
          <p:nvPicPr>
            <p:cNvPr id="1026" name="Picture 2" descr="Soubor: Mercury vybití tub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48975"/>
              <a:ext cx="2622813" cy="87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3680608" y="79054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1095127"/>
            <a:ext cx="669595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</a:t>
            </a:r>
            <a:r>
              <a:rPr lang="cs-CZ" dirty="0" smtClean="0"/>
              <a:t>tuťové výbojky - páry rtuti - UV záření</a:t>
            </a:r>
            <a:r>
              <a:rPr lang="cs-CZ" dirty="0"/>
              <a:t> 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9512" y="1628800"/>
            <a:ext cx="208823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solária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523" y="2660719"/>
            <a:ext cx="6610988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zářivky </a:t>
            </a:r>
            <a:r>
              <a:rPr lang="cs-CZ" dirty="0" smtClean="0"/>
              <a:t>- </a:t>
            </a:r>
            <a:r>
              <a:rPr lang="cs-CZ" dirty="0" smtClean="0"/>
              <a:t>UV záření se </a:t>
            </a:r>
            <a:r>
              <a:rPr lang="cs-CZ" dirty="0"/>
              <a:t>v luminoforu naneseném na vnitřním povrchu mění ve viditelné záření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8291" y="3933056"/>
            <a:ext cx="8510443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Polarografie </a:t>
            </a:r>
            <a:r>
              <a:rPr lang="cs-CZ" dirty="0" smtClean="0"/>
              <a:t>-</a:t>
            </a:r>
            <a:r>
              <a:rPr lang="cs-CZ" dirty="0"/>
              <a:t> elektrochemický proces pro kvalitativní a kvantitativní analýzu </a:t>
            </a:r>
            <a:r>
              <a:rPr lang="cs-CZ" dirty="0" err="1" smtClean="0"/>
              <a:t>chemickýchprvků</a:t>
            </a:r>
            <a:r>
              <a:rPr lang="cs-CZ" dirty="0"/>
              <a:t> a </a:t>
            </a:r>
            <a:r>
              <a:rPr lang="cs-CZ" dirty="0" smtClean="0"/>
              <a:t>sloučenin.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85934" y="2103239"/>
            <a:ext cx="659292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kontrola bankovek a kreditních karet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3" grpId="0" animBg="1"/>
      <p:bldP spid="3" grpId="0" animBg="1"/>
      <p:bldP spid="27" grpId="0" animBg="1"/>
      <p:bldP spid="25" grpId="0" animBg="1"/>
      <p:bldP spid="22" grpId="0" animBg="1"/>
      <p:bldP spid="26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Rtuť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16Rtuť</Template>
  <TotalTime>551</TotalTime>
  <Words>481</Words>
  <Application>Microsoft Office PowerPoint</Application>
  <PresentationFormat>Předvádění na obrazovce (4:3)</PresentationFormat>
  <Paragraphs>198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16Rtuť</vt:lpstr>
      <vt:lpstr>1_Tok</vt:lpstr>
      <vt:lpstr>Tok</vt:lpstr>
      <vt:lpstr>Prezentace aplikace PowerPoint</vt:lpstr>
      <vt:lpstr>RTUŤ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rtuť</dc:title>
  <dc:creator>Lenovo</dc:creator>
  <cp:lastModifiedBy>Lenovo</cp:lastModifiedBy>
  <cp:revision>83</cp:revision>
  <dcterms:created xsi:type="dcterms:W3CDTF">2013-05-01T16:21:58Z</dcterms:created>
  <dcterms:modified xsi:type="dcterms:W3CDTF">2013-06-17T06:21:45Z</dcterms:modified>
</cp:coreProperties>
</file>