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338726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49305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111838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2308415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167318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335493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169702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9299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409971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3191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A4BDDD3-7966-4AB2-BD6A-BE322F11518E}"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3CA2703-B8CD-46C5-99FC-1779F8B29C39}" type="slidenum">
              <a:rPr lang="en-US" smtClean="0"/>
              <a:t>‹#›</a:t>
            </a:fld>
            <a:endParaRPr lang="en-US" dirty="0"/>
          </a:p>
        </p:txBody>
      </p:sp>
    </p:spTree>
    <p:extLst>
      <p:ext uri="{BB962C8B-B14F-4D97-AF65-F5344CB8AC3E}">
        <p14:creationId xmlns:p14="http://schemas.microsoft.com/office/powerpoint/2010/main" val="494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BDDD3-7966-4AB2-BD6A-BE322F11518E}"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A2703-B8CD-46C5-99FC-1779F8B29C39}" type="slidenum">
              <a:rPr lang="en-US" smtClean="0"/>
              <a:t>‹#›</a:t>
            </a:fld>
            <a:endParaRPr lang="en-US" dirty="0"/>
          </a:p>
        </p:txBody>
      </p:sp>
    </p:spTree>
    <p:extLst>
      <p:ext uri="{BB962C8B-B14F-4D97-AF65-F5344CB8AC3E}">
        <p14:creationId xmlns:p14="http://schemas.microsoft.com/office/powerpoint/2010/main" val="3180003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JA0Wb3gc4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xpsGsfuffE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a:t>
            </a:r>
            <a:r>
              <a:rPr lang="en-US" sz="1400" dirty="0" smtClean="0"/>
              <a:t>8</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VY_32_INOVACE_16_AJ_FT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The</a:t>
            </a:r>
            <a:r>
              <a:rPr lang="cs-CZ" sz="1400" dirty="0" smtClean="0"/>
              <a:t> </a:t>
            </a:r>
            <a:r>
              <a:rPr lang="cs-CZ" sz="1400" dirty="0" err="1" smtClean="0"/>
              <a:t>heart</a:t>
            </a:r>
            <a:endParaRPr lang="cs-CZ" sz="1400" dirty="0" smtClean="0"/>
          </a:p>
          <a:p>
            <a:pPr marL="0" indent="0">
              <a:buNone/>
            </a:pPr>
            <a:r>
              <a:rPr lang="cs-CZ" sz="1400" dirty="0" smtClean="0"/>
              <a:t>Klíčová slova:       	</a:t>
            </a:r>
            <a:r>
              <a:rPr lang="cs-CZ" sz="1400" dirty="0" err="1" smtClean="0"/>
              <a:t>heart</a:t>
            </a:r>
            <a:r>
              <a:rPr lang="cs-CZ" sz="1400" dirty="0" smtClean="0"/>
              <a:t>, </a:t>
            </a:r>
            <a:r>
              <a:rPr lang="cs-CZ" sz="1400" dirty="0" err="1" smtClean="0"/>
              <a:t>cardiac</a:t>
            </a:r>
            <a:r>
              <a:rPr lang="cs-CZ" sz="1400" dirty="0" smtClean="0"/>
              <a:t> </a:t>
            </a:r>
            <a:r>
              <a:rPr lang="cs-CZ" sz="1400" dirty="0" err="1" smtClean="0"/>
              <a:t>cycle</a:t>
            </a:r>
            <a:r>
              <a:rPr lang="cs-CZ" sz="1400" dirty="0" smtClean="0"/>
              <a:t>, </a:t>
            </a:r>
            <a:r>
              <a:rPr lang="cs-CZ" sz="1400" dirty="0" err="1" smtClean="0"/>
              <a:t>blood</a:t>
            </a:r>
            <a:r>
              <a:rPr lang="cs-CZ" sz="1400" dirty="0" smtClean="0"/>
              <a:t> </a:t>
            </a:r>
            <a:r>
              <a:rPr lang="cs-CZ" sz="1400" dirty="0" err="1" smtClean="0"/>
              <a:t>cells</a:t>
            </a:r>
            <a:r>
              <a:rPr lang="cs-CZ" sz="1400" dirty="0" smtClean="0"/>
              <a:t>, </a:t>
            </a:r>
            <a:r>
              <a:rPr lang="cs-CZ" sz="1400" dirty="0" err="1" smtClean="0"/>
              <a:t>heart</a:t>
            </a:r>
            <a:r>
              <a:rPr lang="cs-CZ" sz="1400" dirty="0" smtClean="0"/>
              <a:t> </a:t>
            </a:r>
            <a:r>
              <a:rPr lang="cs-CZ" sz="1400" dirty="0" err="1" smtClean="0"/>
              <a:t>attack</a:t>
            </a:r>
            <a:endParaRPr lang="cs-CZ" sz="1400" dirty="0" smtClean="0"/>
          </a:p>
          <a:p>
            <a:pPr marL="0" indent="0">
              <a:buNone/>
            </a:pP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1001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The</a:t>
            </a:r>
            <a:r>
              <a:rPr lang="cs-CZ" dirty="0" smtClean="0"/>
              <a:t> </a:t>
            </a:r>
            <a:r>
              <a:rPr lang="cs-CZ" dirty="0" err="1" smtClean="0"/>
              <a:t>heart</a:t>
            </a:r>
            <a:endParaRPr lang="en-US" dirty="0"/>
          </a:p>
        </p:txBody>
      </p:sp>
      <p:sp>
        <p:nvSpPr>
          <p:cNvPr id="3" name="Podnadpis 2"/>
          <p:cNvSpPr>
            <a:spLocks noGrp="1"/>
          </p:cNvSpPr>
          <p:nvPr>
            <p:ph type="subTitle" idx="1"/>
          </p:nvPr>
        </p:nvSpPr>
        <p:spPr/>
        <p:txBody>
          <a:bodyPr/>
          <a:lstStyle/>
          <a:p>
            <a:r>
              <a:rPr lang="cs-CZ" dirty="0" err="1" smtClean="0"/>
              <a:t>Cardiac</a:t>
            </a:r>
            <a:r>
              <a:rPr lang="cs-CZ" dirty="0" smtClean="0"/>
              <a:t> </a:t>
            </a:r>
            <a:r>
              <a:rPr lang="cs-CZ" dirty="0" err="1" smtClean="0"/>
              <a:t>cycle</a:t>
            </a:r>
            <a:endParaRPr lang="cs-CZ" dirty="0" smtClean="0"/>
          </a:p>
          <a:p>
            <a:r>
              <a:rPr lang="cs-CZ" dirty="0" smtClean="0"/>
              <a:t>Blood</a:t>
            </a:r>
            <a:endParaRPr lang="en-US" dirty="0"/>
          </a:p>
        </p:txBody>
      </p:sp>
    </p:spTree>
    <p:extLst>
      <p:ext uri="{BB962C8B-B14F-4D97-AF65-F5344CB8AC3E}">
        <p14:creationId xmlns:p14="http://schemas.microsoft.com/office/powerpoint/2010/main" val="140575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heart</a:t>
            </a:r>
            <a:r>
              <a:rPr lang="cs-CZ" dirty="0" smtClean="0"/>
              <a:t> and </a:t>
            </a:r>
            <a:r>
              <a:rPr lang="cs-CZ" dirty="0" err="1" smtClean="0"/>
              <a:t>cardiac</a:t>
            </a:r>
            <a:r>
              <a:rPr lang="cs-CZ" dirty="0" smtClean="0"/>
              <a:t> </a:t>
            </a:r>
            <a:r>
              <a:rPr lang="cs-CZ" dirty="0" err="1" smtClean="0"/>
              <a:t>cycle</a:t>
            </a:r>
            <a:endParaRPr lang="en-US" dirty="0"/>
          </a:p>
        </p:txBody>
      </p:sp>
      <p:sp>
        <p:nvSpPr>
          <p:cNvPr id="3" name="Zástupný symbol pro obsah 2"/>
          <p:cNvSpPr>
            <a:spLocks noGrp="1"/>
          </p:cNvSpPr>
          <p:nvPr>
            <p:ph idx="1"/>
          </p:nvPr>
        </p:nvSpPr>
        <p:spPr/>
        <p:txBody>
          <a:bodyPr anchor="ctr">
            <a:normAutofit fontScale="70000" lnSpcReduction="20000"/>
          </a:bodyPr>
          <a:lstStyle/>
          <a:p>
            <a:r>
              <a:rPr lang="en-US" dirty="0" smtClean="0"/>
              <a:t>The heart is a four-chambered organ consisting of right and left halves. Two of the chambers, the left and right atria, are entry-points into the heart, while the other two chambers, the left and right ventricles, are responsible for contractions that send the blood through the circulation. </a:t>
            </a:r>
          </a:p>
          <a:p>
            <a:r>
              <a:rPr lang="en-US" dirty="0" smtClean="0"/>
              <a:t>The atria are the top chambers of the heart. They collect blood as it flows back to the heart through the veins.</a:t>
            </a:r>
          </a:p>
          <a:p>
            <a:r>
              <a:rPr lang="en-US" dirty="0" smtClean="0"/>
              <a:t>The blood is then pumped into the ventricles - which are more muscular. When the ventricles contract, blood is forced out of the heart through the arteries.</a:t>
            </a:r>
          </a:p>
          <a:p>
            <a:r>
              <a:rPr lang="en-US" dirty="0" smtClean="0"/>
              <a:t>A set of valves exist between each atrium and ventricle, preventing blood from flowing backwards into the atria. Another set of valves exist between the ventricle and arteries, preventing blood flow back into the ventricles.</a:t>
            </a:r>
          </a:p>
          <a:p>
            <a:pPr marL="0" indent="0">
              <a:buNone/>
            </a:pPr>
            <a:r>
              <a:rPr lang="cs-CZ" dirty="0" smtClean="0"/>
              <a:t>See</a:t>
            </a:r>
            <a:r>
              <a:rPr lang="cs-CZ" dirty="0" smtClean="0"/>
              <a:t>: </a:t>
            </a:r>
            <a:r>
              <a:rPr lang="cs-CZ" dirty="0">
                <a:hlinkClick r:id="rId2"/>
              </a:rPr>
              <a:t>http://www.youtube.com/watch?v=JA0Wb3gc4mE</a:t>
            </a:r>
            <a:endParaRPr lang="en-US" dirty="0" smtClean="0"/>
          </a:p>
          <a:p>
            <a:pPr marL="0" indent="0">
              <a:buNone/>
            </a:pPr>
            <a:endParaRPr lang="en-US" dirty="0"/>
          </a:p>
        </p:txBody>
      </p:sp>
    </p:spTree>
    <p:extLst>
      <p:ext uri="{BB962C8B-B14F-4D97-AF65-F5344CB8AC3E}">
        <p14:creationId xmlns:p14="http://schemas.microsoft.com/office/powerpoint/2010/main" val="424714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Blood</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Blood is a that delivers necessary substances such as nutrients and oxygen to the cells and transports metabolic waste products away from those same cells.</a:t>
            </a:r>
            <a:endParaRPr lang="cs-CZ" dirty="0" smtClean="0"/>
          </a:p>
          <a:p>
            <a:r>
              <a:rPr lang="en-US" dirty="0" smtClean="0"/>
              <a:t>In vertebrates, it is composed of blood cells suspended in blood plasma</a:t>
            </a:r>
            <a:r>
              <a:rPr lang="cs-CZ" dirty="0" smtClean="0"/>
              <a:t>.</a:t>
            </a:r>
          </a:p>
          <a:p>
            <a:r>
              <a:rPr lang="en-US" dirty="0" smtClean="0"/>
              <a:t>Blood accounts for 7% of the human body weight</a:t>
            </a:r>
            <a:r>
              <a:rPr lang="cs-CZ" dirty="0" smtClean="0"/>
              <a:t>. </a:t>
            </a:r>
            <a:r>
              <a:rPr lang="en-US" dirty="0" smtClean="0"/>
              <a:t>The average adult has a blood volume of roughly 5 liters</a:t>
            </a:r>
            <a:r>
              <a:rPr lang="cs-CZ" dirty="0" smtClean="0"/>
              <a:t>.</a:t>
            </a:r>
            <a:endParaRPr lang="en-US" dirty="0" smtClean="0"/>
          </a:p>
          <a:p>
            <a:r>
              <a:rPr lang="en-US" dirty="0"/>
              <a:t>see: </a:t>
            </a:r>
            <a:r>
              <a:rPr lang="en-US" dirty="0">
                <a:hlinkClick r:id="rId2"/>
              </a:rPr>
              <a:t>http://www.youtube.com/watch?v=xpsGsfuffEM</a:t>
            </a:r>
            <a:endParaRPr lang="en-US" dirty="0"/>
          </a:p>
        </p:txBody>
      </p:sp>
    </p:spTree>
    <p:extLst>
      <p:ext uri="{BB962C8B-B14F-4D97-AF65-F5344CB8AC3E}">
        <p14:creationId xmlns:p14="http://schemas.microsoft.com/office/powerpoint/2010/main" val="2247362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Blood components </a:t>
            </a:r>
            <a:endParaRPr lang="en-US" dirty="0"/>
          </a:p>
        </p:txBody>
      </p:sp>
      <p:sp>
        <p:nvSpPr>
          <p:cNvPr id="3" name="Zástupný symbol pro obsah 2"/>
          <p:cNvSpPr>
            <a:spLocks noGrp="1"/>
          </p:cNvSpPr>
          <p:nvPr>
            <p:ph idx="1"/>
          </p:nvPr>
        </p:nvSpPr>
        <p:spPr/>
        <p:txBody>
          <a:bodyPr anchor="ctr">
            <a:normAutofit fontScale="85000" lnSpcReduction="20000"/>
          </a:bodyPr>
          <a:lstStyle/>
          <a:p>
            <a:pPr marL="0" indent="0">
              <a:buNone/>
            </a:pPr>
            <a:endParaRPr lang="en-US" dirty="0" smtClean="0"/>
          </a:p>
          <a:p>
            <a:r>
              <a:rPr lang="en-US" dirty="0" smtClean="0"/>
              <a:t>Plasma - the liquid part of blood. It transports nutrients (eg glucose), amino acids, antibodies and hormones to tissues that need them. It also transports waste substances: carbon dioxide and water to the lungs, and water and urea to the kidneys</a:t>
            </a:r>
            <a:r>
              <a:rPr lang="en-US" dirty="0" smtClean="0"/>
              <a:t>.</a:t>
            </a:r>
            <a:endParaRPr lang="en-US" dirty="0" smtClean="0"/>
          </a:p>
          <a:p>
            <a:r>
              <a:rPr lang="en-US" dirty="0" smtClean="0"/>
              <a:t>Red blood cells - they transport oxygen, which is bound to haemoglobin</a:t>
            </a:r>
            <a:r>
              <a:rPr lang="en-US" dirty="0" smtClean="0"/>
              <a:t>.</a:t>
            </a:r>
            <a:endParaRPr lang="en-US" dirty="0" smtClean="0"/>
          </a:p>
          <a:p>
            <a:r>
              <a:rPr lang="en-US" dirty="0" smtClean="0"/>
              <a:t>White blood cells - they are part of the body’s immune system and fight infection</a:t>
            </a:r>
            <a:r>
              <a:rPr lang="en-US" dirty="0" smtClean="0"/>
              <a:t>.</a:t>
            </a:r>
            <a:endParaRPr lang="en-US" dirty="0" smtClean="0"/>
          </a:p>
          <a:p>
            <a:r>
              <a:rPr lang="en-US" dirty="0" smtClean="0"/>
              <a:t>Platelets - they stick together when a blood vessel is damaged in order to help form a clot. </a:t>
            </a:r>
            <a:endParaRPr lang="en-US" dirty="0"/>
          </a:p>
        </p:txBody>
      </p:sp>
    </p:spTree>
    <p:extLst>
      <p:ext uri="{BB962C8B-B14F-4D97-AF65-F5344CB8AC3E}">
        <p14:creationId xmlns:p14="http://schemas.microsoft.com/office/powerpoint/2010/main" val="249837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Diffusion in the circulatory system</a:t>
            </a:r>
            <a:endParaRPr lang="en-US" dirty="0"/>
          </a:p>
        </p:txBody>
      </p:sp>
      <p:sp>
        <p:nvSpPr>
          <p:cNvPr id="3" name="Zástupný symbol pro obsah 2"/>
          <p:cNvSpPr>
            <a:spLocks noGrp="1"/>
          </p:cNvSpPr>
          <p:nvPr>
            <p:ph idx="1"/>
          </p:nvPr>
        </p:nvSpPr>
        <p:spPr/>
        <p:txBody>
          <a:bodyPr anchor="ctr">
            <a:normAutofit fontScale="85000" lnSpcReduction="20000"/>
          </a:bodyPr>
          <a:lstStyle/>
          <a:p>
            <a:r>
              <a:rPr lang="en-US" dirty="0" smtClean="0"/>
              <a:t>Red blood cells are a biconcave shape. This kind of shape (which is disc like) gives them an increased surface area for oxygen exchange.</a:t>
            </a:r>
            <a:endParaRPr lang="cs-CZ" dirty="0" smtClean="0"/>
          </a:p>
          <a:p>
            <a:r>
              <a:rPr lang="en-US" dirty="0" smtClean="0"/>
              <a:t>By the time blood reaches the capillary beds from an artery, it is at high pressure and this forces blood plasma out. The plasma leaves the capillary and becomes tissue fluid. As the blood plasma moves through the capillary bed towards the vein, pressure drops and stops plasma being squeezed out. </a:t>
            </a:r>
            <a:endParaRPr lang="cs-CZ" dirty="0" smtClean="0"/>
          </a:p>
          <a:p>
            <a:r>
              <a:rPr lang="en-US" dirty="0" smtClean="0"/>
              <a:t>Tissue fluid acts as a bridge in the diffusion of chemicals between the capillaries and the cells of the tissue. </a:t>
            </a:r>
            <a:endParaRPr lang="en-US" dirty="0"/>
          </a:p>
        </p:txBody>
      </p:sp>
    </p:spTree>
    <p:extLst>
      <p:ext uri="{BB962C8B-B14F-4D97-AF65-F5344CB8AC3E}">
        <p14:creationId xmlns:p14="http://schemas.microsoft.com/office/powerpoint/2010/main" val="3397472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ctr">
            <a:normAutofit/>
          </a:bodyPr>
          <a:lstStyle/>
          <a:p>
            <a:r>
              <a:rPr lang="cs-CZ" dirty="0">
                <a:solidFill>
                  <a:prstClr val="black"/>
                </a:solidFill>
              </a:rPr>
              <a:t>BETINA, Vladimír a kol. Malá encyklopédia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1322606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492</Words>
  <Application>Microsoft Office PowerPoint</Application>
  <PresentationFormat>Předvádění na obrazovce (4:3)</PresentationFormat>
  <Paragraphs>43</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Prezentace aplikace PowerPoint</vt:lpstr>
      <vt:lpstr>The heart</vt:lpstr>
      <vt:lpstr>The heart and cardiac cycle</vt:lpstr>
      <vt:lpstr>Blood</vt:lpstr>
      <vt:lpstr>Blood components </vt:lpstr>
      <vt:lpstr>Diffusion in the circulatory system</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5</cp:revision>
  <dcterms:created xsi:type="dcterms:W3CDTF">2013-11-11T20:14:22Z</dcterms:created>
  <dcterms:modified xsi:type="dcterms:W3CDTF">2013-11-14T21:32:29Z</dcterms:modified>
</cp:coreProperties>
</file>