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7" r:id="rId4"/>
    <p:sldId id="256" r:id="rId5"/>
    <p:sldId id="258" r:id="rId6"/>
    <p:sldId id="259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3DA0-8A57-4A90-908A-E961C4BA01D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F2E1C-13FE-4F4F-A828-305B573C3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47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3DA0-8A57-4A90-908A-E961C4BA01D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F2E1C-13FE-4F4F-A828-305B573C3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08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3DA0-8A57-4A90-908A-E961C4BA01D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F2E1C-13FE-4F4F-A828-305B573C3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77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075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959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410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7219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822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3622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830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491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3DA0-8A57-4A90-908A-E961C4BA01D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F2E1C-13FE-4F4F-A828-305B573C3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686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3534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914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9173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3293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8118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5527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7299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0913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7901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207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3DA0-8A57-4A90-908A-E961C4BA01D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F2E1C-13FE-4F4F-A828-305B573C3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939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6203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2697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0493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715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3DA0-8A57-4A90-908A-E961C4BA01D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F2E1C-13FE-4F4F-A828-305B573C3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05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3DA0-8A57-4A90-908A-E961C4BA01D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F2E1C-13FE-4F4F-A828-305B573C3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1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3DA0-8A57-4A90-908A-E961C4BA01D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F2E1C-13FE-4F4F-A828-305B573C3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13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3DA0-8A57-4A90-908A-E961C4BA01D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F2E1C-13FE-4F4F-A828-305B573C3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74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3DA0-8A57-4A90-908A-E961C4BA01D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F2E1C-13FE-4F4F-A828-305B573C3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3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3DA0-8A57-4A90-908A-E961C4BA01D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F2E1C-13FE-4F4F-A828-305B573C3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4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33DA0-8A57-4A90-908A-E961C4BA01D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F2E1C-13FE-4F4F-A828-305B573C3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1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146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163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26. 05.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	VY_32_INOVACE_16_AJ_EP</a:t>
            </a:r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</a:t>
            </a:r>
            <a:r>
              <a:rPr lang="cs-CZ" sz="1400" dirty="0"/>
              <a:t>odborná slovní zásoba pro studenty </a:t>
            </a:r>
            <a:r>
              <a:rPr lang="cs-CZ" sz="1400"/>
              <a:t>ekonomických </a:t>
            </a:r>
            <a:r>
              <a:rPr lang="cs-CZ" sz="1400" smtClean="0"/>
              <a:t>oborů</a:t>
            </a:r>
            <a:br>
              <a:rPr lang="cs-CZ" sz="1400" smtClean="0"/>
            </a:br>
            <a:r>
              <a:rPr lang="cs-CZ" sz="1400" smtClean="0"/>
              <a:t>		(</a:t>
            </a:r>
            <a:r>
              <a:rPr lang="cs-CZ" sz="1400" dirty="0"/>
              <a:t>Ekonomika </a:t>
            </a:r>
            <a:r>
              <a:rPr lang="cs-CZ" sz="1400"/>
              <a:t>a </a:t>
            </a:r>
            <a:r>
              <a:rPr lang="cs-CZ" sz="1400" smtClean="0"/>
              <a:t>podnikání</a:t>
            </a:r>
            <a:r>
              <a:rPr lang="cs-CZ" sz="1400" dirty="0"/>
              <a:t>, Obchodník, Podnikání</a:t>
            </a:r>
            <a:r>
              <a:rPr lang="cs-CZ" sz="1400" dirty="0" smtClean="0"/>
              <a:t>)</a:t>
            </a:r>
          </a:p>
          <a:p>
            <a:pPr marL="0" indent="0">
              <a:buNone/>
            </a:pPr>
            <a:r>
              <a:rPr lang="cs-CZ" sz="1400" dirty="0" smtClean="0"/>
              <a:t>Klíčová slova:       	marketing, zákazník, požadavky, průzkum trhu, mezera na trhu</a:t>
            </a:r>
          </a:p>
          <a:p>
            <a:endParaRPr lang="cs-CZ" sz="1400" dirty="0"/>
          </a:p>
          <a:p>
            <a:pPr marL="0" lvl="0" indent="0">
              <a:buNone/>
            </a:pPr>
            <a:r>
              <a:rPr lang="cs-CZ" sz="1400" dirty="0">
                <a:solidFill>
                  <a:prstClr val="black"/>
                </a:solidFill>
              </a:rPr>
              <a:t>Metodický 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ekonomických oborů. Jedná se zejména o termíny z oblasti ekonomie.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352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Marketing - </a:t>
            </a:r>
            <a:r>
              <a:rPr lang="cs-CZ" dirty="0" err="1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314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/>
              <a:t>m</a:t>
            </a:r>
            <a:r>
              <a:rPr lang="en-US" dirty="0" err="1" smtClean="0"/>
              <a:t>arketing</a:t>
            </a:r>
            <a:r>
              <a:rPr lang="en-US" dirty="0" smtClean="0"/>
              <a:t> is about responding to consumers' needs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en-US" dirty="0" smtClean="0"/>
              <a:t>market is any place where buyers and sellers meet to trade products </a:t>
            </a:r>
            <a:endParaRPr lang="cs-CZ" dirty="0" smtClean="0"/>
          </a:p>
          <a:p>
            <a:r>
              <a:rPr lang="cs-CZ" dirty="0"/>
              <a:t>m</a:t>
            </a:r>
            <a:r>
              <a:rPr lang="en-US" dirty="0" err="1" smtClean="0"/>
              <a:t>arkets</a:t>
            </a:r>
            <a:r>
              <a:rPr lang="en-US" dirty="0" smtClean="0"/>
              <a:t> are dynamic</a:t>
            </a:r>
            <a:r>
              <a:rPr lang="cs-CZ" dirty="0" smtClean="0"/>
              <a:t>, </a:t>
            </a:r>
            <a:r>
              <a:rPr lang="en-US" dirty="0" smtClean="0"/>
              <a:t>they are always changing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056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 </a:t>
            </a:r>
            <a:r>
              <a:rPr lang="cs-CZ" dirty="0" err="1" smtClean="0"/>
              <a:t>research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marketing is about identifying and satisfying customer needs</a:t>
            </a:r>
            <a:endParaRPr lang="cs-CZ" dirty="0" smtClean="0"/>
          </a:p>
          <a:p>
            <a:r>
              <a:rPr lang="cs-CZ" dirty="0"/>
              <a:t>m</a:t>
            </a:r>
            <a:r>
              <a:rPr lang="en-US" dirty="0" err="1" smtClean="0"/>
              <a:t>arket</a:t>
            </a:r>
            <a:r>
              <a:rPr lang="en-US" dirty="0" smtClean="0"/>
              <a:t> research involves gathering data about customers, competitors and market trends</a:t>
            </a:r>
            <a:endParaRPr lang="cs-CZ" dirty="0" smtClean="0"/>
          </a:p>
          <a:p>
            <a:r>
              <a:rPr lang="en-US" dirty="0" smtClean="0"/>
              <a:t> </a:t>
            </a:r>
            <a:r>
              <a:rPr lang="cs-CZ" dirty="0" smtClean="0"/>
              <a:t>t</a:t>
            </a:r>
            <a:r>
              <a:rPr lang="en-US" dirty="0" smtClean="0"/>
              <a:t>he first step for a new product is to attract </a:t>
            </a:r>
            <a:r>
              <a:rPr lang="en-US" i="1" dirty="0" smtClean="0"/>
              <a:t>trial purchases</a:t>
            </a:r>
            <a:endParaRPr lang="cs-CZ" i="1" dirty="0" smtClean="0"/>
          </a:p>
          <a:p>
            <a:r>
              <a:rPr lang="cs-CZ" i="1" dirty="0"/>
              <a:t>p</a:t>
            </a:r>
            <a:r>
              <a:rPr lang="en-US" i="1" dirty="0" err="1" smtClean="0"/>
              <a:t>rimary</a:t>
            </a:r>
            <a:r>
              <a:rPr lang="en-US" i="1" dirty="0" smtClean="0"/>
              <a:t> research </a:t>
            </a:r>
            <a:r>
              <a:rPr lang="en-US" dirty="0" smtClean="0"/>
              <a:t>(field research) involves gathering new data</a:t>
            </a:r>
            <a:endParaRPr lang="cs-CZ" dirty="0" smtClean="0"/>
          </a:p>
          <a:p>
            <a:r>
              <a:rPr lang="cs-CZ" dirty="0"/>
              <a:t>s</a:t>
            </a:r>
            <a:r>
              <a:rPr lang="en-US" dirty="0" err="1" smtClean="0"/>
              <a:t>econdary</a:t>
            </a:r>
            <a:r>
              <a:rPr lang="en-US" dirty="0" smtClean="0"/>
              <a:t> research (desk research) involves gathering existing data</a:t>
            </a:r>
            <a:r>
              <a:rPr lang="cs-CZ" dirty="0" smtClean="0"/>
              <a:t>, </a:t>
            </a:r>
            <a:r>
              <a:rPr lang="en-US" dirty="0" smtClean="0"/>
              <a:t>researching the internet, newspapers and company reports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17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Targeted marketing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f</a:t>
            </a:r>
            <a:r>
              <a:rPr lang="en-US" dirty="0" smtClean="0"/>
              <a:t>or example, a </a:t>
            </a:r>
            <a:r>
              <a:rPr lang="cs-CZ" dirty="0" smtClean="0"/>
              <a:t>music studio</a:t>
            </a:r>
            <a:r>
              <a:rPr lang="en-US" dirty="0" smtClean="0"/>
              <a:t> can target a </a:t>
            </a:r>
            <a:r>
              <a:rPr lang="cs-CZ" dirty="0" smtClean="0"/>
              <a:t>song </a:t>
            </a:r>
            <a:r>
              <a:rPr lang="en-US" dirty="0" smtClean="0"/>
              <a:t>at one group of customers of similar age, gender, class 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en-US" i="1" dirty="0" smtClean="0"/>
              <a:t>market map </a:t>
            </a:r>
            <a:r>
              <a:rPr lang="cs-CZ" dirty="0" err="1" smtClean="0"/>
              <a:t>shows</a:t>
            </a:r>
            <a:r>
              <a:rPr lang="cs-CZ" dirty="0" smtClean="0"/>
              <a:t> </a:t>
            </a:r>
            <a:r>
              <a:rPr lang="en-US" dirty="0" smtClean="0"/>
              <a:t>all the products in the market using two key features</a:t>
            </a:r>
            <a:r>
              <a:rPr lang="cs-CZ" dirty="0" smtClean="0"/>
              <a:t> – </a:t>
            </a:r>
            <a:r>
              <a:rPr lang="cs-CZ" dirty="0" err="1" smtClean="0"/>
              <a:t>quality</a:t>
            </a:r>
            <a:r>
              <a:rPr lang="cs-CZ" dirty="0" smtClean="0"/>
              <a:t> and </a:t>
            </a:r>
            <a:r>
              <a:rPr lang="cs-CZ" dirty="0" err="1" smtClean="0"/>
              <a:t>price</a:t>
            </a:r>
            <a:endParaRPr lang="cs-CZ" dirty="0" smtClean="0"/>
          </a:p>
          <a:p>
            <a:r>
              <a:rPr lang="en-US" b="1" i="1" dirty="0" smtClean="0"/>
              <a:t>a gap in the market</a:t>
            </a:r>
            <a:r>
              <a:rPr lang="cs-CZ" b="1" i="1" dirty="0" smtClean="0"/>
              <a:t> </a:t>
            </a:r>
            <a:r>
              <a:rPr lang="en-US" dirty="0" smtClean="0"/>
              <a:t>is a business opportunity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94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en-US" dirty="0" smtClean="0"/>
              <a:t> competitive market has many businesses trying to </a:t>
            </a:r>
            <a:r>
              <a:rPr lang="cs-CZ" dirty="0" err="1" smtClean="0"/>
              <a:t>get</a:t>
            </a:r>
            <a:r>
              <a:rPr lang="en-US" dirty="0" smtClean="0"/>
              <a:t> the customers</a:t>
            </a:r>
            <a:endParaRPr lang="cs-CZ" dirty="0" smtClean="0"/>
          </a:p>
          <a:p>
            <a:r>
              <a:rPr lang="en-US" dirty="0" smtClean="0"/>
              <a:t>competition can help improve these factors: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price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product</a:t>
            </a:r>
            <a:r>
              <a:rPr lang="cs-CZ" dirty="0" smtClean="0"/>
              <a:t> </a:t>
            </a:r>
            <a:r>
              <a:rPr lang="cs-CZ" dirty="0" err="1" smtClean="0"/>
              <a:t>range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507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3000" dirty="0">
                <a:solidFill>
                  <a:prstClr val="black"/>
                </a:solidFill>
                <a:latin typeface="Calibri"/>
              </a:rPr>
              <a:t>Wikipedia: the free encyclopedia [online]. San Francisco (CA): Wikimedia Foundation, 2001-2013 [cit. 2013-06-06]. </a:t>
            </a:r>
            <a:r>
              <a:rPr lang="en-US" sz="3000" dirty="0" err="1">
                <a:solidFill>
                  <a:prstClr val="black"/>
                </a:solidFill>
                <a:latin typeface="Calibri"/>
              </a:rPr>
              <a:t>Dostupné</a:t>
            </a:r>
            <a:r>
              <a:rPr lang="en-US" sz="3000" dirty="0">
                <a:solidFill>
                  <a:prstClr val="black"/>
                </a:solidFill>
                <a:latin typeface="Calibri"/>
              </a:rPr>
              <a:t> z:</a:t>
            </a:r>
            <a:r>
              <a:rPr lang="en-US" sz="3000" dirty="0">
                <a:solidFill>
                  <a:prstClr val="black"/>
                </a:solidFill>
                <a:latin typeface="Calibri"/>
                <a:hlinkClick r:id="rId2"/>
              </a:rPr>
              <a:t>http</a:t>
            </a:r>
            <a:r>
              <a:rPr lang="en-US" sz="3000">
                <a:solidFill>
                  <a:prstClr val="black"/>
                </a:solidFill>
                <a:latin typeface="Calibri"/>
                <a:hlinkClick r:id="rId2"/>
              </a:rPr>
              <a:t>://</a:t>
            </a:r>
            <a:r>
              <a:rPr lang="en-US" sz="3000" smtClean="0">
                <a:solidFill>
                  <a:prstClr val="black"/>
                </a:solidFill>
                <a:latin typeface="Calibri"/>
                <a:hlinkClick r:id="rId2"/>
              </a:rPr>
              <a:t>en.wikipedia.org/wiki/Main_Page</a:t>
            </a:r>
            <a:endParaRPr lang="cs-CZ" smtClean="0">
              <a:solidFill>
                <a:prstClr val="black"/>
              </a:solidFill>
              <a:latin typeface="Calibri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JURASZKOVÁ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ING, Marcela.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Podniková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ekonomika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I: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Učební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texty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pro 1.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ročník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Střední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obchodu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služeb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podnikání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Vyšší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odborná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2012. 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PHILLIPS, Janet a kol. Oxford studijní slovník. Oxford: Oxford University Press, 2010, ISBN 978019 430655 3.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2216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188</Words>
  <Application>Microsoft Office PowerPoint</Application>
  <PresentationFormat>Předvádění na obrazovce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Motiv systému Office</vt:lpstr>
      <vt:lpstr>1_Motiv systému Office</vt:lpstr>
      <vt:lpstr>2_Motiv systému Office</vt:lpstr>
      <vt:lpstr>Prezentace aplikace PowerPoint</vt:lpstr>
      <vt:lpstr>Marketing - introduction</vt:lpstr>
      <vt:lpstr>Market</vt:lpstr>
      <vt:lpstr>Market research</vt:lpstr>
      <vt:lpstr>Targeted marketing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7</cp:revision>
  <dcterms:created xsi:type="dcterms:W3CDTF">2013-06-04T19:54:42Z</dcterms:created>
  <dcterms:modified xsi:type="dcterms:W3CDTF">2013-06-24T07:00:49Z</dcterms:modified>
</cp:coreProperties>
</file>