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58" r:id="rId4"/>
    <p:sldId id="256" r:id="rId5"/>
    <p:sldId id="259" r:id="rId6"/>
    <p:sldId id="260" r:id="rId7"/>
    <p:sldId id="261" r:id="rId8"/>
    <p:sldId id="262" r:id="rId9"/>
    <p:sldId id="265" r:id="rId10"/>
    <p:sldId id="264" r:id="rId11"/>
    <p:sldId id="267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EB826-9CB6-46D4-92B0-D206288539C0}" type="datetimeFigureOut">
              <a:rPr lang="en-US" smtClean="0"/>
              <a:t>6/17/2013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57B8C-5D1D-4C91-8514-8C36411C7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064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EB826-9CB6-46D4-92B0-D206288539C0}" type="datetimeFigureOut">
              <a:rPr lang="en-US" smtClean="0"/>
              <a:t>6/17/2013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57B8C-5D1D-4C91-8514-8C36411C7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188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EB826-9CB6-46D4-92B0-D206288539C0}" type="datetimeFigureOut">
              <a:rPr lang="en-US" smtClean="0"/>
              <a:t>6/17/2013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57B8C-5D1D-4C91-8514-8C36411C7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9836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6/17/2013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76288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6/17/2013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80619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6/17/2013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3882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6/17/2013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5017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6/17/2013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67255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6/17/2013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7654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6/17/2013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77327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6/17/2013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869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EB826-9CB6-46D4-92B0-D206288539C0}" type="datetimeFigureOut">
              <a:rPr lang="en-US" smtClean="0"/>
              <a:t>6/17/2013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57B8C-5D1D-4C91-8514-8C36411C7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0423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6/17/2013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61872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6/17/2013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12070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6/17/2013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829396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6E418-EDAB-473B-A572-B4FB8B486BA5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17.6.2013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9CD2-0833-4936-897D-C9543DF1019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230473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6E418-EDAB-473B-A572-B4FB8B486BA5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17.6.2013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9CD2-0833-4936-897D-C9543DF1019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361104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6E418-EDAB-473B-A572-B4FB8B486BA5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17.6.2013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9CD2-0833-4936-897D-C9543DF1019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771801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6E418-EDAB-473B-A572-B4FB8B486BA5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17.6.2013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9CD2-0833-4936-897D-C9543DF1019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270518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6E418-EDAB-473B-A572-B4FB8B486BA5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17.6.2013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9CD2-0833-4936-897D-C9543DF1019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679370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6E418-EDAB-473B-A572-B4FB8B486BA5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17.6.2013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9CD2-0833-4936-897D-C9543DF1019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694769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6E418-EDAB-473B-A572-B4FB8B486BA5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17.6.2013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9CD2-0833-4936-897D-C9543DF1019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9613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EB826-9CB6-46D4-92B0-D206288539C0}" type="datetimeFigureOut">
              <a:rPr lang="en-US" smtClean="0"/>
              <a:t>6/17/2013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57B8C-5D1D-4C91-8514-8C36411C7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74649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6E418-EDAB-473B-A572-B4FB8B486BA5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17.6.2013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9CD2-0833-4936-897D-C9543DF1019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105575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6E418-EDAB-473B-A572-B4FB8B486BA5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17.6.2013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9CD2-0833-4936-897D-C9543DF1019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500759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6E418-EDAB-473B-A572-B4FB8B486BA5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17.6.2013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9CD2-0833-4936-897D-C9543DF1019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543423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6E418-EDAB-473B-A572-B4FB8B486BA5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17.6.2013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9CD2-0833-4936-897D-C9543DF1019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2373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EB826-9CB6-46D4-92B0-D206288539C0}" type="datetimeFigureOut">
              <a:rPr lang="en-US" smtClean="0"/>
              <a:t>6/17/2013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57B8C-5D1D-4C91-8514-8C36411C7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972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EB826-9CB6-46D4-92B0-D206288539C0}" type="datetimeFigureOut">
              <a:rPr lang="en-US" smtClean="0"/>
              <a:t>6/17/2013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57B8C-5D1D-4C91-8514-8C36411C7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839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EB826-9CB6-46D4-92B0-D206288539C0}" type="datetimeFigureOut">
              <a:rPr lang="en-US" smtClean="0"/>
              <a:t>6/17/2013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57B8C-5D1D-4C91-8514-8C36411C7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220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EB826-9CB6-46D4-92B0-D206288539C0}" type="datetimeFigureOut">
              <a:rPr lang="en-US" smtClean="0"/>
              <a:t>6/17/2013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57B8C-5D1D-4C91-8514-8C36411C7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866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EB826-9CB6-46D4-92B0-D206288539C0}" type="datetimeFigureOut">
              <a:rPr lang="en-US" smtClean="0"/>
              <a:t>6/17/2013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57B8C-5D1D-4C91-8514-8C36411C7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551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EB826-9CB6-46D4-92B0-D206288539C0}" type="datetimeFigureOut">
              <a:rPr lang="en-US" smtClean="0"/>
              <a:t>6/17/2013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57B8C-5D1D-4C91-8514-8C36411C7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459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0EB826-9CB6-46D4-92B0-D206288539C0}" type="datetimeFigureOut">
              <a:rPr lang="en-US" smtClean="0"/>
              <a:t>6/17/2013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257B8C-5D1D-4C91-8514-8C36411C7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157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6/17/2013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3487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6E418-EDAB-473B-A572-B4FB8B486BA5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17.6.2013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289CD2-0833-4936-897D-C9543DF1019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691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Main_Page" TargetMode="Externa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1400" dirty="0" smtClean="0"/>
              <a:t>Jméno autora:	     Mgr. Mária Filipová</a:t>
            </a:r>
          </a:p>
          <a:p>
            <a:pPr marL="0" indent="0">
              <a:buNone/>
            </a:pPr>
            <a:r>
              <a:rPr lang="cs-CZ" sz="1400" dirty="0" smtClean="0"/>
              <a:t>Datum vytvoření: 	     22. 3. </a:t>
            </a:r>
            <a:r>
              <a:rPr lang="cs-CZ" sz="1400" dirty="0" smtClean="0"/>
              <a:t>2013</a:t>
            </a:r>
          </a:p>
          <a:p>
            <a:pPr marL="0" indent="0">
              <a:buNone/>
            </a:pPr>
            <a:r>
              <a:rPr lang="cs-CZ" sz="1400" dirty="0" smtClean="0"/>
              <a:t>Číslo </a:t>
            </a:r>
            <a:r>
              <a:rPr lang="cs-CZ" sz="1400" dirty="0" err="1"/>
              <a:t>DUMu</a:t>
            </a:r>
            <a:r>
              <a:rPr lang="cs-CZ" sz="1400" dirty="0"/>
              <a:t>:	     VY_32_INOVACE_16_AJ_ACH</a:t>
            </a:r>
          </a:p>
          <a:p>
            <a:pPr marL="0" indent="0">
              <a:buNone/>
            </a:pPr>
            <a:r>
              <a:rPr lang="cs-CZ" sz="1400" smtClean="0"/>
              <a:t>Ročník</a:t>
            </a:r>
            <a:r>
              <a:rPr lang="cs-CZ" sz="1400" dirty="0" smtClean="0"/>
              <a:t>: </a:t>
            </a:r>
            <a:r>
              <a:rPr lang="cs-CZ" sz="1400" dirty="0"/>
              <a:t> </a:t>
            </a:r>
            <a:r>
              <a:rPr lang="cs-CZ" sz="1400" dirty="0" smtClean="0"/>
              <a:t>                     	     1. – 4. ročník </a:t>
            </a:r>
          </a:p>
          <a:p>
            <a:pPr marL="0" indent="0">
              <a:buNone/>
            </a:pPr>
            <a:r>
              <a:rPr lang="cs-CZ" sz="1400" dirty="0" smtClean="0"/>
              <a:t>Vzdělávací </a:t>
            </a:r>
            <a:r>
              <a:rPr lang="cs-CZ" sz="1400" dirty="0" smtClean="0"/>
              <a:t>oblast:	     Jazyk a jazyková komunikace</a:t>
            </a:r>
          </a:p>
          <a:p>
            <a:pPr marL="0" indent="0">
              <a:buNone/>
            </a:pPr>
            <a:r>
              <a:rPr lang="cs-CZ" sz="1400" dirty="0" smtClean="0"/>
              <a:t>Vzdělávací obor: 	     Anglický jazyk</a:t>
            </a:r>
          </a:p>
          <a:p>
            <a:pPr marL="0" indent="0">
              <a:buNone/>
            </a:pPr>
            <a:r>
              <a:rPr lang="cs-CZ" sz="1400" dirty="0" smtClean="0"/>
              <a:t>Tematický okruh:       	     odborná slovní zásoba pro studenty aplikované chemie </a:t>
            </a:r>
          </a:p>
          <a:p>
            <a:pPr marL="0" indent="0">
              <a:buNone/>
            </a:pPr>
            <a:r>
              <a:rPr lang="cs-CZ" sz="1400" dirty="0" smtClean="0"/>
              <a:t>Klíčová slova:            	     chemické reakce, enzymy, denaturace</a:t>
            </a:r>
          </a:p>
          <a:p>
            <a:pPr marL="0" indent="0">
              <a:buNone/>
            </a:pPr>
            <a:endParaRPr lang="cs-CZ" sz="1400" dirty="0" smtClean="0"/>
          </a:p>
          <a:p>
            <a:endParaRPr lang="cs-CZ" sz="1400" dirty="0" smtClean="0"/>
          </a:p>
          <a:p>
            <a:pPr marL="0" indent="0">
              <a:buNone/>
            </a:pPr>
            <a:r>
              <a:rPr lang="cs-CZ" sz="1400" dirty="0" smtClean="0"/>
              <a:t>Metodický list/anotace:</a:t>
            </a:r>
          </a:p>
          <a:p>
            <a:pPr marL="0" indent="0">
              <a:buNone/>
            </a:pPr>
            <a:r>
              <a:rPr lang="cs-CZ" sz="1400" dirty="0" smtClean="0"/>
              <a:t>Materiál slouží k seznámení se základní odbornou slovní zásobou pro studenty oborů  Aplikovaná chemie. Jedná se zejména o termíny z oblasti biologie a chemie. </a:t>
            </a:r>
          </a:p>
          <a:p>
            <a:pPr marL="0" indent="0">
              <a:buNone/>
            </a:pPr>
            <a:r>
              <a:rPr lang="cs-CZ" sz="1400" dirty="0" smtClean="0"/>
              <a:t>Studenti odhadují na základě svých znalostí význam slov. V případě potřeby pracují se slovníkem.</a:t>
            </a:r>
            <a:r>
              <a:rPr lang="cs-CZ" dirty="0" smtClean="0"/>
              <a:t> </a:t>
            </a:r>
          </a:p>
          <a:p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04664"/>
            <a:ext cx="5761037" cy="95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5667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Living</a:t>
            </a:r>
            <a:r>
              <a:rPr lang="cs-CZ" dirty="0" smtClean="0"/>
              <a:t> </a:t>
            </a:r>
            <a:r>
              <a:rPr lang="cs-CZ" dirty="0" err="1" smtClean="0"/>
              <a:t>things</a:t>
            </a:r>
            <a:r>
              <a:rPr lang="cs-CZ" dirty="0" smtClean="0"/>
              <a:t> and </a:t>
            </a:r>
            <a:r>
              <a:rPr lang="cs-CZ" dirty="0" err="1" smtClean="0"/>
              <a:t>chemical</a:t>
            </a:r>
            <a:r>
              <a:rPr lang="cs-CZ" dirty="0" smtClean="0"/>
              <a:t> </a:t>
            </a:r>
            <a:r>
              <a:rPr lang="cs-CZ" dirty="0" err="1" smtClean="0"/>
              <a:t>reactions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628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</a:t>
            </a:r>
            <a:r>
              <a:rPr lang="cs-CZ" dirty="0" err="1" smtClean="0"/>
              <a:t>rocess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life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00B050"/>
                </a:solidFill>
              </a:rPr>
              <a:t>m</a:t>
            </a:r>
            <a:r>
              <a:rPr lang="cs-CZ" dirty="0" err="1" smtClean="0"/>
              <a:t>ovement</a:t>
            </a:r>
            <a:endParaRPr lang="cs-CZ" dirty="0" smtClean="0"/>
          </a:p>
          <a:p>
            <a:r>
              <a:rPr lang="cs-CZ" dirty="0" err="1" smtClean="0">
                <a:solidFill>
                  <a:srgbClr val="00B050"/>
                </a:solidFill>
              </a:rPr>
              <a:t>r</a:t>
            </a:r>
            <a:r>
              <a:rPr lang="cs-CZ" dirty="0" err="1" smtClean="0"/>
              <a:t>espiration</a:t>
            </a:r>
            <a:endParaRPr lang="cs-CZ" dirty="0" smtClean="0"/>
          </a:p>
          <a:p>
            <a:r>
              <a:rPr lang="cs-CZ" dirty="0" smtClean="0">
                <a:solidFill>
                  <a:srgbClr val="00B050"/>
                </a:solidFill>
              </a:rPr>
              <a:t>s</a:t>
            </a:r>
            <a:r>
              <a:rPr lang="cs-CZ" dirty="0" smtClean="0"/>
              <a:t>ensitivity</a:t>
            </a:r>
          </a:p>
          <a:p>
            <a:r>
              <a:rPr lang="cs-CZ" dirty="0" err="1" smtClean="0">
                <a:solidFill>
                  <a:srgbClr val="00B050"/>
                </a:solidFill>
              </a:rPr>
              <a:t>g</a:t>
            </a:r>
            <a:r>
              <a:rPr lang="cs-CZ" dirty="0" err="1" smtClean="0"/>
              <a:t>rowth</a:t>
            </a:r>
            <a:endParaRPr lang="cs-CZ" dirty="0" smtClean="0"/>
          </a:p>
          <a:p>
            <a:r>
              <a:rPr lang="cs-CZ" dirty="0" err="1" smtClean="0">
                <a:solidFill>
                  <a:srgbClr val="00B050"/>
                </a:solidFill>
              </a:rPr>
              <a:t>r</a:t>
            </a:r>
            <a:r>
              <a:rPr lang="cs-CZ" dirty="0" err="1" smtClean="0"/>
              <a:t>eproduction</a:t>
            </a:r>
            <a:endParaRPr lang="cs-CZ" dirty="0" smtClean="0"/>
          </a:p>
          <a:p>
            <a:r>
              <a:rPr lang="cs-CZ" dirty="0" err="1" smtClean="0">
                <a:solidFill>
                  <a:srgbClr val="00B050"/>
                </a:solidFill>
              </a:rPr>
              <a:t>e</a:t>
            </a:r>
            <a:r>
              <a:rPr lang="cs-CZ" dirty="0" err="1" smtClean="0"/>
              <a:t>xcretion</a:t>
            </a:r>
            <a:endParaRPr lang="cs-CZ" dirty="0" smtClean="0"/>
          </a:p>
          <a:p>
            <a:r>
              <a:rPr lang="cs-CZ" dirty="0" err="1" smtClean="0">
                <a:solidFill>
                  <a:srgbClr val="00B050"/>
                </a:solidFill>
              </a:rPr>
              <a:t>n</a:t>
            </a:r>
            <a:r>
              <a:rPr lang="cs-CZ" dirty="0" err="1" smtClean="0"/>
              <a:t>utrition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62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Processing</a:t>
            </a:r>
            <a:r>
              <a:rPr lang="cs-CZ" dirty="0" smtClean="0"/>
              <a:t> in </a:t>
            </a:r>
            <a:r>
              <a:rPr lang="cs-CZ" dirty="0" err="1" smtClean="0"/>
              <a:t>plants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cs-CZ" dirty="0" smtClean="0"/>
              <a:t>plant</a:t>
            </a:r>
            <a:r>
              <a:rPr lang="en-US" dirty="0" smtClean="0"/>
              <a:t> cytoplasm of every cell contains a biological chemical factory</a:t>
            </a:r>
            <a:endParaRPr lang="cs-CZ" dirty="0" smtClean="0"/>
          </a:p>
          <a:p>
            <a:r>
              <a:rPr lang="en-US" dirty="0" smtClean="0"/>
              <a:t>reactions help the plant to </a:t>
            </a:r>
            <a:r>
              <a:rPr lang="en-US" i="1" dirty="0" smtClean="0"/>
              <a:t>repair</a:t>
            </a:r>
            <a:r>
              <a:rPr lang="en-US" dirty="0" smtClean="0"/>
              <a:t> itself, to </a:t>
            </a:r>
            <a:r>
              <a:rPr lang="en-US" i="1" dirty="0" smtClean="0"/>
              <a:t>copy</a:t>
            </a:r>
            <a:r>
              <a:rPr lang="en-US" dirty="0" smtClean="0"/>
              <a:t> itself</a:t>
            </a:r>
            <a:r>
              <a:rPr lang="cs-CZ" dirty="0" smtClean="0"/>
              <a:t>, </a:t>
            </a:r>
            <a:r>
              <a:rPr lang="en-US" dirty="0" smtClean="0"/>
              <a:t>to help it </a:t>
            </a:r>
            <a:r>
              <a:rPr lang="en-US" i="1" dirty="0" smtClean="0"/>
              <a:t>grow</a:t>
            </a:r>
            <a:r>
              <a:rPr lang="cs-CZ" dirty="0" smtClean="0"/>
              <a:t>, </a:t>
            </a:r>
            <a:r>
              <a:rPr lang="en-US" dirty="0" smtClean="0"/>
              <a:t>to break down large food molecules to </a:t>
            </a:r>
            <a:r>
              <a:rPr lang="en-US" i="1" dirty="0" smtClean="0"/>
              <a:t>release energy in respiration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681380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Enzymes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e</a:t>
            </a:r>
            <a:r>
              <a:rPr lang="en-US" dirty="0" err="1" smtClean="0"/>
              <a:t>nzymes</a:t>
            </a:r>
            <a:r>
              <a:rPr lang="en-US" dirty="0" smtClean="0"/>
              <a:t> are proteins </a:t>
            </a:r>
            <a:r>
              <a:rPr lang="cs-CZ" dirty="0" err="1" smtClean="0"/>
              <a:t>helping</a:t>
            </a:r>
            <a:r>
              <a:rPr lang="cs-CZ" dirty="0" smtClean="0"/>
              <a:t> to</a:t>
            </a:r>
            <a:r>
              <a:rPr lang="en-US" dirty="0" smtClean="0"/>
              <a:t> speed up chemical reactions in our cells</a:t>
            </a:r>
            <a:endParaRPr lang="cs-CZ" dirty="0" smtClean="0"/>
          </a:p>
          <a:p>
            <a:r>
              <a:rPr lang="cs-CZ" dirty="0" err="1" smtClean="0"/>
              <a:t>they</a:t>
            </a:r>
            <a:r>
              <a:rPr lang="cs-CZ" dirty="0" smtClean="0"/>
              <a:t> are not </a:t>
            </a:r>
            <a:r>
              <a:rPr lang="en-US" dirty="0" smtClean="0"/>
              <a:t>living things, they cannot be killed</a:t>
            </a:r>
            <a:endParaRPr lang="cs-CZ" dirty="0"/>
          </a:p>
          <a:p>
            <a:r>
              <a:rPr lang="en-US" dirty="0" smtClean="0"/>
              <a:t>if the temperature gets too high, the enzyme is </a:t>
            </a:r>
            <a:r>
              <a:rPr lang="en-US" b="1" i="1" dirty="0" smtClean="0"/>
              <a:t>denatured</a:t>
            </a:r>
            <a:r>
              <a:rPr lang="en-US" dirty="0" smtClean="0"/>
              <a:t> and stops working</a:t>
            </a:r>
            <a:endParaRPr lang="cs-CZ" dirty="0" smtClean="0"/>
          </a:p>
          <a:p>
            <a:r>
              <a:rPr lang="cs-CZ" dirty="0"/>
              <a:t>e</a:t>
            </a:r>
            <a:r>
              <a:rPr lang="en-US" dirty="0" err="1" smtClean="0"/>
              <a:t>nzymes</a:t>
            </a:r>
            <a:r>
              <a:rPr lang="en-US" dirty="0" smtClean="0"/>
              <a:t> work best at their optimum temperature</a:t>
            </a:r>
            <a:r>
              <a:rPr lang="cs-CZ" dirty="0" smtClean="0"/>
              <a:t>(</a:t>
            </a:r>
            <a:r>
              <a:rPr lang="en-US" dirty="0" smtClean="0"/>
              <a:t>our body temperature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e.g</a:t>
            </a:r>
            <a:r>
              <a:rPr lang="cs-CZ" dirty="0" smtClean="0"/>
              <a:t>. </a:t>
            </a:r>
            <a:r>
              <a:rPr lang="en-US" dirty="0" smtClean="0"/>
              <a:t>constant 37°C</a:t>
            </a:r>
            <a:r>
              <a:rPr lang="cs-CZ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249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</a:t>
            </a:r>
            <a:r>
              <a:rPr lang="en-US" dirty="0" err="1" smtClean="0"/>
              <a:t>ock</a:t>
            </a:r>
            <a:r>
              <a:rPr lang="en-US" dirty="0" smtClean="0"/>
              <a:t> and key model</a:t>
            </a:r>
            <a:r>
              <a:rPr lang="cs-CZ" dirty="0" smtClean="0"/>
              <a:t> – pic. 1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988839"/>
            <a:ext cx="7437838" cy="37880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54751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Remember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only molecules with the correct shape can fit into the enzyme</a:t>
            </a:r>
          </a:p>
          <a:p>
            <a:r>
              <a:rPr lang="en-US" dirty="0" smtClean="0"/>
              <a:t>it means enzymes are specific, basically one enzyme=one job</a:t>
            </a:r>
          </a:p>
          <a:p>
            <a:r>
              <a:rPr lang="en-US" dirty="0" smtClean="0"/>
              <a:t>the important part of an enzyme is called the active site, the shape of the active site is affected by pH</a:t>
            </a:r>
          </a:p>
          <a:p>
            <a:r>
              <a:rPr lang="en-US" dirty="0" smtClean="0"/>
              <a:t>increasing the temperature to 60°C will cause a permanent change, enzymes stop working when they are heated, they are denatured.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17587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Pic. 1</a:t>
            </a:r>
          </a:p>
          <a:p>
            <a:pPr marL="0" indent="0">
              <a:buNone/>
            </a:pPr>
            <a:r>
              <a:rPr lang="en-US" dirty="0" smtClean="0"/>
              <a:t>JCLIANG. Lock and key </a:t>
            </a:r>
            <a:r>
              <a:rPr lang="en-US" dirty="0" err="1" smtClean="0"/>
              <a:t>model.pgn</a:t>
            </a:r>
            <a:r>
              <a:rPr lang="en-US" dirty="0" smtClean="0"/>
              <a:t> [online]. [cit. 29.5.2013]. </a:t>
            </a:r>
            <a:r>
              <a:rPr lang="en-US" dirty="0" err="1" smtClean="0"/>
              <a:t>Dostupný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WWW: http://commons.wikimedia.org/wiki/File:Lock_and_key_model.png </a:t>
            </a:r>
            <a:endParaRPr lang="cs-CZ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9413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FABINI, Ján; BLAŽEK, Jaroslav. Chemie pro studijní obory SOŠ a SOU nechemického zaměření. Praha: SPN, 1999, ISBN 80-7235-104-4.  </a:t>
            </a:r>
          </a:p>
          <a:p>
            <a:r>
              <a:rPr lang="cs-CZ" dirty="0" smtClean="0"/>
              <a:t>PHILLIPS, Janet a kol. Oxford studijní slovník. Oxford: Oxford University Press, 2010, ISBN 978019 430655 3. </a:t>
            </a:r>
          </a:p>
          <a:p>
            <a:r>
              <a:rPr lang="en-US" sz="3000" i="1" dirty="0">
                <a:solidFill>
                  <a:prstClr val="black"/>
                </a:solidFill>
                <a:latin typeface="Arial"/>
              </a:rPr>
              <a:t>Wikipedia: the free encyclopedia</a:t>
            </a:r>
            <a:r>
              <a:rPr lang="en-US" sz="3000" dirty="0">
                <a:solidFill>
                  <a:prstClr val="black"/>
                </a:solidFill>
                <a:latin typeface="Arial"/>
              </a:rPr>
              <a:t> [online]. San Francisco (CA): Wikimedia Foundation, 2001-2013 [cit. 2013-06-06]. </a:t>
            </a:r>
            <a:r>
              <a:rPr lang="en-US" sz="3000" dirty="0" err="1">
                <a:solidFill>
                  <a:prstClr val="black"/>
                </a:solidFill>
                <a:latin typeface="Arial"/>
              </a:rPr>
              <a:t>Dostupné</a:t>
            </a:r>
            <a:r>
              <a:rPr lang="en-US" sz="3000">
                <a:solidFill>
                  <a:prstClr val="black"/>
                </a:solidFill>
                <a:latin typeface="Arial"/>
              </a:rPr>
              <a:t> z:</a:t>
            </a:r>
            <a:r>
              <a:rPr lang="en-US" sz="3000">
                <a:solidFill>
                  <a:prstClr val="black"/>
                </a:solidFill>
                <a:latin typeface="Arial"/>
                <a:hlinkClick r:id="rId2"/>
              </a:rPr>
              <a:t>http://en.wikipedia.org/wiki/Main_Page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0224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272</Words>
  <Application>Microsoft Office PowerPoint</Application>
  <PresentationFormat>Předvádění na obrazovce (4:3)</PresentationFormat>
  <Paragraphs>43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Motiv systému Office</vt:lpstr>
      <vt:lpstr>1_Motiv systému Office</vt:lpstr>
      <vt:lpstr>3_Motiv systému Office</vt:lpstr>
      <vt:lpstr>Prezentace aplikace PowerPoint</vt:lpstr>
      <vt:lpstr>Living things and chemical reactions</vt:lpstr>
      <vt:lpstr>Process of life</vt:lpstr>
      <vt:lpstr>Processing in plants</vt:lpstr>
      <vt:lpstr>Enzymes</vt:lpstr>
      <vt:lpstr>Lock and key model – pic. 1</vt:lpstr>
      <vt:lpstr>Remember</vt:lpstr>
      <vt:lpstr>Citace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Lenovo</dc:creator>
  <cp:lastModifiedBy>Lenovo</cp:lastModifiedBy>
  <cp:revision>7</cp:revision>
  <dcterms:created xsi:type="dcterms:W3CDTF">2013-05-29T09:54:47Z</dcterms:created>
  <dcterms:modified xsi:type="dcterms:W3CDTF">2013-06-17T13:48:17Z</dcterms:modified>
</cp:coreProperties>
</file>