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9" r:id="rId6"/>
    <p:sldId id="260" r:id="rId7"/>
    <p:sldId id="261" r:id="rId8"/>
    <p:sldId id="262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8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8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2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6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01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25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5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32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6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42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7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07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9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04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11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718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05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93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47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1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464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55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7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342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7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B826-9CB6-46D4-92B0-D206288539C0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7B8C-5D1D-4C91-8514-8C36411C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8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   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     22. 3. </a:t>
            </a:r>
            <a:r>
              <a:rPr lang="cs-CZ" sz="1400" dirty="0" smtClean="0"/>
              <a:t>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     VY_32_INOVACE_16_AJ_ACH</a:t>
            </a:r>
          </a:p>
          <a:p>
            <a:pPr marL="0" indent="0">
              <a:buNone/>
            </a:pPr>
            <a:r>
              <a:rPr lang="cs-CZ" sz="1400" smtClean="0"/>
              <a:t>Ročník</a:t>
            </a:r>
            <a:r>
              <a:rPr lang="cs-CZ" sz="1400" dirty="0" smtClean="0"/>
              <a:t>: </a:t>
            </a:r>
            <a:r>
              <a:rPr lang="cs-CZ" sz="1400" dirty="0"/>
              <a:t> </a:t>
            </a:r>
            <a:r>
              <a:rPr lang="cs-CZ" sz="1400" dirty="0" smtClean="0"/>
              <a:t>                     	     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</a:t>
            </a:r>
            <a:r>
              <a:rPr lang="cs-CZ" sz="1400" dirty="0" smtClean="0"/>
              <a:t>oblast:	    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	    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     	   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     	     chemické reakce, enzymy, denaturace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6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and </a:t>
            </a:r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rocess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m</a:t>
            </a:r>
            <a:r>
              <a:rPr lang="cs-CZ" dirty="0" err="1" smtClean="0"/>
              <a:t>ovement</a:t>
            </a:r>
            <a:endParaRPr lang="cs-CZ" dirty="0" smtClean="0"/>
          </a:p>
          <a:p>
            <a:r>
              <a:rPr lang="cs-CZ" dirty="0" err="1" smtClean="0">
                <a:solidFill>
                  <a:srgbClr val="00B050"/>
                </a:solidFill>
              </a:rPr>
              <a:t>r</a:t>
            </a:r>
            <a:r>
              <a:rPr lang="cs-CZ" dirty="0" err="1" smtClean="0"/>
              <a:t>espiration</a:t>
            </a:r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s</a:t>
            </a:r>
            <a:r>
              <a:rPr lang="cs-CZ" dirty="0" smtClean="0"/>
              <a:t>ensitivity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g</a:t>
            </a:r>
            <a:r>
              <a:rPr lang="cs-CZ" dirty="0" err="1" smtClean="0"/>
              <a:t>rowth</a:t>
            </a:r>
            <a:endParaRPr lang="cs-CZ" dirty="0" smtClean="0"/>
          </a:p>
          <a:p>
            <a:r>
              <a:rPr lang="cs-CZ" dirty="0" err="1" smtClean="0">
                <a:solidFill>
                  <a:srgbClr val="00B050"/>
                </a:solidFill>
              </a:rPr>
              <a:t>r</a:t>
            </a:r>
            <a:r>
              <a:rPr lang="cs-CZ" dirty="0" err="1" smtClean="0"/>
              <a:t>eproduction</a:t>
            </a:r>
            <a:endParaRPr lang="cs-CZ" dirty="0" smtClean="0"/>
          </a:p>
          <a:p>
            <a:r>
              <a:rPr lang="cs-CZ" dirty="0" err="1" smtClean="0">
                <a:solidFill>
                  <a:srgbClr val="00B050"/>
                </a:solidFill>
              </a:rPr>
              <a:t>e</a:t>
            </a:r>
            <a:r>
              <a:rPr lang="cs-CZ" dirty="0" err="1" smtClean="0"/>
              <a:t>xcretion</a:t>
            </a:r>
            <a:endParaRPr lang="cs-CZ" dirty="0" smtClean="0"/>
          </a:p>
          <a:p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err="1" smtClean="0"/>
              <a:t>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Processing</a:t>
            </a:r>
            <a:r>
              <a:rPr lang="cs-CZ" dirty="0" smtClean="0"/>
              <a:t> in </a:t>
            </a:r>
            <a:r>
              <a:rPr lang="cs-CZ" dirty="0" err="1" smtClean="0"/>
              <a:t>plants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plant</a:t>
            </a:r>
            <a:r>
              <a:rPr lang="en-US" dirty="0" smtClean="0"/>
              <a:t> cytoplasm of every cell contains a biological chemical factory</a:t>
            </a:r>
            <a:endParaRPr lang="cs-CZ" dirty="0" smtClean="0"/>
          </a:p>
          <a:p>
            <a:r>
              <a:rPr lang="en-US" dirty="0" smtClean="0"/>
              <a:t>reactions help the plant to </a:t>
            </a:r>
            <a:r>
              <a:rPr lang="en-US" i="1" dirty="0" smtClean="0"/>
              <a:t>repair</a:t>
            </a:r>
            <a:r>
              <a:rPr lang="en-US" dirty="0" smtClean="0"/>
              <a:t> itself, to </a:t>
            </a:r>
            <a:r>
              <a:rPr lang="en-US" i="1" dirty="0" smtClean="0"/>
              <a:t>copy</a:t>
            </a:r>
            <a:r>
              <a:rPr lang="en-US" dirty="0" smtClean="0"/>
              <a:t> itself</a:t>
            </a:r>
            <a:r>
              <a:rPr lang="cs-CZ" dirty="0" smtClean="0"/>
              <a:t>, </a:t>
            </a:r>
            <a:r>
              <a:rPr lang="en-US" dirty="0" smtClean="0"/>
              <a:t>to help it </a:t>
            </a:r>
            <a:r>
              <a:rPr lang="en-US" i="1" dirty="0" smtClean="0"/>
              <a:t>grow</a:t>
            </a:r>
            <a:r>
              <a:rPr lang="cs-CZ" dirty="0" smtClean="0"/>
              <a:t>, </a:t>
            </a:r>
            <a:r>
              <a:rPr lang="en-US" dirty="0" smtClean="0"/>
              <a:t>to break down large food molecules to </a:t>
            </a:r>
            <a:r>
              <a:rPr lang="en-US" i="1" dirty="0" smtClean="0"/>
              <a:t>release energy in respiration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1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Enzymes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</a:t>
            </a:r>
            <a:r>
              <a:rPr lang="en-US" dirty="0" err="1" smtClean="0"/>
              <a:t>nzymes</a:t>
            </a:r>
            <a:r>
              <a:rPr lang="en-US" dirty="0" smtClean="0"/>
              <a:t> are proteins </a:t>
            </a:r>
            <a:r>
              <a:rPr lang="cs-CZ" dirty="0" err="1" smtClean="0"/>
              <a:t>helping</a:t>
            </a:r>
            <a:r>
              <a:rPr lang="cs-CZ" dirty="0" smtClean="0"/>
              <a:t> to</a:t>
            </a:r>
            <a:r>
              <a:rPr lang="en-US" dirty="0" smtClean="0"/>
              <a:t> speed up chemical reactions in our cells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are not </a:t>
            </a:r>
            <a:r>
              <a:rPr lang="en-US" dirty="0" smtClean="0"/>
              <a:t>living things, they cannot be killed</a:t>
            </a:r>
            <a:endParaRPr lang="cs-CZ" dirty="0"/>
          </a:p>
          <a:p>
            <a:r>
              <a:rPr lang="en-US" dirty="0" smtClean="0"/>
              <a:t>if the temperature gets too high, the enzyme is </a:t>
            </a:r>
            <a:r>
              <a:rPr lang="en-US" b="1" i="1" dirty="0" smtClean="0"/>
              <a:t>denatured</a:t>
            </a:r>
            <a:r>
              <a:rPr lang="en-US" dirty="0" smtClean="0"/>
              <a:t> and stops working</a:t>
            </a:r>
            <a:endParaRPr lang="cs-CZ" dirty="0" smtClean="0"/>
          </a:p>
          <a:p>
            <a:r>
              <a:rPr lang="cs-CZ" dirty="0"/>
              <a:t>e</a:t>
            </a:r>
            <a:r>
              <a:rPr lang="en-US" dirty="0" err="1" smtClean="0"/>
              <a:t>nzymes</a:t>
            </a:r>
            <a:r>
              <a:rPr lang="en-US" dirty="0" smtClean="0"/>
              <a:t> work best at their optimum temperature</a:t>
            </a:r>
            <a:r>
              <a:rPr lang="cs-CZ" dirty="0" smtClean="0"/>
              <a:t>(</a:t>
            </a:r>
            <a:r>
              <a:rPr lang="en-US" dirty="0" smtClean="0"/>
              <a:t>our body temperature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en-US" dirty="0" smtClean="0"/>
              <a:t>constant 37°C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4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en-US" dirty="0" err="1" smtClean="0"/>
              <a:t>ock</a:t>
            </a:r>
            <a:r>
              <a:rPr lang="en-US" dirty="0" smtClean="0"/>
              <a:t> and key model</a:t>
            </a:r>
            <a:r>
              <a:rPr lang="cs-CZ" dirty="0" smtClean="0"/>
              <a:t> – pic. 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39"/>
            <a:ext cx="7437838" cy="378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47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only molecules with the correct shape can fit into the enzyme</a:t>
            </a:r>
          </a:p>
          <a:p>
            <a:r>
              <a:rPr lang="en-US" dirty="0" smtClean="0"/>
              <a:t>it means enzymes are specific, basically one enzyme=one job</a:t>
            </a:r>
          </a:p>
          <a:p>
            <a:r>
              <a:rPr lang="en-US" dirty="0" smtClean="0"/>
              <a:t>the important part of an enzyme is called the active site, the shape of the active site is affected by pH</a:t>
            </a:r>
          </a:p>
          <a:p>
            <a:r>
              <a:rPr lang="en-US" dirty="0" smtClean="0"/>
              <a:t>increasing the temperature to 60°C will cause a permanent change, enzymes stop working when they are heated, they are denatured.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5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Pic. 1</a:t>
            </a:r>
          </a:p>
          <a:p>
            <a:pPr marL="0" indent="0">
              <a:buNone/>
            </a:pPr>
            <a:r>
              <a:rPr lang="en-US" dirty="0" smtClean="0"/>
              <a:t>JCLIANG. Lock and key </a:t>
            </a:r>
            <a:r>
              <a:rPr lang="en-US" dirty="0" err="1" smtClean="0"/>
              <a:t>model.pgn</a:t>
            </a:r>
            <a:r>
              <a:rPr lang="en-US" dirty="0" smtClean="0"/>
              <a:t> [online]. [cit. 29.5.2013]. </a:t>
            </a:r>
            <a:r>
              <a:rPr lang="en-US" dirty="0" err="1" smtClean="0"/>
              <a:t>Dostupný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WWW: http://commons.wikimedia.org/wiki/File:Lock_and_key_model.png 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sz="3000" i="1" dirty="0">
                <a:solidFill>
                  <a:prstClr val="black"/>
                </a:solidFill>
                <a:latin typeface="Arial"/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Arial"/>
              </a:rPr>
              <a:t>Dostupné</a:t>
            </a:r>
            <a:r>
              <a:rPr lang="en-US" sz="3000">
                <a:solidFill>
                  <a:prstClr val="black"/>
                </a:solidFill>
                <a:latin typeface="Arial"/>
              </a:rPr>
              <a:t> z:</a:t>
            </a:r>
            <a:r>
              <a:rPr lang="en-US" sz="3000">
                <a:solidFill>
                  <a:prstClr val="black"/>
                </a:solidFill>
                <a:latin typeface="Arial"/>
                <a:hlinkClick r:id="rId2"/>
              </a:rPr>
              <a:t>http://en.wikipedia.org/wiki/Main_Page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2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272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Motiv systému Office</vt:lpstr>
      <vt:lpstr>1_Motiv systému Office</vt:lpstr>
      <vt:lpstr>3_Motiv systému Office</vt:lpstr>
      <vt:lpstr>Prezentace aplikace PowerPoint</vt:lpstr>
      <vt:lpstr>Living things and chemical reactions</vt:lpstr>
      <vt:lpstr>Process of life</vt:lpstr>
      <vt:lpstr>Processing in plants</vt:lpstr>
      <vt:lpstr>Enzymes</vt:lpstr>
      <vt:lpstr>Lock and key model – pic. 1</vt:lpstr>
      <vt:lpstr>Remember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2013-05-29T09:54:47Z</dcterms:created>
  <dcterms:modified xsi:type="dcterms:W3CDTF">2013-06-17T13:48:17Z</dcterms:modified>
</cp:coreProperties>
</file>