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75" r:id="rId5"/>
    <p:sldId id="262" r:id="rId6"/>
    <p:sldId id="278" r:id="rId7"/>
    <p:sldId id="258" r:id="rId8"/>
    <p:sldId id="277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licenses/old-licenses/gpl-2.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ka-lucerna.cz/graph/navod-graph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dowan.dk/download/" TargetMode="External"/><Relationship Id="rId4" Type="http://schemas.openxmlformats.org/officeDocument/2006/relationships/hyperlink" Target="http://www.padowan.d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owan.dk/" TargetMode="External"/><Relationship Id="rId2" Type="http://schemas.openxmlformats.org/officeDocument/2006/relationships/hyperlink" Target="http://pixabay.com/cs/otazn%C3%ADk-vyk%C5%99i%C4%8Dn%C3%ADk-po%C5%BEadavek-v%C4%9Bc-6398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ematika-lucerna.cz/graph/navod-grap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438890"/>
            <a:ext cx="8229600" cy="423047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5.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VY_32_INOVACE_15_FY_A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Cvičení v programu </a:t>
            </a:r>
            <a:r>
              <a:rPr lang="cs-CZ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Praktické cvičeni v programu </a:t>
            </a:r>
            <a:r>
              <a:rPr lang="cs-CZ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zápis posloupností – samostatná práce studentů.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Konstrukce grafů dráhy pohybu hmotných bodů zápisem posloupností.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 použijte jako ukázkového řešení po odevzdání práce studentů. Z </a:t>
            </a:r>
            <a:r>
              <a:rPr lang="cs-CZ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DUMu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využijte snímek Zadání a Poznámky k řešení.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případě odlišnosti řešení studentů využijte možnosti diskuze nad jednotlivými řešeními.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 </a:t>
            </a:r>
            <a:r>
              <a:rPr lang="cs-CZ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open source a distribuovaný pod 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GNU General Public </a:t>
            </a:r>
            <a:r>
              <a:rPr lang="cs-CZ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License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 (GPL)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v českém jazyce.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49a38820f85f1864aa05/1370585375/question-mark-63981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595" y="-129208"/>
            <a:ext cx="9901100" cy="702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1296" y="683695"/>
            <a:ext cx="4905544" cy="1773895"/>
          </a:xfrm>
        </p:spPr>
        <p:txBody>
          <a:bodyPr/>
          <a:lstStyle/>
          <a:p>
            <a:pPr algn="l" eaLnBrk="1" hangingPunct="1"/>
            <a:r>
              <a:rPr lang="cs-CZ" dirty="0" smtClean="0"/>
              <a:t>Cvičení</a:t>
            </a:r>
            <a:br>
              <a:rPr lang="cs-CZ" dirty="0" smtClean="0"/>
            </a:br>
            <a:r>
              <a:rPr lang="cs-CZ" dirty="0" smtClean="0"/>
              <a:t>v</a:t>
            </a:r>
            <a:r>
              <a:rPr lang="cs-CZ" dirty="0"/>
              <a:t> programu </a:t>
            </a:r>
            <a:r>
              <a:rPr lang="cs-CZ" dirty="0" err="1"/>
              <a:t>Graph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562110" y="3789040"/>
            <a:ext cx="3420380" cy="211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Zadání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Poznámky k řešení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Zpracování dat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Nastavení os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Zápis posloupností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Ukázka řešení grafu 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446033" y="5949280"/>
            <a:ext cx="238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hlinkClick r:id="rId3"/>
              </a:rPr>
              <a:t>Nápověda</a:t>
            </a:r>
            <a:r>
              <a:rPr lang="cs-CZ" dirty="0" smtClean="0"/>
              <a:t> na internetu v PDF.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06515" y="6087779"/>
            <a:ext cx="1980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hlinkClick r:id="rId4"/>
              </a:rPr>
              <a:t>www.padowan.dk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40758" y="6087779"/>
            <a:ext cx="420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Stránka s možností </a:t>
            </a:r>
            <a:r>
              <a:rPr lang="cs-CZ" dirty="0" smtClean="0">
                <a:hlinkClick r:id="rId5"/>
              </a:rPr>
              <a:t>stažení</a:t>
            </a:r>
            <a:r>
              <a:rPr lang="cs-CZ" dirty="0" smtClean="0"/>
              <a:t> programu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8422" y="1763815"/>
            <a:ext cx="8382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Sestrojte grafy dráhy rovnoměrného pohybu hmotných bodů:</a:t>
            </a:r>
          </a:p>
          <a:p>
            <a:endParaRPr lang="cs-CZ" dirty="0"/>
          </a:p>
          <a:p>
            <a:pPr marL="342900" indent="-342900">
              <a:buAutoNum type="alphaLcParenR"/>
            </a:pPr>
            <a:r>
              <a:rPr lang="cs-CZ" dirty="0" smtClean="0"/>
              <a:t>v = 5 m/s (doba pohybu 5 s)</a:t>
            </a:r>
          </a:p>
          <a:p>
            <a:pPr marL="342900" indent="-342900">
              <a:buFontTx/>
              <a:buAutoNum type="alphaLcParenR"/>
            </a:pPr>
            <a:r>
              <a:rPr lang="cs-CZ" dirty="0"/>
              <a:t>v</a:t>
            </a:r>
            <a:r>
              <a:rPr lang="cs-CZ" dirty="0" smtClean="0"/>
              <a:t> = 20 m/s (doba </a:t>
            </a:r>
            <a:r>
              <a:rPr lang="cs-CZ" dirty="0"/>
              <a:t>pohybu 4 s</a:t>
            </a:r>
            <a:r>
              <a:rPr lang="cs-CZ" dirty="0" smtClean="0"/>
              <a:t>),  k okamžiku t = 0 hmotný bod již překonal dráhu 10 m</a:t>
            </a:r>
          </a:p>
          <a:p>
            <a:pPr marL="342900" indent="-342900">
              <a:buFontTx/>
              <a:buAutoNum type="alphaLcParenR"/>
            </a:pPr>
            <a:r>
              <a:rPr lang="cs-CZ" dirty="0" smtClean="0"/>
              <a:t>sestrojte graf pohybu hmotného bodu, jestliže: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/>
              <a:t>k okamžiku t = 0 hmotný bod již překonal dráhu 5</a:t>
            </a:r>
            <a:r>
              <a:rPr lang="cs-CZ" dirty="0" smtClean="0"/>
              <a:t> </a:t>
            </a:r>
            <a:r>
              <a:rPr lang="cs-CZ" dirty="0"/>
              <a:t>m </a:t>
            </a:r>
            <a:endParaRPr lang="cs-CZ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v 1 sekundě se pohybuje rychlostí v = 5 m/s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v 2 sekundě </a:t>
            </a:r>
            <a:r>
              <a:rPr lang="cs-CZ" dirty="0"/>
              <a:t>se pohybuje rychlostí </a:t>
            </a:r>
            <a:r>
              <a:rPr lang="cs-CZ" dirty="0" smtClean="0"/>
              <a:t>v = 10 m/s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v 3 až 6 sekundě se hmotný bod nepohyboval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v 7 až 9 sekundě se opět pohybuje rychlostí v = 10 m/s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38422" y="54045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Grafy odlište barevně a vhodně </a:t>
            </a:r>
            <a:r>
              <a:rPr lang="cs-CZ" dirty="0" smtClean="0"/>
              <a:t>označte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38422" y="4837443"/>
            <a:ext cx="8382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 pohyby jednotlivých hmotných bodů sestavte tabulky s daty.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99011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Poznámky k řešení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20" y="2843935"/>
            <a:ext cx="8497093" cy="175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2909020" y="3721532"/>
            <a:ext cx="2053505" cy="1102624"/>
          </a:xfrm>
          <a:prstGeom prst="wedgeRoundRectCallout">
            <a:avLst>
              <a:gd name="adj1" fmla="val -78214"/>
              <a:gd name="adj2" fmla="val -629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Vložení další posloupnosti bodů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17020" y="1223755"/>
            <a:ext cx="838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Základní návod k práci s programem naleznete v DUM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VY_32_INOVACE_14_FY_A</a:t>
            </a:r>
            <a:b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názvem </a:t>
            </a:r>
            <a:r>
              <a:rPr lang="cs-CZ" sz="1600" dirty="0"/>
              <a:t>Graf dráhy – program </a:t>
            </a:r>
            <a:r>
              <a:rPr lang="cs-CZ" sz="1600" dirty="0" err="1" smtClean="0"/>
              <a:t>Graph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7020" y="2258870"/>
            <a:ext cx="825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Novinkou je vložení dalších posloupností bodů, viz obrázek: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106515" y="4824156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2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dat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06181"/>
              </p:ext>
            </p:extLst>
          </p:nvPr>
        </p:nvGraphicFramePr>
        <p:xfrm>
          <a:off x="251518" y="1832225"/>
          <a:ext cx="8505951" cy="741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68842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Doba [s]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Dráha 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41532"/>
              </p:ext>
            </p:extLst>
          </p:nvPr>
        </p:nvGraphicFramePr>
        <p:xfrm>
          <a:off x="2231740" y="3542415"/>
          <a:ext cx="4558437" cy="741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68842"/>
                <a:gridCol w="657919"/>
                <a:gridCol w="657919"/>
                <a:gridCol w="657919"/>
                <a:gridCol w="657919"/>
                <a:gridCol w="6579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Doba [s]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Dráha 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51334"/>
              </p:ext>
            </p:extLst>
          </p:nvPr>
        </p:nvGraphicFramePr>
        <p:xfrm>
          <a:off x="746575" y="5274205"/>
          <a:ext cx="7848032" cy="741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68842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  <a:gridCol w="6579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Doba [s]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Dráha 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21550" y="1403775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= 5 m/s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6575" y="3068960"/>
            <a:ext cx="531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= 20 m/s, překonaná dráha k době t = 0 je 10 m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56565" y="4689140"/>
            <a:ext cx="625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= 10 m/s, </a:t>
            </a:r>
            <a:r>
              <a:rPr lang="cs-CZ" dirty="0"/>
              <a:t>překonaná dráha k době t = 0 je 5</a:t>
            </a:r>
            <a:r>
              <a:rPr lang="cs-CZ" dirty="0" smtClean="0"/>
              <a:t> </a:t>
            </a:r>
            <a:r>
              <a:rPr lang="cs-CZ" dirty="0"/>
              <a:t>m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os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1403775"/>
            <a:ext cx="40671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20" y="1403775"/>
            <a:ext cx="40957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4599130"/>
            <a:ext cx="8497093" cy="175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2833530" y="5476727"/>
            <a:ext cx="2053505" cy="1102624"/>
          </a:xfrm>
          <a:prstGeom prst="wedgeRoundRectCallout">
            <a:avLst>
              <a:gd name="adj1" fmla="val -78214"/>
              <a:gd name="adj2" fmla="val -629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Vložení další posloupnosti bodů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01107" y="4305397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3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977078" y="4249466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4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029493" y="6425462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699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100" y="998730"/>
            <a:ext cx="3561037" cy="431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Zápis posloupností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" y="998730"/>
            <a:ext cx="328111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259" y="2890151"/>
            <a:ext cx="3292905" cy="396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ený obdélníkový popisek 1"/>
          <p:cNvSpPr/>
          <p:nvPr/>
        </p:nvSpPr>
        <p:spPr>
          <a:xfrm>
            <a:off x="3555617" y="1403775"/>
            <a:ext cx="1710190" cy="1125125"/>
          </a:xfrm>
          <a:prstGeom prst="wedgeRoundRectCallout">
            <a:avLst>
              <a:gd name="adj1" fmla="val 38576"/>
              <a:gd name="adj2" fmla="val -17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říklady zápisu posloupnosti bodů.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278539" y="5371473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8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92180" y="6399330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7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0741" y="5056438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6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Ukázka řešení grafu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043735"/>
            <a:ext cx="7555605" cy="578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336402" y="6399330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9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0637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 smtClean="0"/>
              <a:t>GERALT</a:t>
            </a:r>
            <a:r>
              <a:rPr lang="cs-CZ" sz="1400" dirty="0"/>
              <a:t>. </a:t>
            </a:r>
            <a:r>
              <a:rPr lang="cs-CZ" sz="1400" i="1" dirty="0"/>
              <a:t>Otazník, Vykřičník, Požadavek, Věc - Volně dostupný obrázek - 63981</a:t>
            </a:r>
            <a:r>
              <a:rPr lang="cs-CZ" sz="1400" dirty="0"/>
              <a:t>[online]. [cit. </a:t>
            </a:r>
            <a:r>
              <a:rPr lang="cs-CZ" sz="1400" dirty="0" smtClean="0"/>
              <a:t>5.9.2012].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http://pixabay.com/cs/otazn%C3%ADk-vyk%C5%99i%C4%8Dn%C3%ADk-po%C5%BEadavek-v%C4%9Bc-63981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Obr. 2 – 9 </a:t>
            </a:r>
            <a:r>
              <a:rPr lang="cs-CZ" sz="1400" dirty="0" smtClean="0"/>
              <a:t>Obrázky archiv autora </a:t>
            </a:r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7032" y="378904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18952" y="4886000"/>
            <a:ext cx="8383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JOHANSEN, Ivan.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Graph: Plotting of mathematical functions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[online]. 2001-2013 [cit.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cs-CZ" sz="14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-0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05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].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Dostupné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z: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3"/>
              </a:rPr>
              <a:t>http://www.padowan.dk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MAŠKOVÁ, Kateřina. </a:t>
            </a:r>
            <a:r>
              <a:rPr lang="cs-CZ" sz="1400" i="1" dirty="0"/>
              <a:t>Návod k programu </a:t>
            </a:r>
            <a:r>
              <a:rPr lang="cs-CZ" sz="1400" i="1" dirty="0" err="1"/>
              <a:t>Graph</a:t>
            </a:r>
            <a:r>
              <a:rPr lang="cs-CZ" sz="1400" i="1" dirty="0"/>
              <a:t>, verze 4.3</a:t>
            </a:r>
            <a:r>
              <a:rPr lang="cs-CZ" sz="1400" dirty="0"/>
              <a:t> [online]. [cit. </a:t>
            </a:r>
            <a:r>
              <a:rPr lang="cs-CZ" sz="1400" dirty="0" smtClean="0"/>
              <a:t>05.9.2012].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matematika-lucerna.cz/graph/navod-graph.pdf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8973</TotalTime>
  <Words>385</Words>
  <Application>Microsoft Office PowerPoint</Application>
  <PresentationFormat>Předvádění na obrazovce (4:3)</PresentationFormat>
  <Paragraphs>125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Cvičení v programu Graph</vt:lpstr>
      <vt:lpstr>Zadání</vt:lpstr>
      <vt:lpstr>Poznámky k řešení</vt:lpstr>
      <vt:lpstr>Zpracování dat</vt:lpstr>
      <vt:lpstr>Nastavení os</vt:lpstr>
      <vt:lpstr>Zápis posloupností</vt:lpstr>
      <vt:lpstr>Ukázka řešení grafu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333</cp:revision>
  <dcterms:created xsi:type="dcterms:W3CDTF">2013-03-27T07:54:35Z</dcterms:created>
  <dcterms:modified xsi:type="dcterms:W3CDTF">2013-06-26T06:33:26Z</dcterms:modified>
</cp:coreProperties>
</file>