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56" r:id="rId3"/>
    <p:sldId id="257" r:id="rId4"/>
    <p:sldId id="275" r:id="rId5"/>
    <p:sldId id="262" r:id="rId6"/>
    <p:sldId id="278" r:id="rId7"/>
    <p:sldId id="258" r:id="rId8"/>
    <p:sldId id="277" r:id="rId9"/>
    <p:sldId id="261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06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3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26.6.2013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nu.org/licenses/old-licenses/gpl-2.0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atematika-lucerna.cz/graph/navod-graph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adowan.dk/download/" TargetMode="External"/><Relationship Id="rId4" Type="http://schemas.openxmlformats.org/officeDocument/2006/relationships/hyperlink" Target="http://www.padowan.dk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dowan.dk/" TargetMode="External"/><Relationship Id="rId2" Type="http://schemas.openxmlformats.org/officeDocument/2006/relationships/hyperlink" Target="http://pixabay.com/cs/otazn%C3%ADk-vyk%C5%99i%C4%8Dn%C3%ADk-po%C5%BEadavek-v%C4%9Bc-63981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atematika-lucerna.cz/graph/navod-graph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2438890"/>
            <a:ext cx="8229600" cy="4230470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5. 9.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VY_32_INOVACE_15_FY_A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Mechanika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Cvičení v programu </a:t>
            </a:r>
            <a:r>
              <a:rPr lang="cs-CZ" sz="1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Graph</a:t>
            </a: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+mj-lt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+mj-lt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+mj-lt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Praktické cvičeni v programu </a:t>
            </a:r>
            <a:r>
              <a:rPr lang="cs-CZ" sz="1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Graph</a:t>
            </a:r>
            <a:r>
              <a:rPr lang="cs-CZ" sz="12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– zápis posloupností – samostatná práce studentů.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Konstrukce grafů dráhy pohybu hmotných bodů zápisem posloupností.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Dum použijte jako ukázkového řešení po odevzdání práce studentů. Z </a:t>
            </a:r>
            <a:r>
              <a:rPr lang="cs-CZ" sz="1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DUMu</a:t>
            </a: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využijte snímek Zadání a Poznámky k řešení.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 případě odlišnosti řešení studentů využijte možnosti diskuze nad jednotlivými řešeními.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Program </a:t>
            </a:r>
            <a:r>
              <a:rPr lang="cs-CZ" sz="1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Graph</a:t>
            </a: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je open source a distribuovaný pod </a:t>
            </a: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GNU General Public </a:t>
            </a:r>
            <a:r>
              <a:rPr lang="cs-CZ" sz="1200" i="1" dirty="0" err="1" smtClean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License</a:t>
            </a: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 (GPL)</a:t>
            </a: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v českém jazyce.</a:t>
            </a:r>
          </a:p>
          <a:p>
            <a:pPr algn="just" eaLnBrk="1" hangingPunct="1">
              <a:lnSpc>
                <a:spcPct val="90000"/>
              </a:lnSpc>
            </a:pPr>
            <a:endParaRPr lang="cs-CZ" sz="1200" i="1" dirty="0" smtClean="0"/>
          </a:p>
          <a:p>
            <a:pPr algn="just" eaLnBrk="1" hangingPunct="1">
              <a:lnSpc>
                <a:spcPct val="90000"/>
              </a:lnSpc>
            </a:pPr>
            <a:endParaRPr lang="cs-CZ" sz="1200" i="1" dirty="0" smtClean="0"/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ixabay.com/get/49a38820f85f1864aa05/1370585375/question-mark-63981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3595" y="-129208"/>
            <a:ext cx="9901100" cy="7023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71296" y="683695"/>
            <a:ext cx="4905544" cy="1773895"/>
          </a:xfrm>
        </p:spPr>
        <p:txBody>
          <a:bodyPr/>
          <a:lstStyle/>
          <a:p>
            <a:pPr algn="l" eaLnBrk="1" hangingPunct="1"/>
            <a:r>
              <a:rPr lang="cs-CZ" dirty="0" smtClean="0"/>
              <a:t>Cvičení</a:t>
            </a:r>
            <a:br>
              <a:rPr lang="cs-CZ" dirty="0" smtClean="0"/>
            </a:br>
            <a:r>
              <a:rPr lang="cs-CZ" dirty="0" smtClean="0"/>
              <a:t>v</a:t>
            </a:r>
            <a:r>
              <a:rPr lang="cs-CZ" dirty="0"/>
              <a:t> programu </a:t>
            </a:r>
            <a:r>
              <a:rPr lang="cs-CZ" dirty="0" err="1"/>
              <a:t>Graph</a:t>
            </a:r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562110" y="3789040"/>
            <a:ext cx="3420380" cy="2115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</a:t>
            </a:r>
            <a:r>
              <a:rPr lang="cs-CZ" sz="1600" dirty="0" smtClean="0"/>
              <a:t>Zadání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</a:t>
            </a:r>
            <a:r>
              <a:rPr lang="cs-CZ" sz="1600" dirty="0"/>
              <a:t>Poznámky k řešení</a:t>
            </a:r>
            <a:endParaRPr lang="cs-CZ" sz="1600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5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/>
              <a:t>Zpracování dat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6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/>
              <a:t>Nastavení os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7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/>
              <a:t>Zápis posloupností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8" action="ppaction://hlinksldjump"/>
              </a:rPr>
              <a:t>►</a:t>
            </a:r>
            <a:r>
              <a:rPr lang="cs-CZ" sz="1600" dirty="0" smtClean="0"/>
              <a:t> </a:t>
            </a:r>
            <a:r>
              <a:rPr lang="cs-CZ" sz="1600" dirty="0"/>
              <a:t>Ukázka řešení grafu </a:t>
            </a:r>
            <a:endParaRPr lang="cs-CZ" sz="1600" dirty="0" smtClean="0"/>
          </a:p>
          <a:p>
            <a:pPr>
              <a:spcBef>
                <a:spcPct val="20000"/>
              </a:spcBef>
              <a:spcAft>
                <a:spcPts val="600"/>
              </a:spcAft>
            </a:pPr>
            <a:endParaRPr lang="cs-CZ" sz="1600" dirty="0" smtClean="0"/>
          </a:p>
          <a:p>
            <a:pPr>
              <a:spcBef>
                <a:spcPct val="20000"/>
              </a:spcBef>
              <a:spcAft>
                <a:spcPts val="600"/>
              </a:spcAft>
            </a:pP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082390" y="6264315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</a:rPr>
              <a:t>Obr. 1</a:t>
            </a: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6446033" y="5949280"/>
            <a:ext cx="2385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hlinkClick r:id="rId3"/>
              </a:rPr>
              <a:t>Nápověda</a:t>
            </a:r>
            <a:r>
              <a:rPr lang="cs-CZ" dirty="0" smtClean="0"/>
              <a:t> na internetu v PDF.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06515" y="6087779"/>
            <a:ext cx="1980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dirty="0">
                <a:hlinkClick r:id="rId4"/>
              </a:rPr>
              <a:t>www.padowan.dk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240758" y="6087779"/>
            <a:ext cx="420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Stránka s možností </a:t>
            </a:r>
            <a:r>
              <a:rPr lang="cs-CZ" dirty="0" smtClean="0">
                <a:hlinkClick r:id="rId5"/>
              </a:rPr>
              <a:t>stažení</a:t>
            </a:r>
            <a:r>
              <a:rPr lang="cs-CZ" dirty="0" smtClean="0"/>
              <a:t> programu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38422" y="1763815"/>
            <a:ext cx="83822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Sestrojte grafy dráhy rovnoměrného pohybu hmotných bodů:</a:t>
            </a:r>
          </a:p>
          <a:p>
            <a:endParaRPr lang="cs-CZ" dirty="0"/>
          </a:p>
          <a:p>
            <a:pPr marL="342900" indent="-342900">
              <a:buAutoNum type="alphaLcParenR"/>
            </a:pPr>
            <a:r>
              <a:rPr lang="cs-CZ" dirty="0" smtClean="0"/>
              <a:t>v = 5 m/s (doba pohybu 5 s)</a:t>
            </a:r>
          </a:p>
          <a:p>
            <a:pPr marL="342900" indent="-342900">
              <a:buFontTx/>
              <a:buAutoNum type="alphaLcParenR"/>
            </a:pPr>
            <a:r>
              <a:rPr lang="cs-CZ" dirty="0"/>
              <a:t>v</a:t>
            </a:r>
            <a:r>
              <a:rPr lang="cs-CZ" dirty="0" smtClean="0"/>
              <a:t> = 20 m/s (doba </a:t>
            </a:r>
            <a:r>
              <a:rPr lang="cs-CZ" dirty="0"/>
              <a:t>pohybu 4 s</a:t>
            </a:r>
            <a:r>
              <a:rPr lang="cs-CZ" dirty="0" smtClean="0"/>
              <a:t>),  k okamžiku t = 0 hmotný bod již překonal dráhu 10 m</a:t>
            </a:r>
          </a:p>
          <a:p>
            <a:pPr marL="342900" indent="-342900">
              <a:buFontTx/>
              <a:buAutoNum type="alphaLcParenR"/>
            </a:pPr>
            <a:r>
              <a:rPr lang="cs-CZ" dirty="0" smtClean="0"/>
              <a:t>sestrojte graf pohybu hmotného bodu, jestliže: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dirty="0"/>
              <a:t>k okamžiku t = 0 hmotný bod již překonal dráhu 5</a:t>
            </a:r>
            <a:r>
              <a:rPr lang="cs-CZ" dirty="0" smtClean="0"/>
              <a:t> </a:t>
            </a:r>
            <a:r>
              <a:rPr lang="cs-CZ" dirty="0"/>
              <a:t>m </a:t>
            </a:r>
            <a:endParaRPr lang="cs-CZ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cs-CZ" dirty="0" smtClean="0"/>
              <a:t>v 1 sekundě se pohybuje rychlostí v = 5 m/s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dirty="0" smtClean="0"/>
              <a:t>v 2 sekundě </a:t>
            </a:r>
            <a:r>
              <a:rPr lang="cs-CZ" dirty="0"/>
              <a:t>se pohybuje rychlostí </a:t>
            </a:r>
            <a:r>
              <a:rPr lang="cs-CZ" dirty="0" smtClean="0"/>
              <a:t>v = 10 m/s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dirty="0" smtClean="0"/>
              <a:t>v 3 až 6 sekundě se hmotný bod nepohyboval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dirty="0" smtClean="0"/>
              <a:t>v 7 až 9 sekundě se opět pohybuje rychlostí v = 10 m/s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38422" y="540457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Grafy odlište barevně a vhodně </a:t>
            </a:r>
            <a:r>
              <a:rPr lang="cs-CZ" dirty="0" smtClean="0"/>
              <a:t>označte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38422" y="4837443"/>
            <a:ext cx="83822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Pro pohyby jednotlivých hmotných bodů sestavte tabulky s daty.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53625"/>
            <a:ext cx="9252520" cy="990110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Poznámky k řešení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20" y="2843935"/>
            <a:ext cx="8497093" cy="1755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aoblený obdélníkový popisek 5"/>
          <p:cNvSpPr/>
          <p:nvPr/>
        </p:nvSpPr>
        <p:spPr>
          <a:xfrm>
            <a:off x="2909020" y="3721532"/>
            <a:ext cx="2053505" cy="1102624"/>
          </a:xfrm>
          <a:prstGeom prst="wedgeRoundRectCallout">
            <a:avLst>
              <a:gd name="adj1" fmla="val -78214"/>
              <a:gd name="adj2" fmla="val -6297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Vložení další posloupnosti bodů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17020" y="1223755"/>
            <a:ext cx="8386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Základní návod k práci s programem naleznete v DUM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VY_32_INOVACE_14_FY_A</a:t>
            </a:r>
            <a:b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 názvem </a:t>
            </a:r>
            <a:r>
              <a:rPr lang="cs-CZ" sz="1600" dirty="0"/>
              <a:t>Graf dráhy – program </a:t>
            </a:r>
            <a:r>
              <a:rPr lang="cs-CZ" sz="1600" dirty="0" err="1" smtClean="0"/>
              <a:t>Graph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17020" y="2258870"/>
            <a:ext cx="8250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Novinkou je vložení dalších posloupností bodů, viz obrázek: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106515" y="4824156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2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005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Zpracování dat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006181"/>
              </p:ext>
            </p:extLst>
          </p:nvPr>
        </p:nvGraphicFramePr>
        <p:xfrm>
          <a:off x="251518" y="1832225"/>
          <a:ext cx="8505951" cy="74168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268842"/>
                <a:gridCol w="657919"/>
                <a:gridCol w="657919"/>
                <a:gridCol w="657919"/>
                <a:gridCol w="657919"/>
                <a:gridCol w="657919"/>
                <a:gridCol w="657919"/>
                <a:gridCol w="657919"/>
                <a:gridCol w="657919"/>
                <a:gridCol w="657919"/>
                <a:gridCol w="657919"/>
                <a:gridCol w="65791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Doba [s]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Dráha [m]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141532"/>
              </p:ext>
            </p:extLst>
          </p:nvPr>
        </p:nvGraphicFramePr>
        <p:xfrm>
          <a:off x="2231740" y="3542415"/>
          <a:ext cx="4558437" cy="74168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268842"/>
                <a:gridCol w="657919"/>
                <a:gridCol w="657919"/>
                <a:gridCol w="657919"/>
                <a:gridCol w="657919"/>
                <a:gridCol w="65791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Doba [s]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Dráha [m]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351334"/>
              </p:ext>
            </p:extLst>
          </p:nvPr>
        </p:nvGraphicFramePr>
        <p:xfrm>
          <a:off x="746575" y="5274205"/>
          <a:ext cx="7848032" cy="74168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268842"/>
                <a:gridCol w="657919"/>
                <a:gridCol w="657919"/>
                <a:gridCol w="657919"/>
                <a:gridCol w="657919"/>
                <a:gridCol w="657919"/>
                <a:gridCol w="657919"/>
                <a:gridCol w="657919"/>
                <a:gridCol w="657919"/>
                <a:gridCol w="657919"/>
                <a:gridCol w="65791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Doba [s]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Dráha [m]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521550" y="1403775"/>
            <a:ext cx="1530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= 5 m/s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46575" y="3068960"/>
            <a:ext cx="5310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= 20 m/s, překonaná dráha k době t = 0 je 10 m 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56565" y="4689140"/>
            <a:ext cx="6255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= 10 m/s, </a:t>
            </a:r>
            <a:r>
              <a:rPr lang="cs-CZ" dirty="0"/>
              <a:t>překonaná dráha k době t = 0 je 5</a:t>
            </a:r>
            <a:r>
              <a:rPr lang="cs-CZ" dirty="0" smtClean="0"/>
              <a:t> </a:t>
            </a:r>
            <a:r>
              <a:rPr lang="cs-CZ" dirty="0"/>
              <a:t>m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Nastavení os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30" y="1403775"/>
            <a:ext cx="4067175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720" y="1403775"/>
            <a:ext cx="4095750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30" y="4599130"/>
            <a:ext cx="8497093" cy="1755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aoblený obdélníkový popisek 3"/>
          <p:cNvSpPr/>
          <p:nvPr/>
        </p:nvSpPr>
        <p:spPr>
          <a:xfrm>
            <a:off x="2833530" y="5476727"/>
            <a:ext cx="2053505" cy="1102624"/>
          </a:xfrm>
          <a:prstGeom prst="wedgeRoundRectCallout">
            <a:avLst>
              <a:gd name="adj1" fmla="val -78214"/>
              <a:gd name="adj2" fmla="val -6297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Vložení další posloupnosti bodů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601107" y="4305397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3</a:t>
            </a:r>
            <a:endParaRPr lang="cs-CZ" sz="1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7977078" y="4249466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4</a:t>
            </a:r>
            <a:endParaRPr lang="cs-CZ" sz="1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029493" y="6425462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5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6999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100" y="998730"/>
            <a:ext cx="3561037" cy="4313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eaLnBrk="1" hangingPunct="1"/>
            <a:r>
              <a:rPr lang="cs-CZ" dirty="0" smtClean="0"/>
              <a:t>Zápis posloupností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1" y="998730"/>
            <a:ext cx="3281119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259" y="2890151"/>
            <a:ext cx="3292905" cy="3967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aoblený obdélníkový popisek 1"/>
          <p:cNvSpPr/>
          <p:nvPr/>
        </p:nvSpPr>
        <p:spPr>
          <a:xfrm>
            <a:off x="3555617" y="1403775"/>
            <a:ext cx="1710190" cy="1125125"/>
          </a:xfrm>
          <a:prstGeom prst="wedgeRoundRectCallout">
            <a:avLst>
              <a:gd name="adj1" fmla="val 38576"/>
              <a:gd name="adj2" fmla="val -1748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říklady zápisu posloupnosti bodů.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8278539" y="5371473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8</a:t>
            </a:r>
            <a:endParaRPr lang="cs-CZ" sz="1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192180" y="6399330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7</a:t>
            </a:r>
            <a:endParaRPr lang="cs-CZ" sz="1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0741" y="5056438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6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44885" cy="709714"/>
          </a:xfrm>
        </p:spPr>
        <p:txBody>
          <a:bodyPr/>
          <a:lstStyle/>
          <a:p>
            <a:r>
              <a:rPr lang="cs-CZ" dirty="0" smtClean="0"/>
              <a:t>Ukázka řešení grafu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80" y="1043735"/>
            <a:ext cx="7555605" cy="5788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8336402" y="6399330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9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4679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229600" cy="106371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 </a:t>
            </a:r>
            <a:r>
              <a:rPr lang="cs-CZ" sz="1400" dirty="0" smtClean="0"/>
              <a:t>GERALT</a:t>
            </a:r>
            <a:r>
              <a:rPr lang="cs-CZ" sz="1400" dirty="0"/>
              <a:t>. </a:t>
            </a:r>
            <a:r>
              <a:rPr lang="cs-CZ" sz="1400" i="1" dirty="0"/>
              <a:t>Otazník, Vykřičník, Požadavek, Věc - Volně dostupný obrázek - 63981</a:t>
            </a:r>
            <a:r>
              <a:rPr lang="cs-CZ" sz="1400" dirty="0"/>
              <a:t>[online]. [cit. </a:t>
            </a:r>
            <a:r>
              <a:rPr lang="cs-CZ" sz="1400" dirty="0" smtClean="0"/>
              <a:t>5.9.2012].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2"/>
              </a:rPr>
              <a:t>http://pixabay.com/cs/otazn%C3%ADk-vyk%C5%99i%C4%8Dn%C3%ADk-po%C5%BEadavek-v%C4%9Bc-63981</a:t>
            </a:r>
            <a:r>
              <a:rPr lang="cs-CZ" sz="1400" dirty="0" smtClean="0">
                <a:hlinkClick r:id="rId2"/>
              </a:rPr>
              <a:t>/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b="1" dirty="0" smtClean="0"/>
              <a:t>Obr. 2 – 9 </a:t>
            </a:r>
            <a:r>
              <a:rPr lang="cs-CZ" sz="1400" dirty="0" smtClean="0"/>
              <a:t>Obrázky archiv autora </a:t>
            </a:r>
          </a:p>
          <a:p>
            <a:pPr marL="0" indent="0" eaLnBrk="1" hangingPunct="1">
              <a:buNone/>
            </a:pPr>
            <a:endParaRPr lang="cs-CZ" sz="1400" dirty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27032" y="378904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kern="0" dirty="0" smtClean="0"/>
              <a:t>Literatura</a:t>
            </a:r>
          </a:p>
        </p:txBody>
      </p:sp>
      <p:sp>
        <p:nvSpPr>
          <p:cNvPr id="2" name="Obdélník 1"/>
          <p:cNvSpPr/>
          <p:nvPr/>
        </p:nvSpPr>
        <p:spPr>
          <a:xfrm>
            <a:off x="418952" y="4886000"/>
            <a:ext cx="83835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JOHANSEN, Ivan. </a:t>
            </a:r>
            <a:r>
              <a:rPr lang="en-US" sz="1400" i="1" dirty="0">
                <a:latin typeface="Arial" pitchFamily="34" charset="0"/>
                <a:cs typeface="Arial" pitchFamily="34" charset="0"/>
              </a:rPr>
              <a:t>Graph: Plotting of mathematical functions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[online]. 2001-2013 [cit.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201</a:t>
            </a:r>
            <a:r>
              <a:rPr lang="cs-CZ" sz="140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400" smtClean="0">
                <a:latin typeface="Arial" pitchFamily="34" charset="0"/>
                <a:cs typeface="Arial" pitchFamily="34" charset="0"/>
              </a:rPr>
              <a:t>-0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05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].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Dostupné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z: </a:t>
            </a:r>
            <a:r>
              <a:rPr lang="en-US" sz="1400" dirty="0">
                <a:latin typeface="Arial" pitchFamily="34" charset="0"/>
                <a:cs typeface="Arial" pitchFamily="34" charset="0"/>
                <a:hlinkClick r:id="rId3"/>
              </a:rPr>
              <a:t>http://www.padowan.dk</a:t>
            </a:r>
            <a:r>
              <a:rPr lang="en-US" sz="1400" dirty="0" smtClean="0">
                <a:latin typeface="Arial" pitchFamily="34" charset="0"/>
                <a:cs typeface="Arial" pitchFamily="34" charset="0"/>
                <a:hlinkClick r:id="rId3"/>
              </a:rPr>
              <a:t>/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/>
              <a:t>MAŠKOVÁ, Kateřina. </a:t>
            </a:r>
            <a:r>
              <a:rPr lang="cs-CZ" sz="1400" i="1" dirty="0"/>
              <a:t>Návod k programu </a:t>
            </a:r>
            <a:r>
              <a:rPr lang="cs-CZ" sz="1400" i="1" dirty="0" err="1"/>
              <a:t>Graph</a:t>
            </a:r>
            <a:r>
              <a:rPr lang="cs-CZ" sz="1400" i="1" dirty="0"/>
              <a:t>, verze 4.3</a:t>
            </a:r>
            <a:r>
              <a:rPr lang="cs-CZ" sz="1400" dirty="0"/>
              <a:t> [online]. [cit. </a:t>
            </a:r>
            <a:r>
              <a:rPr lang="cs-CZ" sz="1400" dirty="0" smtClean="0"/>
              <a:t>05.9.2012].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4"/>
              </a:rPr>
              <a:t>http://</a:t>
            </a:r>
            <a:r>
              <a:rPr lang="cs-CZ" sz="1400" dirty="0" smtClean="0">
                <a:hlinkClick r:id="rId4"/>
              </a:rPr>
              <a:t>matematika-lucerna.cz/graph/navod-graph.pdf</a:t>
            </a:r>
            <a:endParaRPr lang="cs-CZ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8973</TotalTime>
  <Words>385</Words>
  <Application>Microsoft Office PowerPoint</Application>
  <PresentationFormat>Předvádění na obrazovce (4:3)</PresentationFormat>
  <Paragraphs>125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Výchozí návrh</vt:lpstr>
      <vt:lpstr>Prezentace aplikace PowerPoint</vt:lpstr>
      <vt:lpstr>Cvičení v programu Graph</vt:lpstr>
      <vt:lpstr>Zadání</vt:lpstr>
      <vt:lpstr>Poznámky k řešení</vt:lpstr>
      <vt:lpstr>Zpracování dat</vt:lpstr>
      <vt:lpstr>Nastavení os</vt:lpstr>
      <vt:lpstr>Zápis posloupností</vt:lpstr>
      <vt:lpstr>Ukázka řešení grafu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Lenovo</cp:lastModifiedBy>
  <cp:revision>333</cp:revision>
  <dcterms:created xsi:type="dcterms:W3CDTF">2013-03-27T07:54:35Z</dcterms:created>
  <dcterms:modified xsi:type="dcterms:W3CDTF">2013-06-26T06:33:26Z</dcterms:modified>
</cp:coreProperties>
</file>