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83" r:id="rId4"/>
    <p:sldId id="258" r:id="rId5"/>
    <p:sldId id="284" r:id="rId6"/>
    <p:sldId id="285" r:id="rId7"/>
    <p:sldId id="274" r:id="rId8"/>
    <p:sldId id="267" r:id="rId9"/>
    <p:sldId id="273" r:id="rId10"/>
    <p:sldId id="270" r:id="rId11"/>
    <p:sldId id="279" r:id="rId12"/>
    <p:sldId id="268" r:id="rId13"/>
    <p:sldId id="269" r:id="rId14"/>
    <p:sldId id="275" r:id="rId15"/>
    <p:sldId id="276" r:id="rId16"/>
    <p:sldId id="277" r:id="rId17"/>
    <p:sldId id="278" r:id="rId18"/>
    <p:sldId id="271" r:id="rId19"/>
    <p:sldId id="272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ABFAC"/>
    <a:srgbClr val="F2F71D"/>
    <a:srgbClr val="B9ED11"/>
    <a:srgbClr val="FFFFFF"/>
    <a:srgbClr val="DC0702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BACCD-7BB4-4FD9-9878-3F5540A375E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620C-94D4-44C8-8BF6-CC91044CB9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7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přehled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620C-94D4-44C8-8BF6-CC91044CB9F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1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620C-94D4-44C8-8BF6-CC91044CB9F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8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47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7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78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49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30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76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309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5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78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9163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18.03.2013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VY_32_INOVACE_15_Ch_OB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Názvosloví - oxidy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sulfidy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Prezentace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slouží k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úvodu a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procvičení tématu „názvosloví oxidů a sulfidů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“, popřípadě k zopakování. Cvičení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mohou být využita k dílčímu zkoušení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. Důraz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kladen na křížové pravidlo, krácení a finální úprava vzorců. 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Animace tvorby vzorců a názvů anorganických sloučenin slouží k názornějšímu pochopení mechanizmu jejich tvorby.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03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71754" y="620688"/>
            <a:ext cx="9000492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957116"/>
              </p:ext>
            </p:extLst>
          </p:nvPr>
        </p:nvGraphicFramePr>
        <p:xfrm>
          <a:off x="611560" y="6236484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-ičelý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VIII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cs-CZ" sz="3000" baseline="30000" dirty="0" smtClean="0"/>
                        <a:t>VIII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45079"/>
              </p:ext>
            </p:extLst>
          </p:nvPr>
        </p:nvGraphicFramePr>
        <p:xfrm>
          <a:off x="611560" y="5660420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-istý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r>
                        <a:rPr lang="cs-CZ" sz="3000" baseline="30000" dirty="0" smtClean="0"/>
                        <a:t>VII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25358"/>
              </p:ext>
            </p:extLst>
          </p:nvPr>
        </p:nvGraphicFramePr>
        <p:xfrm>
          <a:off x="611560" y="5084356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-ový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cs-CZ" sz="3000" baseline="30000" dirty="0" smtClean="0"/>
                        <a:t>VI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61618"/>
              </p:ext>
            </p:extLst>
          </p:nvPr>
        </p:nvGraphicFramePr>
        <p:xfrm>
          <a:off x="611560" y="4076244"/>
          <a:ext cx="784887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-ečný</a:t>
                      </a:r>
                    </a:p>
                    <a:p>
                      <a:pPr algn="l"/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-ičný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cs-CZ" sz="3000" baseline="30000" dirty="0" smtClean="0"/>
                        <a:t>V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cs-CZ" sz="3000" baseline="30000" dirty="0" smtClean="0"/>
                        <a:t>V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23952"/>
              </p:ext>
            </p:extLst>
          </p:nvPr>
        </p:nvGraphicFramePr>
        <p:xfrm>
          <a:off x="611560" y="3500180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-ičitý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cs-CZ" sz="3000" baseline="30000" dirty="0" smtClean="0"/>
                        <a:t>IV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83562"/>
              </p:ext>
            </p:extLst>
          </p:nvPr>
        </p:nvGraphicFramePr>
        <p:xfrm>
          <a:off x="611560" y="2924116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-itý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="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cs-CZ" sz="3000" baseline="30000" dirty="0" smtClean="0"/>
                        <a:t>III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98875"/>
              </p:ext>
            </p:extLst>
          </p:nvPr>
        </p:nvGraphicFramePr>
        <p:xfrm>
          <a:off x="611560" y="2348052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-natý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endParaRPr lang="cs-CZ" sz="30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cs-CZ" sz="3000" baseline="30000" dirty="0" smtClean="0"/>
                        <a:t>II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endParaRPr lang="cs-CZ" sz="3000" dirty="0" smtClean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84766"/>
              </p:ext>
            </p:extLst>
          </p:nvPr>
        </p:nvGraphicFramePr>
        <p:xfrm>
          <a:off x="611560" y="1771988"/>
          <a:ext cx="78488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-ný</a:t>
                      </a:r>
                      <a:endParaRPr kumimoji="0" lang="cs-CZ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kumimoji="0" lang="cs-CZ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-II</a:t>
                      </a:r>
                      <a:endParaRPr lang="cs-CZ" sz="3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 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3000" baseline="30000" dirty="0" smtClean="0"/>
                        <a:t>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0" lang="cs-CZ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cs-CZ" sz="3000" baseline="30000" dirty="0" smtClean="0"/>
                        <a:t>-II</a:t>
                      </a:r>
                      <a:endParaRPr lang="cs-CZ" sz="3000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3806"/>
              </p:ext>
            </p:extLst>
          </p:nvPr>
        </p:nvGraphicFramePr>
        <p:xfrm>
          <a:off x="611560" y="1123916"/>
          <a:ext cx="78488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42460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Oxidační číslo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koncovka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Obecný vzorec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949716" y="662250"/>
            <a:ext cx="7078668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OXIDY (-II)– tabulka              </a:t>
            </a:r>
            <a:r>
              <a:rPr lang="en-US" dirty="0"/>
              <a:t>[</a:t>
            </a:r>
            <a:r>
              <a:rPr lang="cs-CZ" dirty="0"/>
              <a:t>SULFIDY(-II)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2" name="Šipka doprava se zářezem 11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4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77" y="1239143"/>
            <a:ext cx="748883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    tvorba vzorce z názvu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3727" y="1972775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sodný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99890" y="2710577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hořečnatý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8737" y="3400690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měďný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3540" y="4096604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jodičný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0552" y="4788726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železitý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8738" y="5471904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uhelnatý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67143" y="197277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Na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67143" y="265449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MgO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67143" y="338623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Cu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67143" y="40966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I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O</a:t>
            </a:r>
            <a:r>
              <a:rPr lang="cs-CZ" sz="3600" b="1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67143" y="478293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Fe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O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67143" y="54719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CO</a:t>
            </a: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050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77" y="1239143"/>
            <a:ext cx="748883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    tvorba vzorce z názvu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3727" y="1972775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cíničitý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99890" y="2710577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chloristý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8737" y="3400690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vápenatý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3540" y="4096604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osmičelý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0552" y="4788726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chromový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8738" y="5471904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oxid </a:t>
            </a:r>
            <a:r>
              <a:rPr lang="cs-CZ" sz="3600" b="1" dirty="0"/>
              <a:t>rtuťnatý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67143" y="197277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SnO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67143" y="265449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Cl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O</a:t>
            </a:r>
            <a:r>
              <a:rPr lang="cs-CZ" sz="3600" b="1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067143" y="338623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CaO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67143" y="40966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OsO</a:t>
            </a:r>
            <a:r>
              <a:rPr lang="cs-CZ" sz="3600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67143" y="478293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CrO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67143" y="54719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HgO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870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77" y="1239143"/>
            <a:ext cx="748883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    tvorba názvu ze zorce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03848" y="1972772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oxid </a:t>
            </a:r>
            <a:r>
              <a:rPr lang="cs-CZ" sz="3600" b="1" dirty="0">
                <a:solidFill>
                  <a:srgbClr val="FF0000"/>
                </a:solidFill>
              </a:rPr>
              <a:t>manganistý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80011" y="2710574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arzeničný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98858" y="3400687"/>
            <a:ext cx="4172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</a:t>
            </a:r>
            <a:r>
              <a:rPr lang="cs-CZ" sz="3600" b="1" dirty="0" err="1">
                <a:solidFill>
                  <a:srgbClr val="FF0000"/>
                </a:solidFill>
              </a:rPr>
              <a:t>rutheničelý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73661" y="4096601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dusnatý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00673" y="4788723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sírový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98859" y="5471901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železnatý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197277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Mn</a:t>
            </a:r>
            <a:r>
              <a:rPr lang="cs-CZ" sz="3600" b="1" baseline="-25000" dirty="0"/>
              <a:t>2</a:t>
            </a:r>
            <a:r>
              <a:rPr lang="cs-CZ" sz="3600" b="1" dirty="0"/>
              <a:t>O</a:t>
            </a:r>
            <a:r>
              <a:rPr lang="cs-CZ" sz="3600" b="1" baseline="-25000" dirty="0"/>
              <a:t>7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654488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As</a:t>
            </a:r>
            <a:r>
              <a:rPr lang="cs-CZ" sz="3600" b="1" baseline="-25000" dirty="0"/>
              <a:t>2</a:t>
            </a:r>
            <a:r>
              <a:rPr lang="cs-CZ" sz="3600" b="1" dirty="0"/>
              <a:t>O</a:t>
            </a:r>
            <a:r>
              <a:rPr lang="cs-CZ" sz="3600" b="1" baseline="-25000" dirty="0"/>
              <a:t>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386233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RuO</a:t>
            </a:r>
            <a:r>
              <a:rPr lang="cs-CZ" sz="3600" b="1" baseline="-25000" dirty="0"/>
              <a:t>4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09660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NO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4782937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SO</a:t>
            </a:r>
            <a:r>
              <a:rPr lang="cs-CZ" sz="3600" b="1" baseline="-25000" dirty="0"/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547190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FeO</a:t>
            </a:r>
            <a:endParaRPr lang="cs-CZ" sz="3600" b="1" baseline="-25000" dirty="0"/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296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03848" y="1972772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křemičitý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80011" y="2710574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uhličitý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98858" y="3400687"/>
            <a:ext cx="4172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fosforečný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73661" y="4096601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vanadičný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00673" y="4788723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hlinitý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98859" y="5471901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oxid siřičitý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197277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SiO</a:t>
            </a:r>
            <a:r>
              <a:rPr lang="cs-CZ" sz="3600" b="1" baseline="-250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654488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CO</a:t>
            </a:r>
            <a:r>
              <a:rPr lang="cs-CZ" sz="3600" b="1" baseline="-250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386233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P</a:t>
            </a:r>
            <a:r>
              <a:rPr lang="cs-CZ" sz="3600" b="1" baseline="-25000" dirty="0"/>
              <a:t>2</a:t>
            </a:r>
            <a:r>
              <a:rPr lang="cs-CZ" sz="3600" b="1" dirty="0"/>
              <a:t>O</a:t>
            </a:r>
            <a:r>
              <a:rPr lang="cs-CZ" sz="3600" b="1" baseline="-25000" dirty="0"/>
              <a:t>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09660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V</a:t>
            </a:r>
            <a:r>
              <a:rPr lang="cs-CZ" sz="3600" b="1" baseline="-25000" dirty="0"/>
              <a:t>2</a:t>
            </a:r>
            <a:r>
              <a:rPr lang="cs-CZ" sz="3600" b="1" dirty="0"/>
              <a:t>O</a:t>
            </a:r>
            <a:r>
              <a:rPr lang="cs-CZ" sz="3600" b="1" baseline="-25000" dirty="0"/>
              <a:t>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4782937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Al</a:t>
            </a:r>
            <a:r>
              <a:rPr lang="cs-CZ" sz="3600" b="1" baseline="-25000" dirty="0"/>
              <a:t>2</a:t>
            </a:r>
            <a:r>
              <a:rPr lang="cs-CZ" sz="3600" b="1" dirty="0"/>
              <a:t>O</a:t>
            </a:r>
            <a:r>
              <a:rPr lang="cs-CZ" sz="3600" b="1" baseline="-25000" dirty="0"/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547190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SO</a:t>
            </a:r>
            <a:r>
              <a:rPr lang="cs-CZ" sz="3600" b="1" baseline="-25000" dirty="0"/>
              <a:t>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17377" y="1239143"/>
            <a:ext cx="748883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    tvorba názvu ze zorce - procvičování</a:t>
            </a:r>
          </a:p>
        </p:txBody>
      </p:sp>
      <p:sp>
        <p:nvSpPr>
          <p:cNvPr id="17" name="Šipka doprava se zářezem 1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97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066108"/>
            <a:ext cx="2207242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Sulfidy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5543" y="1892439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Sulfidy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/>
              <a:t>jsou </a:t>
            </a:r>
            <a:r>
              <a:rPr lang="cs-CZ" sz="2400" b="1" dirty="0"/>
              <a:t>dvouprvkové sloučeniny </a:t>
            </a:r>
            <a:r>
              <a:rPr lang="cs-CZ" sz="2400" b="1" dirty="0" smtClean="0"/>
              <a:t>síry oxidační </a:t>
            </a:r>
            <a:r>
              <a:rPr lang="cs-CZ" sz="2400" b="1" dirty="0"/>
              <a:t>číslo</a:t>
            </a:r>
            <a:r>
              <a:rPr lang="cs-CZ" sz="2400" dirty="0"/>
              <a:t> </a:t>
            </a:r>
            <a:r>
              <a:rPr lang="cs-CZ" sz="2400" b="1" dirty="0" smtClean="0"/>
              <a:t>vždy</a:t>
            </a:r>
            <a:r>
              <a:rPr lang="cs-CZ" sz="2400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–</a:t>
            </a:r>
            <a:r>
              <a:rPr lang="cs-CZ" sz="2400" b="1" dirty="0" smtClean="0">
                <a:solidFill>
                  <a:srgbClr val="FF0000"/>
                </a:solidFill>
              </a:rPr>
              <a:t>II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661141"/>
            <a:ext cx="15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koncovka 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7895" y="2723436"/>
            <a:ext cx="1944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-id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9207" y="4869160"/>
            <a:ext cx="832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Název</a:t>
            </a:r>
            <a:r>
              <a:rPr lang="cs-CZ" sz="2400" b="1" dirty="0" smtClean="0"/>
              <a:t>          </a:t>
            </a:r>
            <a:r>
              <a:rPr lang="cs-CZ" sz="2400" b="1" dirty="0" smtClean="0">
                <a:solidFill>
                  <a:srgbClr val="3333CC"/>
                </a:solidFill>
              </a:rPr>
              <a:t>podstatné </a:t>
            </a:r>
            <a:r>
              <a:rPr lang="cs-CZ" sz="2400" b="1" dirty="0">
                <a:solidFill>
                  <a:srgbClr val="3333CC"/>
                </a:solidFill>
              </a:rPr>
              <a:t>jméno      +      přídavné </a:t>
            </a:r>
            <a:r>
              <a:rPr lang="cs-CZ" sz="2400" b="1" dirty="0" smtClean="0">
                <a:solidFill>
                  <a:srgbClr val="3333CC"/>
                </a:solidFill>
              </a:rPr>
              <a:t>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96136" y="5420250"/>
            <a:ext cx="326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33CC"/>
                </a:solidFill>
              </a:rPr>
              <a:t>název </a:t>
            </a:r>
            <a:r>
              <a:rPr lang="cs-CZ" sz="2400" b="1" dirty="0" smtClean="0">
                <a:solidFill>
                  <a:srgbClr val="3333CC"/>
                </a:solidFill>
              </a:rPr>
              <a:t>prvku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>
                <a:solidFill>
                  <a:srgbClr val="3333CC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koncovka kladného oxidačního </a:t>
            </a:r>
            <a:r>
              <a:rPr lang="cs-CZ" sz="2400" b="1" dirty="0" smtClean="0">
                <a:solidFill>
                  <a:srgbClr val="FF0000"/>
                </a:solidFill>
              </a:rPr>
              <a:t>čísla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39207" y="4365104"/>
            <a:ext cx="230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název</a:t>
            </a:r>
            <a:r>
              <a:rPr lang="cs-CZ" sz="2400" dirty="0" smtClean="0"/>
              <a:t>       </a:t>
            </a:r>
            <a:r>
              <a:rPr lang="cs-CZ" sz="2400" b="1" dirty="0" err="1" smtClean="0">
                <a:solidFill>
                  <a:srgbClr val="0070C0"/>
                </a:solidFill>
              </a:rPr>
              <a:t>sulf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21182" y="4365104"/>
            <a:ext cx="576589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909067" y="4364508"/>
            <a:ext cx="108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0070C0"/>
                </a:solidFill>
              </a:rPr>
              <a:t>sulf</a:t>
            </a:r>
            <a:endParaRPr lang="cs-CZ" sz="2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515402" y="4363392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12" name="Šipka doprava se zářezem 11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348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94444E-6 0.07662 C -1.94444E-6 0.11065 0.03959 0.15324 0.0724 0.15324 L 0.14479 0.15324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766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3.61111E-6 0.07662 C -3.61111E-6 0.11088 0.03993 0.15393 0.07292 0.15393 L 0.14653 0.15393 " pathEditMode="relative" rAng="0" ptsTypes="FfFF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/>
      <p:bldP spid="5" grpId="0"/>
      <p:bldP spid="6" grpId="0"/>
      <p:bldP spid="11" grpId="0"/>
      <p:bldP spid="14" grpId="0"/>
      <p:bldP spid="36" grpId="0"/>
      <p:bldP spid="37" grpId="0"/>
      <p:bldP spid="41" grpId="0"/>
      <p:bldP spid="41" grpId="1"/>
      <p:bldP spid="42" grpId="0"/>
      <p:bldP spid="4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961278"/>
            <a:ext cx="2207242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Sulfidy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65072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vzorce  z  názvu 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2173942"/>
            <a:ext cx="36004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sulfid hlinitý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31071" y="2173942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96910" y="2959060"/>
            <a:ext cx="6583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dirty="0">
                <a:solidFill>
                  <a:srgbClr val="FF0000"/>
                </a:solidFill>
              </a:rPr>
              <a:t>prvků </a:t>
            </a:r>
            <a:r>
              <a:rPr lang="cs-CZ" b="1" dirty="0"/>
              <a:t>ve vzorci </a:t>
            </a:r>
            <a:r>
              <a:rPr lang="cs-CZ" b="1" dirty="0" smtClean="0"/>
              <a:t>- píše se v obráceném pořadí</a:t>
            </a:r>
            <a:endParaRPr lang="cs-CZ" b="1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96911" y="3873460"/>
            <a:ext cx="3892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3. </a:t>
            </a:r>
            <a:r>
              <a:rPr lang="cs-CZ" b="1" dirty="0"/>
              <a:t>k</a:t>
            </a:r>
            <a:r>
              <a:rPr lang="cs-CZ" b="1" dirty="0" smtClean="0"/>
              <a:t>oncovka </a:t>
            </a:r>
            <a:r>
              <a:rPr lang="cs-CZ" b="1" dirty="0" smtClean="0">
                <a:solidFill>
                  <a:srgbClr val="3333CC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přídavného jména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96911" y="4330660"/>
            <a:ext cx="2864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4.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/>
              <a:t>prvku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96912" y="4787860"/>
            <a:ext cx="5011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5. </a:t>
            </a:r>
            <a:r>
              <a:rPr lang="cs-CZ" b="1" dirty="0" smtClean="0">
                <a:solidFill>
                  <a:srgbClr val="FF0000"/>
                </a:solidFill>
              </a:rPr>
              <a:t>křížové pravidlo </a:t>
            </a:r>
            <a:r>
              <a:rPr lang="cs-CZ" b="1" dirty="0">
                <a:solidFill>
                  <a:srgbClr val="3333CC"/>
                </a:solidFill>
              </a:rPr>
              <a:t>(</a:t>
            </a:r>
            <a:r>
              <a:rPr lang="cs-CZ" b="1" dirty="0" smtClean="0">
                <a:solidFill>
                  <a:srgbClr val="3333CC"/>
                </a:solidFill>
              </a:rPr>
              <a:t>případné </a:t>
            </a: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</a:rPr>
              <a:t>krácení“</a:t>
            </a:r>
            <a:r>
              <a:rPr lang="cs-CZ" b="1" dirty="0" smtClean="0">
                <a:solidFill>
                  <a:srgbClr val="3333CC"/>
                </a:solidFill>
              </a:rPr>
              <a:t>)</a:t>
            </a:r>
            <a:endParaRPr lang="cs-CZ" b="1" dirty="0">
              <a:solidFill>
                <a:srgbClr val="3333CC"/>
              </a:solidFill>
            </a:endParaRPr>
          </a:p>
        </p:txBody>
      </p:sp>
      <p:sp>
        <p:nvSpPr>
          <p:cNvPr id="22" name="Rectangle 47"/>
          <p:cNvSpPr>
            <a:spLocks noChangeArrowheads="1"/>
          </p:cNvSpPr>
          <p:nvPr/>
        </p:nvSpPr>
        <p:spPr bwMode="auto">
          <a:xfrm>
            <a:off x="496911" y="3416260"/>
            <a:ext cx="38924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2.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 smtClean="0"/>
              <a:t>sulfidu </a:t>
            </a:r>
            <a:r>
              <a:rPr lang="cs-CZ" b="1" dirty="0" smtClean="0">
                <a:solidFill>
                  <a:srgbClr val="FF0000"/>
                </a:solidFill>
              </a:rPr>
              <a:t>(-II)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16943" y="4750095"/>
            <a:ext cx="20634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765031" y="4715473"/>
            <a:ext cx="162339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S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84440" y="460188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740353" y="4601881"/>
            <a:ext cx="1296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028384" y="576824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955782" y="5719591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334125" y="5524500"/>
            <a:ext cx="1875682" cy="928836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6432512" y="5445224"/>
            <a:ext cx="2252143" cy="1008112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Šipka doprava se zářezem 30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0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3" grpId="0"/>
      <p:bldP spid="16" grpId="0" animBg="1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aoblený obdélník 38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084222"/>
            <a:ext cx="2207242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Sulfidy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5576" y="177366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názvu ze vzorce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13801" y="2350028"/>
            <a:ext cx="234946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203848" y="2318676"/>
            <a:ext cx="137346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S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051720" y="2201813"/>
            <a:ext cx="1272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283968" y="2201812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462397" y="332911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195736" y="3319524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Přímá spojnice se šipkou 26"/>
          <p:cNvCxnSpPr>
            <a:stCxn id="25" idx="1"/>
          </p:cNvCxnSpPr>
          <p:nvPr/>
        </p:nvCxnSpPr>
        <p:spPr>
          <a:xfrm flipH="1" flipV="1">
            <a:off x="2496448" y="3071655"/>
            <a:ext cx="1965949" cy="811459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26" idx="3"/>
          </p:cNvCxnSpPr>
          <p:nvPr/>
        </p:nvCxnSpPr>
        <p:spPr>
          <a:xfrm flipV="1">
            <a:off x="2797161" y="3071655"/>
            <a:ext cx="2098875" cy="801867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182654" y="4237527"/>
            <a:ext cx="4126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1.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pořadí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názvů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prvků </a:t>
            </a:r>
            <a:r>
              <a:rPr lang="cs-CZ" b="1" dirty="0">
                <a:latin typeface="Tahoma" pitchFamily="34" charset="0"/>
              </a:rPr>
              <a:t>je obrácené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82654" y="6215007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5.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koncovku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přídavného jména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182654" y="5711770"/>
            <a:ext cx="2765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4. </a:t>
            </a:r>
            <a:r>
              <a:rPr lang="cs-CZ" b="1" dirty="0" smtClean="0">
                <a:latin typeface="Tahoma" pitchFamily="34" charset="0"/>
              </a:rPr>
              <a:t>oxidační </a:t>
            </a:r>
            <a:r>
              <a:rPr lang="cs-CZ" b="1" dirty="0">
                <a:latin typeface="Tahoma" pitchFamily="34" charset="0"/>
              </a:rPr>
              <a:t>číslo </a:t>
            </a:r>
            <a:r>
              <a:rPr lang="cs-CZ" b="1" dirty="0" smtClean="0">
                <a:latin typeface="Tahoma" pitchFamily="34" charset="0"/>
              </a:rPr>
              <a:t>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82654" y="5206945"/>
            <a:ext cx="2324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3.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křížové </a:t>
            </a:r>
            <a:r>
              <a:rPr lang="cs-CZ" b="1" dirty="0">
                <a:solidFill>
                  <a:srgbClr val="FF0000"/>
                </a:solidFill>
                <a:latin typeface="Tahoma" pitchFamily="34" charset="0"/>
              </a:rPr>
              <a:t>pravidlo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82654" y="4737491"/>
            <a:ext cx="3479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2.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sulfid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+ </a:t>
            </a:r>
            <a:r>
              <a:rPr lang="cs-CZ" b="1" dirty="0" smtClean="0">
                <a:latin typeface="Tahoma" pitchFamily="34" charset="0"/>
              </a:rPr>
              <a:t>název 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577313" y="5206945"/>
            <a:ext cx="1722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sulfid</a:t>
            </a:r>
            <a:endParaRPr lang="cs-CZ" sz="4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300192" y="5206945"/>
            <a:ext cx="232258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hlin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380312" y="5206945"/>
            <a:ext cx="96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tý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7" name="Šipka doprava se zářezem 3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56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04" dur="4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/>
      <p:bldP spid="3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76" y="1239143"/>
            <a:ext cx="7843056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SULFIDY    tvorba vzorce z názvu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3727" y="1972775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sulfid amonný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99890" y="2710577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sulfid cíničitý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8737" y="3400690"/>
            <a:ext cx="431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sulfid antimonitý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3540" y="4096604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sulfid </a:t>
            </a:r>
            <a:r>
              <a:rPr lang="cs-CZ" sz="3600" b="1" dirty="0"/>
              <a:t>barnatý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0552" y="4788726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sulfid </a:t>
            </a:r>
            <a:r>
              <a:rPr lang="cs-CZ" sz="3600" b="1" dirty="0"/>
              <a:t>hlinitý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8738" y="5471904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sulfid </a:t>
            </a:r>
            <a:r>
              <a:rPr lang="cs-CZ" sz="3600" b="1" dirty="0"/>
              <a:t>měďnatý 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67141" y="1972775"/>
            <a:ext cx="217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(NH</a:t>
            </a:r>
            <a:r>
              <a:rPr lang="cs-CZ" sz="3600" b="1" baseline="-25000" dirty="0">
                <a:solidFill>
                  <a:srgbClr val="FF0000"/>
                </a:solidFill>
              </a:rPr>
              <a:t>4</a:t>
            </a:r>
            <a:r>
              <a:rPr lang="cs-CZ" sz="3600" b="1" dirty="0">
                <a:solidFill>
                  <a:srgbClr val="FF0000"/>
                </a:solidFill>
              </a:rPr>
              <a:t>)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67143" y="265449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SnS</a:t>
            </a:r>
            <a:r>
              <a:rPr lang="cs-CZ" sz="3600" b="1" baseline="-25000" dirty="0" smtClean="0">
                <a:solidFill>
                  <a:srgbClr val="FF0000"/>
                </a:solidFill>
              </a:rPr>
              <a:t>2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67143" y="338623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Sb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S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67143" y="40966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BaS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67143" y="478293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Al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r>
              <a:rPr lang="cs-CZ" sz="3600" b="1" dirty="0">
                <a:solidFill>
                  <a:srgbClr val="FF0000"/>
                </a:solidFill>
              </a:rPr>
              <a:t>S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67143" y="547190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CuS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50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76" y="1239143"/>
            <a:ext cx="7843056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SULFIDY  tvorba názvu ze vzorce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61635" y="1972773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sulfid </a:t>
            </a:r>
            <a:r>
              <a:rPr lang="cs-CZ" sz="3600" b="1" dirty="0">
                <a:solidFill>
                  <a:srgbClr val="FF0000"/>
                </a:solidFill>
              </a:rPr>
              <a:t>antimoničný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37798" y="2710575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sulfid měďný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56645" y="3400688"/>
            <a:ext cx="4172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sulfid  </a:t>
            </a:r>
            <a:r>
              <a:rPr lang="cs-CZ" sz="3600" b="1" dirty="0">
                <a:solidFill>
                  <a:srgbClr val="FF0000"/>
                </a:solidFill>
              </a:rPr>
              <a:t>olovnatý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31448" y="4096602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sulfid </a:t>
            </a:r>
            <a:r>
              <a:rPr lang="cs-CZ" sz="3600" b="1" dirty="0">
                <a:solidFill>
                  <a:srgbClr val="FF0000"/>
                </a:solidFill>
              </a:rPr>
              <a:t>barnatý 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58459" y="4788724"/>
            <a:ext cx="443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sulfid antimonitý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56646" y="5471902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sulfid amonný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197277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Sb</a:t>
            </a:r>
            <a:r>
              <a:rPr lang="cs-CZ" sz="3600" b="1" baseline="-25000" dirty="0"/>
              <a:t>2</a:t>
            </a:r>
            <a:r>
              <a:rPr lang="cs-CZ" sz="3600" b="1" dirty="0"/>
              <a:t>S</a:t>
            </a:r>
            <a:r>
              <a:rPr lang="cs-CZ" sz="3600" b="1" baseline="-25000" dirty="0"/>
              <a:t>5</a:t>
            </a:r>
            <a:endParaRPr lang="cs-CZ" sz="3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654488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Cu</a:t>
            </a:r>
            <a:r>
              <a:rPr lang="cs-CZ" sz="3600" b="1" baseline="-25000" dirty="0"/>
              <a:t>2</a:t>
            </a:r>
            <a:r>
              <a:rPr lang="cs-CZ" sz="3600" b="1" dirty="0"/>
              <a:t>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386233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PbS</a:t>
            </a:r>
            <a:endParaRPr lang="cs-CZ" sz="3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09660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BaS</a:t>
            </a:r>
            <a:endParaRPr lang="cs-CZ" sz="36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4782937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Sb</a:t>
            </a:r>
            <a:r>
              <a:rPr lang="cs-CZ" sz="3600" b="1" baseline="-25000" dirty="0"/>
              <a:t>2</a:t>
            </a:r>
            <a:r>
              <a:rPr lang="cs-CZ" sz="3600" b="1" dirty="0"/>
              <a:t>S</a:t>
            </a:r>
            <a:r>
              <a:rPr lang="cs-CZ" sz="3600" b="1" baseline="-25000" dirty="0"/>
              <a:t>3</a:t>
            </a:r>
            <a:endParaRPr lang="cs-CZ" sz="36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3607" y="5471902"/>
            <a:ext cx="213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(NH</a:t>
            </a:r>
            <a:r>
              <a:rPr lang="cs-CZ" sz="3600" b="1" baseline="-25000" dirty="0"/>
              <a:t>4</a:t>
            </a:r>
            <a:r>
              <a:rPr lang="cs-CZ" sz="3600" b="1" dirty="0"/>
              <a:t>)</a:t>
            </a:r>
            <a:r>
              <a:rPr lang="cs-CZ" sz="3600" b="1" baseline="-25000" dirty="0"/>
              <a:t>2</a:t>
            </a:r>
            <a:r>
              <a:rPr lang="cs-CZ" sz="3600" b="1" dirty="0"/>
              <a:t>S</a:t>
            </a: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42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496944" cy="1368152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názvosloví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4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1691679" y="3429000"/>
            <a:ext cx="5508000" cy="129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oxidy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5" name="Nadpis 1">
            <a:hlinkClick r:id="rId4" action="ppaction://hlinksldjump"/>
          </p:cNvPr>
          <p:cNvSpPr txBox="1">
            <a:spLocks/>
          </p:cNvSpPr>
          <p:nvPr/>
        </p:nvSpPr>
        <p:spPr>
          <a:xfrm>
            <a:off x="1691678" y="5229200"/>
            <a:ext cx="5508000" cy="129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sulfidy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636725" y="1412776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8" name="TextovéPole 2"/>
          <p:cNvSpPr txBox="1"/>
          <p:nvPr/>
        </p:nvSpPr>
        <p:spPr>
          <a:xfrm>
            <a:off x="1680332" y="908720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36725" y="1724908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636725" y="2059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631527" y="2347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Blažek, J</a:t>
            </a:r>
            <a:r>
              <a:rPr lang="cs-CZ" sz="1200" dirty="0" smtClean="0"/>
              <a:t>., Melichar</a:t>
            </a:r>
            <a:r>
              <a:rPr lang="cs-CZ" sz="1200" dirty="0"/>
              <a:t>, </a:t>
            </a:r>
            <a:r>
              <a:rPr lang="cs-CZ" sz="1200" dirty="0" smtClean="0"/>
              <a:t>M.   Přehled </a:t>
            </a:r>
            <a:r>
              <a:rPr lang="cs-CZ" sz="1200" dirty="0"/>
              <a:t>chemického názvosloví. Praha: SPN, </a:t>
            </a:r>
            <a:r>
              <a:rPr lang="cs-CZ" sz="1200" dirty="0" smtClean="0"/>
              <a:t>1986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36413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0" y="938336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79845" y="1023119"/>
            <a:ext cx="2470155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Oxidační číslo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130" y="1585822"/>
            <a:ext cx="8964488" cy="1154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300" dirty="0" smtClean="0">
                <a:solidFill>
                  <a:prstClr val="white"/>
                </a:solidFill>
              </a:rPr>
              <a:t>Oxidační číslo atomu je rovno násobku elementárního náboje, který by atom získal úplnou polarizací všech svých vazeb – přiřazení vazebných elektronových párů </a:t>
            </a:r>
            <a:r>
              <a:rPr lang="cs-CZ" sz="2300" dirty="0" err="1" smtClean="0">
                <a:solidFill>
                  <a:prstClr val="white"/>
                </a:solidFill>
              </a:rPr>
              <a:t>elektronegativnějšímu</a:t>
            </a:r>
            <a:r>
              <a:rPr lang="cs-CZ" sz="2300" dirty="0" smtClean="0">
                <a:solidFill>
                  <a:prstClr val="white"/>
                </a:solidFill>
              </a:rPr>
              <a:t> atomu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2000" y="2895327"/>
            <a:ext cx="7020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>
                <a:solidFill>
                  <a:prstClr val="black"/>
                </a:solidFill>
              </a:rPr>
              <a:t>Oxidační číslo </a:t>
            </a:r>
            <a:r>
              <a:rPr lang="cs-CZ" sz="2200" b="1" dirty="0" smtClean="0">
                <a:solidFill>
                  <a:prstClr val="black"/>
                </a:solidFill>
              </a:rPr>
              <a:t>se značí </a:t>
            </a:r>
            <a:r>
              <a:rPr lang="cs-CZ" sz="2200" b="1" dirty="0">
                <a:solidFill>
                  <a:prstClr val="black"/>
                </a:solidFill>
              </a:rPr>
              <a:t>se římskými </a:t>
            </a:r>
            <a:r>
              <a:rPr lang="cs-CZ" sz="2200" b="1" dirty="0" smtClean="0">
                <a:solidFill>
                  <a:prstClr val="black"/>
                </a:solidFill>
              </a:rPr>
              <a:t>číslicemi.</a:t>
            </a:r>
            <a:endParaRPr lang="cs-CZ" sz="2200" b="1" dirty="0">
              <a:solidFill>
                <a:prstClr val="black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494000" y="6165304"/>
            <a:ext cx="6156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>
                <a:solidFill>
                  <a:prstClr val="black"/>
                </a:solidFill>
              </a:rPr>
              <a:t>P</a:t>
            </a:r>
            <a:r>
              <a:rPr lang="cs-CZ" sz="2200" b="1" dirty="0" smtClean="0">
                <a:solidFill>
                  <a:prstClr val="black"/>
                </a:solidFill>
              </a:rPr>
              <a:t>íše </a:t>
            </a:r>
            <a:r>
              <a:rPr lang="cs-CZ" sz="2200" b="1" dirty="0">
                <a:solidFill>
                  <a:prstClr val="black"/>
                </a:solidFill>
              </a:rPr>
              <a:t>se vpravo nahoru ke značce </a:t>
            </a:r>
            <a:r>
              <a:rPr lang="cs-CZ" sz="2200" b="1" dirty="0" smtClean="0">
                <a:solidFill>
                  <a:prstClr val="black"/>
                </a:solidFill>
              </a:rPr>
              <a:t>prvku.</a:t>
            </a:r>
            <a:endParaRPr lang="cs-CZ" sz="2200" b="1" dirty="0">
              <a:solidFill>
                <a:prstClr val="black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58000" y="3542573"/>
            <a:ext cx="8028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>
                <a:solidFill>
                  <a:prstClr val="black"/>
                </a:solidFill>
              </a:rPr>
              <a:t>u záporných oxidačních čísel se udává znaménko </a:t>
            </a:r>
            <a:r>
              <a:rPr lang="cs-CZ" sz="2200" b="1" dirty="0" smtClean="0">
                <a:solidFill>
                  <a:srgbClr val="FF0000"/>
                </a:solidFill>
              </a:rPr>
              <a:t>„-“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30000" y="4877365"/>
            <a:ext cx="8082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 smtClean="0">
                <a:solidFill>
                  <a:prstClr val="black"/>
                </a:solidFill>
              </a:rPr>
              <a:t> hodnoty: </a:t>
            </a:r>
            <a:r>
              <a:rPr lang="cs-CZ" sz="2200" b="1" dirty="0" smtClean="0">
                <a:solidFill>
                  <a:srgbClr val="FF0000"/>
                </a:solidFill>
              </a:rPr>
              <a:t>I </a:t>
            </a:r>
            <a:r>
              <a:rPr lang="cs-CZ" sz="2200" b="1" dirty="0" smtClean="0">
                <a:solidFill>
                  <a:prstClr val="black"/>
                </a:solidFill>
              </a:rPr>
              <a:t> až  </a:t>
            </a:r>
            <a:r>
              <a:rPr lang="cs-CZ" sz="2200" b="1" dirty="0">
                <a:solidFill>
                  <a:srgbClr val="FF0000"/>
                </a:solidFill>
              </a:rPr>
              <a:t>VIII</a:t>
            </a:r>
            <a:r>
              <a:rPr lang="cs-CZ" sz="2200" b="1" dirty="0" smtClean="0">
                <a:solidFill>
                  <a:prstClr val="black"/>
                </a:solidFill>
              </a:rPr>
              <a:t>   </a:t>
            </a:r>
            <a:r>
              <a:rPr lang="cs-CZ" sz="2200" b="1" dirty="0" smtClean="0">
                <a:solidFill>
                  <a:srgbClr val="FF0000"/>
                </a:solidFill>
              </a:rPr>
              <a:t> -I  </a:t>
            </a:r>
            <a:r>
              <a:rPr lang="cs-CZ" sz="2200" b="1" dirty="0" smtClean="0">
                <a:solidFill>
                  <a:prstClr val="black"/>
                </a:solidFill>
              </a:rPr>
              <a:t>až  </a:t>
            </a:r>
            <a:r>
              <a:rPr lang="cs-CZ" sz="2200" b="1" dirty="0" smtClean="0">
                <a:solidFill>
                  <a:srgbClr val="FF0000"/>
                </a:solidFill>
              </a:rPr>
              <a:t>-IV    </a:t>
            </a:r>
            <a:r>
              <a:rPr lang="cs-CZ" sz="2200" b="1" dirty="0" smtClean="0">
                <a:solidFill>
                  <a:prstClr val="black"/>
                </a:solidFill>
              </a:rPr>
              <a:t>nabývá i hodnoty  </a:t>
            </a:r>
            <a:r>
              <a:rPr lang="cs-CZ" sz="2200" b="1" dirty="0" smtClean="0">
                <a:solidFill>
                  <a:srgbClr val="FF0000"/>
                </a:solidFill>
              </a:rPr>
              <a:t>O</a:t>
            </a:r>
            <a:r>
              <a:rPr lang="cs-CZ" sz="2200" b="1" dirty="0" smtClean="0">
                <a:solidFill>
                  <a:prstClr val="black"/>
                </a:solidFill>
              </a:rPr>
              <a:t>     </a:t>
            </a:r>
            <a:endParaRPr lang="cs-CZ" sz="2200" b="1" dirty="0">
              <a:solidFill>
                <a:prstClr val="black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32000" y="4201767"/>
            <a:ext cx="8280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>
                <a:solidFill>
                  <a:prstClr val="black"/>
                </a:solidFill>
              </a:rPr>
              <a:t>u </a:t>
            </a:r>
            <a:r>
              <a:rPr lang="cs-CZ" sz="2200" b="1" dirty="0" smtClean="0">
                <a:solidFill>
                  <a:prstClr val="black"/>
                </a:solidFill>
              </a:rPr>
              <a:t>kladných </a:t>
            </a:r>
            <a:r>
              <a:rPr lang="cs-CZ" sz="2200" b="1" dirty="0">
                <a:solidFill>
                  <a:prstClr val="black"/>
                </a:solidFill>
              </a:rPr>
              <a:t>oxidačních čísel se </a:t>
            </a:r>
            <a:r>
              <a:rPr lang="cs-CZ" sz="2200" b="1" dirty="0" smtClean="0">
                <a:solidFill>
                  <a:prstClr val="black"/>
                </a:solidFill>
              </a:rPr>
              <a:t>znaménko </a:t>
            </a:r>
            <a:r>
              <a:rPr lang="cs-CZ" sz="2200" b="1" dirty="0" smtClean="0">
                <a:solidFill>
                  <a:srgbClr val="FF0000"/>
                </a:solidFill>
              </a:rPr>
              <a:t>„+“ </a:t>
            </a:r>
            <a:r>
              <a:rPr lang="cs-CZ" sz="2200" b="1" dirty="0" smtClean="0">
                <a:solidFill>
                  <a:prstClr val="black"/>
                </a:solidFill>
              </a:rPr>
              <a:t>neudává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81000" y="5517232"/>
            <a:ext cx="8982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 smtClean="0">
                <a:solidFill>
                  <a:prstClr val="black"/>
                </a:solidFill>
              </a:rPr>
              <a:t>Volné atomy a atomy v molekulách prvků mají </a:t>
            </a:r>
            <a:r>
              <a:rPr lang="cs-CZ" sz="2200" b="1" dirty="0" err="1" smtClean="0">
                <a:solidFill>
                  <a:prstClr val="black"/>
                </a:solidFill>
              </a:rPr>
              <a:t>ox</a:t>
            </a:r>
            <a:r>
              <a:rPr lang="cs-CZ" sz="2200" b="1" dirty="0" smtClean="0">
                <a:solidFill>
                  <a:prstClr val="black"/>
                </a:solidFill>
              </a:rPr>
              <a:t>. č. = </a:t>
            </a:r>
            <a:r>
              <a:rPr lang="cs-CZ" sz="2200" b="1" dirty="0" smtClean="0">
                <a:solidFill>
                  <a:srgbClr val="FF0000"/>
                </a:solidFill>
              </a:rPr>
              <a:t>O!!! 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62001" y="1023118"/>
            <a:ext cx="3005944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sz="2400" dirty="0" smtClean="0"/>
              <a:t>OXIDY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8833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4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0" y="645635"/>
            <a:ext cx="9144000" cy="6212365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8269" y="1916832"/>
            <a:ext cx="82809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Záporná oxidační čísla mají zakončení </a:t>
            </a:r>
            <a:r>
              <a:rPr lang="cs-CZ" sz="2400" b="1" dirty="0">
                <a:solidFill>
                  <a:srgbClr val="FF0000"/>
                </a:solidFill>
              </a:rPr>
              <a:t>„- id“ </a:t>
            </a:r>
            <a:r>
              <a:rPr lang="cs-CZ" sz="2400" dirty="0">
                <a:solidFill>
                  <a:prstClr val="black"/>
                </a:solidFill>
              </a:rPr>
              <a:t>(bez ohledu na velikost): oxid, </a:t>
            </a:r>
            <a:r>
              <a:rPr lang="cs-CZ" sz="2400" dirty="0" smtClean="0">
                <a:solidFill>
                  <a:prstClr val="black"/>
                </a:solidFill>
              </a:rPr>
              <a:t>hydroxid, sulfid, chlorid …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6038446"/>
            <a:ext cx="8928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Součet oxidačních čísel všech atomů v molekule je roven </a:t>
            </a:r>
            <a:r>
              <a:rPr lang="cs-CZ" sz="2400" b="1" dirty="0" smtClean="0">
                <a:solidFill>
                  <a:srgbClr val="FF0000"/>
                </a:solidFill>
              </a:rPr>
              <a:t>nule !!!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63464" y="1044024"/>
            <a:ext cx="2470155" cy="461665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Oxidační číslo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62001" y="920914"/>
            <a:ext cx="3005944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72713" y="2859324"/>
            <a:ext cx="3848204" cy="3046988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98000"/>
                  <a:shade val="25000"/>
                  <a:satMod val="250000"/>
                </a:schemeClr>
              </a:gs>
              <a:gs pos="84000">
                <a:schemeClr val="dk1">
                  <a:tint val="86000"/>
                  <a:satMod val="115000"/>
                </a:schemeClr>
              </a:gs>
              <a:gs pos="100000">
                <a:schemeClr val="dk1">
                  <a:tint val="50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 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- ný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II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natý</a:t>
            </a:r>
            <a:r>
              <a:rPr lang="cs-CZ" sz="2400" dirty="0" smtClean="0">
                <a:solidFill>
                  <a:prstClr val="white"/>
                </a:solidFill>
              </a:rPr>
              <a:t>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III</a:t>
            </a:r>
            <a:r>
              <a:rPr lang="cs-CZ" sz="2400" dirty="0" smtClean="0">
                <a:solidFill>
                  <a:prstClr val="white"/>
                </a:solidFill>
              </a:rPr>
              <a:t> 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itý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IV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ičitý</a:t>
            </a:r>
            <a:r>
              <a:rPr lang="cs-CZ" sz="2400" dirty="0" smtClean="0">
                <a:solidFill>
                  <a:prstClr val="white"/>
                </a:solidFill>
              </a:rPr>
              <a:t>	 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</a:t>
            </a:r>
            <a:r>
              <a:rPr lang="cs-CZ" sz="2400" dirty="0" smtClean="0">
                <a:solidFill>
                  <a:prstClr val="white"/>
                </a:solidFill>
              </a:rPr>
              <a:t>	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ečný</a:t>
            </a:r>
            <a:r>
              <a:rPr lang="cs-CZ" sz="2400" b="1" dirty="0">
                <a:solidFill>
                  <a:prstClr val="white"/>
                </a:solidFill>
              </a:rPr>
              <a:t>, - </a:t>
            </a:r>
            <a:r>
              <a:rPr lang="cs-CZ" sz="2400" b="1" dirty="0" err="1" smtClean="0">
                <a:solidFill>
                  <a:prstClr val="white"/>
                </a:solidFill>
              </a:rPr>
              <a:t>ičný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endParaRPr lang="cs-CZ" sz="2400" b="1" dirty="0">
              <a:solidFill>
                <a:prstClr val="white"/>
              </a:solidFill>
            </a:endParaRPr>
          </a:p>
          <a:p>
            <a:r>
              <a:rPr lang="fi-FI" sz="2400" b="1" dirty="0" smtClean="0">
                <a:solidFill>
                  <a:srgbClr val="FF0000"/>
                </a:solidFill>
              </a:rPr>
              <a:t>VI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fi-FI" sz="2400" dirty="0" smtClean="0">
                <a:solidFill>
                  <a:prstClr val="white"/>
                </a:solidFill>
              </a:rPr>
              <a:t> </a:t>
            </a:r>
            <a:r>
              <a:rPr lang="fi-FI" sz="2400" b="1" dirty="0">
                <a:solidFill>
                  <a:prstClr val="white"/>
                </a:solidFill>
              </a:rPr>
              <a:t>- ový 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VII</a:t>
            </a:r>
            <a:r>
              <a:rPr lang="cs-CZ" sz="2400" dirty="0" smtClean="0">
                <a:solidFill>
                  <a:prstClr val="white"/>
                </a:solidFill>
              </a:rPr>
              <a:t> 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istý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VIII </a:t>
            </a:r>
            <a:r>
              <a:rPr lang="cs-CZ" sz="2400" dirty="0" smtClean="0">
                <a:solidFill>
                  <a:prstClr val="white"/>
                </a:solidFill>
              </a:rPr>
              <a:t>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ičelý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		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523084" y="2874955"/>
            <a:ext cx="2013491" cy="156966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98000"/>
                  <a:shade val="25000"/>
                  <a:satMod val="250000"/>
                </a:schemeClr>
              </a:gs>
              <a:gs pos="84000">
                <a:schemeClr val="dk1">
                  <a:tint val="86000"/>
                  <a:satMod val="115000"/>
                </a:schemeClr>
              </a:gs>
              <a:gs pos="100000">
                <a:schemeClr val="dk1">
                  <a:tint val="50000"/>
                  <a:satMod val="150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>
                <a:solidFill>
                  <a:srgbClr val="FFFF00"/>
                </a:solidFill>
              </a:rPr>
              <a:t>Koncovky kladných oxidačních </a:t>
            </a:r>
            <a:r>
              <a:rPr lang="cs-CZ" dirty="0" smtClean="0">
                <a:solidFill>
                  <a:srgbClr val="FFFF00"/>
                </a:solidFill>
              </a:rPr>
              <a:t>čísel.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9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12" grpId="0" animBg="1"/>
      <p:bldP spid="13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123600"/>
            <a:ext cx="2025816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Oxidy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5543" y="1949931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Oxidy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/>
              <a:t>jsou </a:t>
            </a:r>
            <a:r>
              <a:rPr lang="cs-CZ" sz="2400" b="1" dirty="0"/>
              <a:t>dvouprvkové sloučeniny </a:t>
            </a:r>
            <a:r>
              <a:rPr lang="cs-CZ" sz="2400" b="1" dirty="0" smtClean="0"/>
              <a:t>kyslíku oxidační </a:t>
            </a:r>
            <a:r>
              <a:rPr lang="cs-CZ" sz="2400" b="1" dirty="0"/>
              <a:t>číslo</a:t>
            </a:r>
            <a:r>
              <a:rPr lang="cs-CZ" sz="2400" dirty="0"/>
              <a:t> </a:t>
            </a:r>
            <a:r>
              <a:rPr lang="cs-CZ" sz="2400" b="1" dirty="0" smtClean="0"/>
              <a:t>vždy</a:t>
            </a:r>
            <a:r>
              <a:rPr lang="cs-CZ" sz="2400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–</a:t>
            </a:r>
            <a:r>
              <a:rPr lang="cs-CZ" sz="2400" b="1" dirty="0" smtClean="0">
                <a:solidFill>
                  <a:srgbClr val="FF0000"/>
                </a:solidFill>
              </a:rPr>
              <a:t>II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3805157"/>
            <a:ext cx="1599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koncovka 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7895" y="2867452"/>
            <a:ext cx="1944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-id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9207" y="4869160"/>
            <a:ext cx="832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Název</a:t>
            </a:r>
            <a:r>
              <a:rPr lang="cs-CZ" sz="2400" b="1" dirty="0" smtClean="0"/>
              <a:t>          </a:t>
            </a:r>
            <a:r>
              <a:rPr lang="cs-CZ" sz="2400" b="1" dirty="0" smtClean="0">
                <a:solidFill>
                  <a:srgbClr val="3333CC"/>
                </a:solidFill>
              </a:rPr>
              <a:t>podstatné </a:t>
            </a:r>
            <a:r>
              <a:rPr lang="cs-CZ" sz="2400" b="1" dirty="0">
                <a:solidFill>
                  <a:srgbClr val="3333CC"/>
                </a:solidFill>
              </a:rPr>
              <a:t>jméno      +      přídavné </a:t>
            </a:r>
            <a:r>
              <a:rPr lang="cs-CZ" sz="2400" b="1" dirty="0" smtClean="0">
                <a:solidFill>
                  <a:srgbClr val="3333CC"/>
                </a:solidFill>
              </a:rPr>
              <a:t>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96136" y="5420250"/>
            <a:ext cx="326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33CC"/>
                </a:solidFill>
              </a:rPr>
              <a:t>název </a:t>
            </a:r>
            <a:r>
              <a:rPr lang="cs-CZ" sz="2400" b="1" dirty="0" smtClean="0">
                <a:solidFill>
                  <a:srgbClr val="3333CC"/>
                </a:solidFill>
              </a:rPr>
              <a:t>prvku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>
                <a:solidFill>
                  <a:srgbClr val="3333CC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koncovka kladného oxidačního </a:t>
            </a:r>
            <a:r>
              <a:rPr lang="cs-CZ" sz="2400" b="1" dirty="0" smtClean="0">
                <a:solidFill>
                  <a:srgbClr val="FF0000"/>
                </a:solidFill>
              </a:rPr>
              <a:t>čísla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39207" y="4365104"/>
            <a:ext cx="230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název</a:t>
            </a:r>
            <a:r>
              <a:rPr lang="cs-CZ" sz="2400" dirty="0" smtClean="0"/>
              <a:t>          </a:t>
            </a:r>
            <a:r>
              <a:rPr lang="cs-CZ" sz="2400" b="1" dirty="0" err="1" smtClean="0">
                <a:solidFill>
                  <a:srgbClr val="0070C0"/>
                </a:solidFill>
              </a:rPr>
              <a:t>ox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514039" y="4365104"/>
            <a:ext cx="576589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136968" y="4366580"/>
            <a:ext cx="85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0070C0"/>
                </a:solidFill>
              </a:rPr>
              <a:t>ox</a:t>
            </a:r>
            <a:endParaRPr lang="cs-CZ" sz="2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513570" y="4365464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12" name="Šipka doprava se zářezem 11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06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94444E-6 0.07662 C -1.94444E-6 0.11065 0.03959 0.15324 0.0724 0.15324 L 0.14479 0.15324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766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3.61111E-6 0.07662 C -3.61111E-6 0.11088 0.03993 0.15393 0.07292 0.15393 L 0.14653 0.15393 " pathEditMode="relative" rAng="0" ptsTypes="FfFF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3" grpId="0"/>
      <p:bldP spid="5" grpId="0"/>
      <p:bldP spid="6" grpId="0"/>
      <p:bldP spid="11" grpId="0"/>
      <p:bldP spid="14" grpId="0"/>
      <p:bldP spid="36" grpId="0"/>
      <p:bldP spid="37" grpId="0"/>
      <p:bldP spid="41" grpId="0"/>
      <p:bldP spid="41" grpId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71754" y="620688"/>
            <a:ext cx="9000492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544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vzorce  z  názvu </a:t>
            </a:r>
            <a:endParaRPr lang="cs-CZ" sz="28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96910" y="2852936"/>
            <a:ext cx="6583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dirty="0">
                <a:solidFill>
                  <a:srgbClr val="FF0000"/>
                </a:solidFill>
              </a:rPr>
              <a:t>prvků </a:t>
            </a:r>
            <a:r>
              <a:rPr lang="cs-CZ" b="1" dirty="0"/>
              <a:t>ve vzorci </a:t>
            </a:r>
            <a:r>
              <a:rPr lang="cs-CZ" b="1" dirty="0" smtClean="0"/>
              <a:t>- píše se v obráceném pořadí</a:t>
            </a:r>
            <a:endParaRPr lang="cs-CZ" b="1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6911" y="3767336"/>
            <a:ext cx="3892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3. </a:t>
            </a:r>
            <a:r>
              <a:rPr lang="cs-CZ" b="1" dirty="0"/>
              <a:t>k</a:t>
            </a:r>
            <a:r>
              <a:rPr lang="cs-CZ" b="1" dirty="0" smtClean="0"/>
              <a:t>oncovka </a:t>
            </a:r>
            <a:r>
              <a:rPr lang="cs-CZ" b="1" dirty="0" smtClean="0">
                <a:solidFill>
                  <a:srgbClr val="3333CC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přídavného jména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96911" y="4224536"/>
            <a:ext cx="2864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4.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/>
              <a:t>prvku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96912" y="4681736"/>
            <a:ext cx="5011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5. </a:t>
            </a:r>
            <a:r>
              <a:rPr lang="cs-CZ" b="1" dirty="0" smtClean="0">
                <a:solidFill>
                  <a:srgbClr val="FF0000"/>
                </a:solidFill>
              </a:rPr>
              <a:t>křížové pravidlo </a:t>
            </a:r>
            <a:r>
              <a:rPr lang="cs-CZ" b="1" dirty="0">
                <a:solidFill>
                  <a:srgbClr val="3333CC"/>
                </a:solidFill>
              </a:rPr>
              <a:t>(</a:t>
            </a:r>
            <a:r>
              <a:rPr lang="cs-CZ" b="1" dirty="0" smtClean="0">
                <a:solidFill>
                  <a:srgbClr val="3333CC"/>
                </a:solidFill>
              </a:rPr>
              <a:t>případné </a:t>
            </a: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</a:rPr>
              <a:t>krácení“</a:t>
            </a:r>
            <a:r>
              <a:rPr lang="cs-CZ" b="1" dirty="0" smtClean="0">
                <a:solidFill>
                  <a:srgbClr val="3333CC"/>
                </a:solidFill>
              </a:rPr>
              <a:t>)</a:t>
            </a:r>
            <a:endParaRPr lang="cs-CZ" b="1" dirty="0">
              <a:solidFill>
                <a:srgbClr val="3333CC"/>
              </a:solidFill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496911" y="3310136"/>
            <a:ext cx="38924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2.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 smtClean="0"/>
              <a:t>oxidu </a:t>
            </a:r>
            <a:r>
              <a:rPr lang="cs-CZ" b="1" dirty="0" smtClean="0">
                <a:solidFill>
                  <a:srgbClr val="FF0000"/>
                </a:solidFill>
              </a:rPr>
              <a:t>(-II)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16943" y="4750095"/>
            <a:ext cx="20634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65031" y="4715473"/>
            <a:ext cx="191962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 smtClean="0"/>
              <a:t>O</a:t>
            </a:r>
            <a:endParaRPr lang="cs-CZ" sz="1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84440" y="460188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956376" y="4601881"/>
            <a:ext cx="1296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425830" y="576824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955782" y="5719591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6300192" y="5445224"/>
            <a:ext cx="2125638" cy="108012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6432512" y="5445224"/>
            <a:ext cx="2252143" cy="1008112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500662" y="2067818"/>
            <a:ext cx="335937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oxid hlinitý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15409" y="2067818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500662" y="855154"/>
            <a:ext cx="2025816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</a:t>
            </a: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8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 animBg="1"/>
      <p:bldP spid="17" grpId="0"/>
      <p:bldP spid="17" grpId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159845"/>
            <a:ext cx="2025816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27658" y="2289066"/>
            <a:ext cx="300438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oxid sodný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06040" y="2288918"/>
            <a:ext cx="910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09839" y="3559334"/>
            <a:ext cx="247578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08717" y="3527982"/>
            <a:ext cx="13306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08891" y="3411119"/>
            <a:ext cx="512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31842" y="3411118"/>
            <a:ext cx="1204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84701" y="4528830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84908" y="4528830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4165166" y="4280961"/>
            <a:ext cx="1866676" cy="981614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4452196" y="4280961"/>
            <a:ext cx="2185570" cy="940693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Šipka doprava se zářezem 1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7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3" grpId="0" animBg="1"/>
      <p:bldP spid="4" grpId="0"/>
      <p:bldP spid="4" grpId="1"/>
      <p:bldP spid="5" grpId="0"/>
      <p:bldP spid="6" grpId="0"/>
      <p:bldP spid="7" grpId="0"/>
      <p:bldP spid="8" grpId="0"/>
      <p:bldP spid="9" grpId="0"/>
      <p:bldP spid="9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012214"/>
            <a:ext cx="2025816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70165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názvu ze vzorce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801" y="2278020"/>
            <a:ext cx="234946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2246668"/>
            <a:ext cx="1276321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29805"/>
            <a:ext cx="1163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IV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46154" y="2129804"/>
            <a:ext cx="1193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24583" y="3257108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66214" y="324751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843808" y="2577948"/>
            <a:ext cx="1091796" cy="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4521200" y="2721964"/>
            <a:ext cx="554856" cy="1168896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2654" y="4237527"/>
            <a:ext cx="4126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1.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pořadí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názvů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prvků </a:t>
            </a:r>
            <a:r>
              <a:rPr lang="cs-CZ" b="1" dirty="0">
                <a:latin typeface="Tahoma" pitchFamily="34" charset="0"/>
              </a:rPr>
              <a:t>je obrácené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2654" y="6215007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5.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koncovku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přídavného jména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82654" y="5711770"/>
            <a:ext cx="2765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4. </a:t>
            </a:r>
            <a:r>
              <a:rPr lang="cs-CZ" b="1" dirty="0" smtClean="0">
                <a:latin typeface="Tahoma" pitchFamily="34" charset="0"/>
              </a:rPr>
              <a:t>oxidační </a:t>
            </a:r>
            <a:r>
              <a:rPr lang="cs-CZ" b="1" dirty="0">
                <a:latin typeface="Tahoma" pitchFamily="34" charset="0"/>
              </a:rPr>
              <a:t>číslo </a:t>
            </a:r>
            <a:r>
              <a:rPr lang="cs-CZ" b="1" dirty="0" smtClean="0">
                <a:latin typeface="Tahoma" pitchFamily="34" charset="0"/>
              </a:rPr>
              <a:t>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82654" y="5206945"/>
            <a:ext cx="80506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3. </a:t>
            </a:r>
            <a:r>
              <a:rPr lang="cs-CZ" b="1" dirty="0"/>
              <a:t>Součet oxidačních čísel všech atomů v molekule je roven </a:t>
            </a:r>
            <a:r>
              <a:rPr lang="cs-CZ" b="1" dirty="0">
                <a:solidFill>
                  <a:srgbClr val="FF0000"/>
                </a:solidFill>
              </a:rPr>
              <a:t>nule !!!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82654" y="4737491"/>
            <a:ext cx="3479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2.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oxid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+ </a:t>
            </a:r>
            <a:r>
              <a:rPr lang="cs-CZ" b="1" dirty="0" smtClean="0">
                <a:latin typeface="Tahoma" pitchFamily="34" charset="0"/>
              </a:rPr>
              <a:t>název 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435835" y="4422193"/>
            <a:ext cx="165618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oxid</a:t>
            </a:r>
            <a:endParaRPr lang="cs-CZ" sz="4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92019" y="4422193"/>
            <a:ext cx="288705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křem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03194" y="4422193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ičitý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0" name="Šipka doprava se zářezem 1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549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11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9" grpId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00662" y="1012214"/>
            <a:ext cx="2025816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Oxidy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70165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názvu ze vzorce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801" y="2278020"/>
            <a:ext cx="234946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2246668"/>
            <a:ext cx="1276321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29805"/>
            <a:ext cx="1163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IV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46154" y="2129804"/>
            <a:ext cx="1193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24583" y="3257108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66214" y="324751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nice se šipkou 9"/>
          <p:cNvCxnSpPr>
            <a:stCxn id="26" idx="1"/>
          </p:cNvCxnSpPr>
          <p:nvPr/>
        </p:nvCxnSpPr>
        <p:spPr>
          <a:xfrm flipH="1" flipV="1">
            <a:off x="2453789" y="2979779"/>
            <a:ext cx="1570794" cy="821735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522548" y="3009996"/>
            <a:ext cx="1920555" cy="80111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2654" y="4237527"/>
            <a:ext cx="4126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1.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pořadí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názvů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prvků </a:t>
            </a:r>
            <a:r>
              <a:rPr lang="cs-CZ" b="1" dirty="0">
                <a:latin typeface="Tahoma" pitchFamily="34" charset="0"/>
              </a:rPr>
              <a:t>je obrácené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2654" y="6215007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5.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koncovku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přídavného jména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82654" y="5711770"/>
            <a:ext cx="2765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4. </a:t>
            </a:r>
            <a:r>
              <a:rPr lang="cs-CZ" b="1" dirty="0" smtClean="0">
                <a:latin typeface="Tahoma" pitchFamily="34" charset="0"/>
              </a:rPr>
              <a:t>oxidační </a:t>
            </a:r>
            <a:r>
              <a:rPr lang="cs-CZ" b="1" dirty="0">
                <a:latin typeface="Tahoma" pitchFamily="34" charset="0"/>
              </a:rPr>
              <a:t>číslo </a:t>
            </a:r>
            <a:r>
              <a:rPr lang="cs-CZ" b="1" dirty="0" smtClean="0">
                <a:latin typeface="Tahoma" pitchFamily="34" charset="0"/>
              </a:rPr>
              <a:t>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82654" y="5206945"/>
            <a:ext cx="4520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3. </a:t>
            </a:r>
            <a:r>
              <a:rPr lang="cs-CZ" b="1" dirty="0">
                <a:solidFill>
                  <a:srgbClr val="FF0000"/>
                </a:solidFill>
              </a:rPr>
              <a:t>křížové pravidlo </a:t>
            </a:r>
            <a:r>
              <a:rPr lang="cs-CZ" b="1" dirty="0" smtClean="0">
                <a:solidFill>
                  <a:srgbClr val="3333CC"/>
                </a:solidFill>
              </a:rPr>
              <a:t>(opak </a:t>
            </a:r>
            <a:r>
              <a:rPr lang="cs-CZ" b="1" dirty="0">
                <a:solidFill>
                  <a:srgbClr val="FF0000"/>
                </a:solidFill>
              </a:rPr>
              <a:t>„krácení“ </a:t>
            </a:r>
            <a:r>
              <a:rPr lang="cs-CZ" b="1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82654" y="4737491"/>
            <a:ext cx="3479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2.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oxid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+ </a:t>
            </a:r>
            <a:r>
              <a:rPr lang="cs-CZ" b="1" dirty="0" smtClean="0">
                <a:latin typeface="Tahoma" pitchFamily="34" charset="0"/>
              </a:rPr>
              <a:t>název 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435835" y="4422193"/>
            <a:ext cx="165618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oxid</a:t>
            </a:r>
            <a:endParaRPr lang="cs-CZ" sz="4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92019" y="4422193"/>
            <a:ext cx="288705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křem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03194" y="4422193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ičitý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966214" y="3230363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024583" y="324751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2567639" y="3826432"/>
            <a:ext cx="1456944" cy="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Šipka doprava se zářezem 2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6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37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19" grpId="1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834</Words>
  <Application>Microsoft Office PowerPoint</Application>
  <PresentationFormat>Předvádění na obrazovce (4:3)</PresentationFormat>
  <Paragraphs>272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Tok</vt:lpstr>
      <vt:lpstr>1_Tok</vt:lpstr>
      <vt:lpstr>2_Tok</vt:lpstr>
      <vt:lpstr>Prezentace aplikace PowerPoint</vt:lpstr>
      <vt:lpstr>Chemické názvosloví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oxidy, sulfidy</dc:title>
  <dc:creator>Lenovo</dc:creator>
  <cp:lastModifiedBy>Lenovo</cp:lastModifiedBy>
  <cp:revision>150</cp:revision>
  <dcterms:created xsi:type="dcterms:W3CDTF">2013-01-17T10:37:52Z</dcterms:created>
  <dcterms:modified xsi:type="dcterms:W3CDTF">2013-05-24T06:03:20Z</dcterms:modified>
</cp:coreProperties>
</file>