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2709149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89121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415990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4038938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1996788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94470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3091876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925986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3531306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232433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FC4C49-F0E0-484F-BB66-5ECA62A30984}"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08D59F41-D3AE-45EE-B8B8-E0A82ECD704C}" type="slidenum">
              <a:rPr lang="en-US" smtClean="0"/>
              <a:t>‹#›</a:t>
            </a:fld>
            <a:endParaRPr lang="en-US" dirty="0"/>
          </a:p>
        </p:txBody>
      </p:sp>
    </p:spTree>
    <p:extLst>
      <p:ext uri="{BB962C8B-B14F-4D97-AF65-F5344CB8AC3E}">
        <p14:creationId xmlns:p14="http://schemas.microsoft.com/office/powerpoint/2010/main" val="3154398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C4C49-F0E0-484F-BB66-5ECA62A30984}"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59F41-D3AE-45EE-B8B8-E0A82ECD704C}" type="slidenum">
              <a:rPr lang="en-US" smtClean="0"/>
              <a:t>‹#›</a:t>
            </a:fld>
            <a:endParaRPr lang="en-US" dirty="0"/>
          </a:p>
        </p:txBody>
      </p:sp>
    </p:spTree>
    <p:extLst>
      <p:ext uri="{BB962C8B-B14F-4D97-AF65-F5344CB8AC3E}">
        <p14:creationId xmlns:p14="http://schemas.microsoft.com/office/powerpoint/2010/main" val="117874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ABTvNR59K5Q"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marL="0" indent="0">
              <a:buNone/>
            </a:pPr>
            <a:r>
              <a:rPr lang="cs-CZ" sz="1400" dirty="0" smtClean="0"/>
              <a:t>Jméno autora: 	Mgr. Mária Filipová</a:t>
            </a:r>
          </a:p>
          <a:p>
            <a:pPr marL="0" indent="0">
              <a:buNone/>
            </a:pPr>
            <a:r>
              <a:rPr lang="cs-CZ" sz="1400" dirty="0" smtClean="0"/>
              <a:t>Datum vytvoření:	</a:t>
            </a:r>
            <a:r>
              <a:rPr lang="cs-CZ" sz="1400" dirty="0" smtClean="0"/>
              <a:t>1</a:t>
            </a:r>
            <a:r>
              <a:rPr lang="en-US" sz="1400" dirty="0" smtClean="0"/>
              <a:t>8</a:t>
            </a:r>
            <a:r>
              <a:rPr lang="cs-CZ" sz="1400" dirty="0" smtClean="0"/>
              <a:t>. </a:t>
            </a:r>
            <a:r>
              <a:rPr lang="cs-CZ" sz="1400" dirty="0" smtClean="0"/>
              <a:t>09. 2013</a:t>
            </a:r>
          </a:p>
          <a:p>
            <a:pPr marL="0" indent="0">
              <a:buNone/>
            </a:pPr>
            <a:r>
              <a:rPr lang="cs-CZ" sz="1400" dirty="0" smtClean="0"/>
              <a:t>Číslo </a:t>
            </a:r>
            <a:r>
              <a:rPr lang="cs-CZ" sz="1400" dirty="0" err="1"/>
              <a:t>DUMu</a:t>
            </a:r>
            <a:r>
              <a:rPr lang="cs-CZ" sz="1400" dirty="0"/>
              <a:t>: 	</a:t>
            </a:r>
            <a:r>
              <a:rPr lang="cs-CZ" sz="1400" dirty="0" smtClean="0"/>
              <a:t>VY_32_INOVACE_15_AJ_FT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err="1" smtClean="0"/>
              <a:t>Circulation</a:t>
            </a:r>
            <a:endParaRPr lang="cs-CZ" sz="1400" dirty="0" smtClean="0"/>
          </a:p>
          <a:p>
            <a:pPr marL="0" indent="0">
              <a:buNone/>
            </a:pPr>
            <a:r>
              <a:rPr lang="cs-CZ" sz="1400" dirty="0" smtClean="0"/>
              <a:t>Klíčová slova:       	</a:t>
            </a:r>
            <a:r>
              <a:rPr lang="cs-CZ" sz="1400" dirty="0" err="1" smtClean="0"/>
              <a:t>circulatory</a:t>
            </a:r>
            <a:r>
              <a:rPr lang="cs-CZ" sz="1400" dirty="0" smtClean="0"/>
              <a:t> system, </a:t>
            </a:r>
            <a:r>
              <a:rPr lang="cs-CZ" sz="1400" dirty="0" err="1" smtClean="0"/>
              <a:t>blood</a:t>
            </a:r>
            <a:r>
              <a:rPr lang="cs-CZ" sz="1400" dirty="0" smtClean="0"/>
              <a:t> </a:t>
            </a:r>
            <a:r>
              <a:rPr lang="cs-CZ" sz="1400" dirty="0" err="1" smtClean="0"/>
              <a:t>vessels</a:t>
            </a:r>
            <a:r>
              <a:rPr lang="cs-CZ" sz="1400" dirty="0" smtClean="0"/>
              <a:t>, </a:t>
            </a:r>
            <a:r>
              <a:rPr lang="cs-CZ" sz="1400" dirty="0" err="1" smtClean="0"/>
              <a:t>lymphatic</a:t>
            </a:r>
            <a:r>
              <a:rPr lang="cs-CZ" sz="1400" dirty="0" smtClean="0"/>
              <a:t> system</a:t>
            </a:r>
          </a:p>
          <a:p>
            <a:pPr marL="0" indent="0">
              <a:buNone/>
            </a:pPr>
            <a:endParaRPr lang="cs-CZ" sz="1400" dirty="0" smtClean="0">
              <a:solidFill>
                <a:prstClr val="black"/>
              </a:solidFill>
            </a:endParaRPr>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1628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Circulation</a:t>
            </a:r>
            <a:endParaRPr lang="en-US" dirty="0"/>
          </a:p>
        </p:txBody>
      </p:sp>
      <p:sp>
        <p:nvSpPr>
          <p:cNvPr id="3" name="Podnadpis 2"/>
          <p:cNvSpPr>
            <a:spLocks noGrp="1"/>
          </p:cNvSpPr>
          <p:nvPr>
            <p:ph type="subTitle" idx="1"/>
          </p:nvPr>
        </p:nvSpPr>
        <p:spPr/>
        <p:txBody>
          <a:bodyPr/>
          <a:lstStyle/>
          <a:p>
            <a:r>
              <a:rPr lang="cs-CZ" dirty="0" err="1" smtClean="0"/>
              <a:t>Circulatory</a:t>
            </a:r>
            <a:r>
              <a:rPr lang="cs-CZ" dirty="0" smtClean="0"/>
              <a:t> system</a:t>
            </a:r>
            <a:endParaRPr lang="en-US" dirty="0"/>
          </a:p>
        </p:txBody>
      </p:sp>
    </p:spTree>
    <p:extLst>
      <p:ext uri="{BB962C8B-B14F-4D97-AF65-F5344CB8AC3E}">
        <p14:creationId xmlns:p14="http://schemas.microsoft.com/office/powerpoint/2010/main" val="4188797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Circulatory</a:t>
            </a:r>
            <a:r>
              <a:rPr lang="cs-CZ" dirty="0" smtClean="0"/>
              <a:t> system</a:t>
            </a:r>
            <a:endParaRPr lang="en-US" dirty="0"/>
          </a:p>
        </p:txBody>
      </p:sp>
      <p:sp>
        <p:nvSpPr>
          <p:cNvPr id="3" name="Zástupný symbol pro obsah 2"/>
          <p:cNvSpPr>
            <a:spLocks noGrp="1"/>
          </p:cNvSpPr>
          <p:nvPr>
            <p:ph idx="1"/>
          </p:nvPr>
        </p:nvSpPr>
        <p:spPr/>
        <p:txBody>
          <a:bodyPr anchor="ctr">
            <a:normAutofit fontScale="85000" lnSpcReduction="20000"/>
          </a:bodyPr>
          <a:lstStyle/>
          <a:p>
            <a:r>
              <a:rPr lang="en-US" dirty="0" smtClean="0"/>
              <a:t>The system permits blood and lymph circulation to transport nutrients (such as amino acids and electrolytes), oxygen, carbon dioxide, hormones, blood cells, etc. to and from cells to nourish it and help to fight diseases, stabilize body temperature and pH and to maintain homeostasis.</a:t>
            </a:r>
          </a:p>
          <a:p>
            <a:r>
              <a:rPr lang="en-US" dirty="0" smtClean="0"/>
              <a:t>There are two types of fluids: </a:t>
            </a:r>
            <a:r>
              <a:rPr lang="en-US" i="1" dirty="0" smtClean="0"/>
              <a:t>blood </a:t>
            </a:r>
            <a:r>
              <a:rPr lang="en-US" dirty="0" smtClean="0"/>
              <a:t>and </a:t>
            </a:r>
            <a:r>
              <a:rPr lang="en-US" i="1" dirty="0" smtClean="0"/>
              <a:t>lymph</a:t>
            </a:r>
            <a:r>
              <a:rPr lang="en-US" dirty="0" smtClean="0"/>
              <a:t>. Lymph is recycled blood plasma after it has been filtered from the blood cells and returned to the lymphatic system. The blood, heart, and blood vessels form the </a:t>
            </a:r>
            <a:r>
              <a:rPr lang="en-US" b="1" i="1" dirty="0" smtClean="0"/>
              <a:t>cardiovascular system.</a:t>
            </a:r>
            <a:r>
              <a:rPr lang="en-US" dirty="0" smtClean="0"/>
              <a:t> The lymph, lymph nodes, and lymph vessels form the </a:t>
            </a:r>
            <a:r>
              <a:rPr lang="en-US" b="1" i="1" dirty="0" smtClean="0"/>
              <a:t>lymphatic system</a:t>
            </a:r>
            <a:r>
              <a:rPr lang="en-US" dirty="0" smtClean="0"/>
              <a:t>. These systems together form </a:t>
            </a:r>
            <a:r>
              <a:rPr lang="en-US" b="1" i="1" dirty="0" smtClean="0"/>
              <a:t>circulatory system</a:t>
            </a:r>
            <a:r>
              <a:rPr lang="en-US" dirty="0" smtClean="0"/>
              <a:t>.</a:t>
            </a:r>
            <a:endParaRPr lang="en-US" dirty="0"/>
          </a:p>
        </p:txBody>
      </p:sp>
    </p:spTree>
    <p:extLst>
      <p:ext uri="{BB962C8B-B14F-4D97-AF65-F5344CB8AC3E}">
        <p14:creationId xmlns:p14="http://schemas.microsoft.com/office/powerpoint/2010/main" val="1084162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Cardiovascular system</a:t>
            </a:r>
            <a:endParaRPr lang="en-US" dirty="0"/>
          </a:p>
        </p:txBody>
      </p:sp>
      <p:sp>
        <p:nvSpPr>
          <p:cNvPr id="3" name="Zástupný symbol pro obsah 2"/>
          <p:cNvSpPr>
            <a:spLocks noGrp="1"/>
          </p:cNvSpPr>
          <p:nvPr>
            <p:ph idx="1"/>
          </p:nvPr>
        </p:nvSpPr>
        <p:spPr/>
        <p:txBody>
          <a:bodyPr anchor="ctr">
            <a:normAutofit fontScale="85000" lnSpcReduction="20000"/>
          </a:bodyPr>
          <a:lstStyle/>
          <a:p>
            <a:r>
              <a:rPr lang="en-US" dirty="0" smtClean="0"/>
              <a:t>Humans - and all other mammals - have a double circulatory system which comprises two separate circuits.</a:t>
            </a:r>
            <a:endParaRPr lang="cs-CZ" dirty="0" smtClean="0"/>
          </a:p>
          <a:p>
            <a:r>
              <a:rPr lang="en-US" dirty="0" smtClean="0"/>
              <a:t>The essential components of the human cardiovascular system are the heart, blood, and blood vessels. It includes: the </a:t>
            </a:r>
            <a:r>
              <a:rPr lang="en-US" i="1" dirty="0" smtClean="0"/>
              <a:t>pulmonary circulation</a:t>
            </a:r>
            <a:r>
              <a:rPr lang="en-US" dirty="0" smtClean="0"/>
              <a:t>, a "loop" through the lungs where blood is oxygenated; and the </a:t>
            </a:r>
            <a:r>
              <a:rPr lang="en-US" i="1" dirty="0" smtClean="0"/>
              <a:t>systemic circulation</a:t>
            </a:r>
            <a:r>
              <a:rPr lang="en-US" dirty="0" smtClean="0"/>
              <a:t>, a "loop" through the rest of the body to provide oxygenated blood. </a:t>
            </a:r>
          </a:p>
          <a:p>
            <a:r>
              <a:rPr lang="en-US" dirty="0" smtClean="0"/>
              <a:t>The blood in each circuit is kept separate. This is called double circulation and </a:t>
            </a:r>
            <a:r>
              <a:rPr lang="cs-CZ" dirty="0" smtClean="0"/>
              <a:t>it </a:t>
            </a:r>
            <a:r>
              <a:rPr lang="en-US" dirty="0" smtClean="0"/>
              <a:t>is a </a:t>
            </a:r>
            <a:r>
              <a:rPr lang="cs-CZ" dirty="0" smtClean="0"/>
              <a:t>very </a:t>
            </a:r>
            <a:r>
              <a:rPr lang="en-US" dirty="0" smtClean="0"/>
              <a:t>efficient way of delivering oxygen to the tissues</a:t>
            </a:r>
            <a:r>
              <a:rPr lang="cs-CZ" dirty="0" smtClean="0"/>
              <a:t>.</a:t>
            </a:r>
            <a:endParaRPr lang="en-US" dirty="0"/>
          </a:p>
        </p:txBody>
      </p:sp>
    </p:spTree>
    <p:extLst>
      <p:ext uri="{BB962C8B-B14F-4D97-AF65-F5344CB8AC3E}">
        <p14:creationId xmlns:p14="http://schemas.microsoft.com/office/powerpoint/2010/main" val="3133000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Arteries, veins and capillaries</a:t>
            </a:r>
            <a:endParaRPr lang="en-US" dirty="0"/>
          </a:p>
        </p:txBody>
      </p:sp>
      <p:sp>
        <p:nvSpPr>
          <p:cNvPr id="3" name="Zástupný symbol pro obsah 2"/>
          <p:cNvSpPr>
            <a:spLocks noGrp="1"/>
          </p:cNvSpPr>
          <p:nvPr>
            <p:ph idx="1"/>
          </p:nvPr>
        </p:nvSpPr>
        <p:spPr/>
        <p:txBody>
          <a:bodyPr anchor="ctr">
            <a:normAutofit/>
          </a:bodyPr>
          <a:lstStyle/>
          <a:p>
            <a:r>
              <a:rPr lang="en-US" sz="2400" i="1" dirty="0" smtClean="0"/>
              <a:t> </a:t>
            </a:r>
            <a:r>
              <a:rPr lang="en-US" sz="2400" i="1" dirty="0"/>
              <a:t>Arteries </a:t>
            </a:r>
            <a:r>
              <a:rPr lang="en-US" sz="2400" dirty="0"/>
              <a:t>are blood vessels that carry blood away from the heart. (It’s easy to remember this – ‘arteries away’.) </a:t>
            </a:r>
            <a:r>
              <a:rPr lang="cs-CZ" sz="2400" dirty="0"/>
              <a:t>T</a:t>
            </a:r>
            <a:r>
              <a:rPr lang="en-US" sz="2400" dirty="0"/>
              <a:t>hey have thick, elastic walls which substances cannot pass through</a:t>
            </a:r>
            <a:r>
              <a:rPr lang="cs-CZ" sz="2400" dirty="0" smtClean="0"/>
              <a:t>.</a:t>
            </a:r>
            <a:endParaRPr lang="en-US" sz="2400" dirty="0"/>
          </a:p>
          <a:p>
            <a:r>
              <a:rPr lang="en-US" sz="2400" i="1" dirty="0" smtClean="0"/>
              <a:t>Veins</a:t>
            </a:r>
            <a:r>
              <a:rPr lang="en-US" sz="2400" dirty="0" smtClean="0"/>
              <a:t> </a:t>
            </a:r>
            <a:r>
              <a:rPr lang="en-US" sz="2400" dirty="0"/>
              <a:t>carry blood towards the heart. Veins have thinner walls because the blood they transport is under lower pressure. Veins contain one-way valves which prevent blood flowing backwards</a:t>
            </a:r>
            <a:r>
              <a:rPr lang="en-US" sz="2400" dirty="0" smtClean="0"/>
              <a:t>.</a:t>
            </a:r>
            <a:endParaRPr lang="en-US" sz="2400" dirty="0"/>
          </a:p>
          <a:p>
            <a:r>
              <a:rPr lang="en-US" sz="2400" dirty="0" smtClean="0"/>
              <a:t> </a:t>
            </a:r>
            <a:r>
              <a:rPr lang="en-US" sz="2400" i="1" dirty="0"/>
              <a:t>Capillaries</a:t>
            </a:r>
            <a:r>
              <a:rPr lang="en-US" sz="2400" dirty="0"/>
              <a:t> are very thin blood vessels which have walls that are only one cell thick. This means that substances such as glucose, oxygen, water and carbon dioxide can diffuse through between the blood and the tissues.</a:t>
            </a:r>
          </a:p>
          <a:p>
            <a:endParaRPr lang="en-US" sz="2400" dirty="0"/>
          </a:p>
        </p:txBody>
      </p:sp>
    </p:spTree>
    <p:extLst>
      <p:ext uri="{BB962C8B-B14F-4D97-AF65-F5344CB8AC3E}">
        <p14:creationId xmlns:p14="http://schemas.microsoft.com/office/powerpoint/2010/main" val="967995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How does the circulatory system work?</a:t>
            </a:r>
            <a:endParaRPr lang="en-US" dirty="0"/>
          </a:p>
        </p:txBody>
      </p:sp>
      <p:sp>
        <p:nvSpPr>
          <p:cNvPr id="3" name="Zástupný symbol pro obsah 2"/>
          <p:cNvSpPr>
            <a:spLocks noGrp="1"/>
          </p:cNvSpPr>
          <p:nvPr>
            <p:ph idx="1"/>
          </p:nvPr>
        </p:nvSpPr>
        <p:spPr/>
        <p:txBody>
          <a:bodyPr>
            <a:normAutofit fontScale="85000" lnSpcReduction="10000"/>
          </a:bodyPr>
          <a:lstStyle/>
          <a:p>
            <a:r>
              <a:rPr lang="en-US" dirty="0" smtClean="0"/>
              <a:t>The </a:t>
            </a:r>
            <a:r>
              <a:rPr lang="en-US" dirty="0" smtClean="0"/>
              <a:t>left side of the heart pumps oxygenated blood from the lungs, through the aorta to the body tissues (excluding the lungs</a:t>
            </a:r>
            <a:r>
              <a:rPr lang="en-US" dirty="0" smtClean="0"/>
              <a:t>).</a:t>
            </a:r>
            <a:endParaRPr lang="en-US" dirty="0" smtClean="0"/>
          </a:p>
          <a:p>
            <a:r>
              <a:rPr lang="en-US" dirty="0" smtClean="0"/>
              <a:t>Deoxygenated </a:t>
            </a:r>
            <a:r>
              <a:rPr lang="en-US" dirty="0" smtClean="0"/>
              <a:t>blood returns from the body tissues to the right side of the heart, via the vena cava</a:t>
            </a:r>
            <a:r>
              <a:rPr lang="en-US" dirty="0" smtClean="0"/>
              <a:t>.</a:t>
            </a:r>
            <a:endParaRPr lang="en-US" dirty="0" smtClean="0"/>
          </a:p>
          <a:p>
            <a:r>
              <a:rPr lang="en-US" dirty="0" smtClean="0"/>
              <a:t> </a:t>
            </a:r>
            <a:r>
              <a:rPr lang="en-US" dirty="0" smtClean="0"/>
              <a:t>It </a:t>
            </a:r>
            <a:r>
              <a:rPr lang="en-US" dirty="0" smtClean="0"/>
              <a:t>is then pumped to the lungs, via the pulmonary artery where it is oxygenated</a:t>
            </a:r>
            <a:r>
              <a:rPr lang="en-US" dirty="0" smtClean="0"/>
              <a:t>.</a:t>
            </a:r>
            <a:endParaRPr lang="en-US" dirty="0" smtClean="0"/>
          </a:p>
          <a:p>
            <a:r>
              <a:rPr lang="en-US" dirty="0" smtClean="0"/>
              <a:t> </a:t>
            </a:r>
            <a:r>
              <a:rPr lang="en-US" dirty="0" smtClean="0"/>
              <a:t>Blood </a:t>
            </a:r>
            <a:r>
              <a:rPr lang="en-US" dirty="0" smtClean="0"/>
              <a:t>returns to the left side of the heart, via the pulmonary vein and is pumped to the body tissues again</a:t>
            </a:r>
            <a:r>
              <a:rPr lang="en-US" dirty="0" smtClean="0"/>
              <a:t>.</a:t>
            </a:r>
          </a:p>
          <a:p>
            <a:pPr marL="0" indent="0">
              <a:buNone/>
            </a:pPr>
            <a:r>
              <a:rPr lang="cs-CZ" dirty="0"/>
              <a:t>See</a:t>
            </a:r>
            <a:r>
              <a:rPr lang="cs-CZ" dirty="0" smtClean="0"/>
              <a:t>:</a:t>
            </a:r>
            <a:r>
              <a:rPr lang="en-US" dirty="0" smtClean="0"/>
              <a:t> </a:t>
            </a:r>
            <a:r>
              <a:rPr lang="cs-CZ" dirty="0" smtClean="0">
                <a:hlinkClick r:id="rId2"/>
              </a:rPr>
              <a:t>http</a:t>
            </a:r>
            <a:r>
              <a:rPr lang="cs-CZ" dirty="0">
                <a:hlinkClick r:id="rId2"/>
              </a:rPr>
              <a:t>://www.youtube.com/watch?v=ABTvNR59K5Q</a:t>
            </a:r>
            <a:endParaRPr lang="en-US" dirty="0" smtClean="0"/>
          </a:p>
          <a:p>
            <a:pPr marL="0" indent="0">
              <a:buNone/>
            </a:pPr>
            <a:endParaRPr lang="cs-CZ" dirty="0" smtClean="0"/>
          </a:p>
          <a:p>
            <a:endParaRPr lang="en-US" dirty="0"/>
          </a:p>
        </p:txBody>
      </p:sp>
    </p:spTree>
    <p:extLst>
      <p:ext uri="{BB962C8B-B14F-4D97-AF65-F5344CB8AC3E}">
        <p14:creationId xmlns:p14="http://schemas.microsoft.com/office/powerpoint/2010/main" val="4124119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t">
            <a:normAutofit/>
          </a:bodyPr>
          <a:lstStyle/>
          <a:p>
            <a:r>
              <a:rPr lang="cs-CZ" dirty="0">
                <a:solidFill>
                  <a:prstClr val="black"/>
                </a:solidFill>
              </a:rPr>
              <a:t>BETINA, Vladimír a kol. Malá </a:t>
            </a:r>
            <a:r>
              <a:rPr lang="en-US" dirty="0" smtClean="0">
                <a:solidFill>
                  <a:prstClr val="black"/>
                </a:solidFill>
              </a:rPr>
              <a:t>encyklopédia</a:t>
            </a:r>
            <a:r>
              <a:rPr lang="cs-CZ" dirty="0" smtClean="0">
                <a:solidFill>
                  <a:prstClr val="black"/>
                </a:solidFill>
              </a:rPr>
              <a:t> </a:t>
            </a:r>
            <a:r>
              <a:rPr lang="cs-CZ" dirty="0">
                <a:solidFill>
                  <a:prstClr val="black"/>
                </a:solidFill>
              </a:rPr>
              <a:t>Biologie. Bratislava: Obzor, 1975, ISBN 65-023-75. </a:t>
            </a:r>
            <a:endParaRPr lang="cs-CZ" dirty="0">
              <a:solidFill>
                <a:prstClr val="black"/>
              </a:solidFill>
              <a:hlinkClick r:id="rId2"/>
            </a:endParaRPr>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smtClean="0">
                <a:solidFill>
                  <a:prstClr val="black"/>
                </a:solidFill>
                <a:hlinkClick r:id="rId2"/>
              </a:rPr>
              <a:t>wikipedia.org</a:t>
            </a:r>
            <a:endParaRPr lang="cs-CZ" dirty="0" smtClean="0">
              <a:solidFill>
                <a:prstClr val="black"/>
              </a:solidFill>
            </a:endParaRPr>
          </a:p>
          <a:p>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3585414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493</Words>
  <Application>Microsoft Office PowerPoint</Application>
  <PresentationFormat>Předvádění na obrazovce (4:3)</PresentationFormat>
  <Paragraphs>39</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systému Office</vt:lpstr>
      <vt:lpstr>Prezentace aplikace PowerPoint</vt:lpstr>
      <vt:lpstr>Circulation</vt:lpstr>
      <vt:lpstr>Circulatory system</vt:lpstr>
      <vt:lpstr>Cardiovascular system</vt:lpstr>
      <vt:lpstr>Arteries, veins and capillaries</vt:lpstr>
      <vt:lpstr>How does the circulatory system work?</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7</cp:revision>
  <dcterms:created xsi:type="dcterms:W3CDTF">2013-11-11T19:13:52Z</dcterms:created>
  <dcterms:modified xsi:type="dcterms:W3CDTF">2013-11-14T21:23:33Z</dcterms:modified>
</cp:coreProperties>
</file>