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7" r:id="rId4"/>
    <p:sldId id="256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B842-FB95-4069-9127-6BD4909B1C1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9AC1-A92B-4277-9618-0CD64253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3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B842-FB95-4069-9127-6BD4909B1C1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9AC1-A92B-4277-9618-0CD64253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61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B842-FB95-4069-9127-6BD4909B1C1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9AC1-A92B-4277-9618-0CD64253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274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671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477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412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370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830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531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2006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222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B842-FB95-4069-9127-6BD4909B1C1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9AC1-A92B-4277-9618-0CD64253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441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9271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6829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3867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6986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0027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2627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878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6904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0445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87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B842-FB95-4069-9127-6BD4909B1C1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9AC1-A92B-4277-9618-0CD64253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116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7847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9367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190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744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B842-FB95-4069-9127-6BD4909B1C1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9AC1-A92B-4277-9618-0CD64253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7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B842-FB95-4069-9127-6BD4909B1C1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9AC1-A92B-4277-9618-0CD64253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29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B842-FB95-4069-9127-6BD4909B1C1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9AC1-A92B-4277-9618-0CD64253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B842-FB95-4069-9127-6BD4909B1C1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9AC1-A92B-4277-9618-0CD64253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7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B842-FB95-4069-9127-6BD4909B1C1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9AC1-A92B-4277-9618-0CD64253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06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B842-FB95-4069-9127-6BD4909B1C1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9AC1-A92B-4277-9618-0CD64253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30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FB842-FB95-4069-9127-6BD4909B1C1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89AC1-A92B-4277-9618-0CD64253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35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49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553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26. 05.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VY_32_INOVACE_15_AJ_EP</a:t>
            </a:r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</a:t>
            </a:r>
            <a:r>
              <a:rPr lang="cs-CZ" sz="1400" dirty="0"/>
              <a:t>odborná slovní zásoba pro studenty </a:t>
            </a:r>
            <a:r>
              <a:rPr lang="cs-CZ" sz="1400"/>
              <a:t>ekonomických </a:t>
            </a:r>
            <a:r>
              <a:rPr lang="cs-CZ" sz="1400" smtClean="0"/>
              <a:t>oborů</a:t>
            </a:r>
            <a:br>
              <a:rPr lang="cs-CZ" sz="1400" smtClean="0"/>
            </a:br>
            <a:r>
              <a:rPr lang="cs-CZ" sz="1400" smtClean="0"/>
              <a:t>		(</a:t>
            </a:r>
            <a:r>
              <a:rPr lang="cs-CZ" sz="1400" dirty="0"/>
              <a:t>Ekonomika </a:t>
            </a:r>
            <a:r>
              <a:rPr lang="cs-CZ" sz="1400"/>
              <a:t>a </a:t>
            </a:r>
            <a:r>
              <a:rPr lang="cs-CZ" sz="1400" smtClean="0"/>
              <a:t>podnikání</a:t>
            </a:r>
            <a:r>
              <a:rPr lang="cs-CZ" sz="1400" dirty="0"/>
              <a:t>, Obchodník, Podnikání</a:t>
            </a:r>
            <a:r>
              <a:rPr lang="cs-CZ" sz="1400" dirty="0" smtClean="0"/>
              <a:t>)</a:t>
            </a:r>
          </a:p>
          <a:p>
            <a:pPr marL="0" indent="0">
              <a:buNone/>
            </a:pPr>
            <a:r>
              <a:rPr lang="cs-CZ" sz="1400" dirty="0" smtClean="0"/>
              <a:t>Klíčová slova:       	nabídka práce, poptávka, inzerce, kvalifikace</a:t>
            </a:r>
          </a:p>
          <a:p>
            <a:pPr marL="0" indent="0">
              <a:buNone/>
            </a:pPr>
            <a:endParaRPr lang="cs-CZ" sz="1400" dirty="0" smtClean="0"/>
          </a:p>
          <a:p>
            <a:endParaRPr lang="cs-CZ" sz="1400" dirty="0"/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Metodický 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ekonomických oborů. Jedná se zejména o termíny z oblasti ekonomie.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221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People</a:t>
            </a:r>
            <a:r>
              <a:rPr lang="cs-CZ" dirty="0" smtClean="0"/>
              <a:t> in 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802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</a:t>
            </a:r>
            <a:r>
              <a:rPr lang="cs-CZ" dirty="0" err="1" smtClean="0"/>
              <a:t>ement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/>
          </a:bodyPr>
          <a:lstStyle/>
          <a:p>
            <a:r>
              <a:rPr lang="cs-CZ" dirty="0"/>
              <a:t>t</a:t>
            </a:r>
            <a:r>
              <a:rPr lang="en-US" dirty="0" smtClean="0"/>
              <a:t>he firm writes a </a:t>
            </a:r>
            <a:r>
              <a:rPr lang="en-US" b="1" dirty="0" smtClean="0"/>
              <a:t>job description </a:t>
            </a:r>
            <a:r>
              <a:rPr lang="en-US" dirty="0" smtClean="0"/>
              <a:t>and person specification for the </a:t>
            </a:r>
            <a:r>
              <a:rPr lang="en-US" i="1" dirty="0" smtClean="0"/>
              <a:t>post</a:t>
            </a:r>
            <a:r>
              <a:rPr lang="en-US" dirty="0" smtClean="0"/>
              <a:t> and then advertises the </a:t>
            </a:r>
            <a:r>
              <a:rPr lang="en-US" b="1" i="1" dirty="0" smtClean="0"/>
              <a:t>vacancy</a:t>
            </a:r>
            <a:r>
              <a:rPr lang="en-US" dirty="0" smtClean="0"/>
              <a:t> in an appropriate place</a:t>
            </a:r>
            <a:endParaRPr lang="cs-CZ" dirty="0" smtClean="0"/>
          </a:p>
          <a:p>
            <a:r>
              <a:rPr lang="cs-CZ" dirty="0"/>
              <a:t>t</a:t>
            </a:r>
            <a:r>
              <a:rPr lang="en-US" dirty="0" smtClean="0"/>
              <a:t>he stages of the recruitment process include: job analysis and developing a person specification; the sourcing of candidates </a:t>
            </a:r>
            <a:r>
              <a:rPr lang="cs-CZ" dirty="0" smtClean="0"/>
              <a:t>, </a:t>
            </a:r>
            <a:r>
              <a:rPr lang="en-US" dirty="0" smtClean="0"/>
              <a:t>matching candidates to job and screening individuals using testing (skills or personality assessment</a:t>
            </a:r>
            <a:r>
              <a:rPr lang="cs-CZ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532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Advertising</a:t>
            </a:r>
            <a:r>
              <a:rPr lang="cs-CZ" dirty="0" smtClean="0"/>
              <a:t> a </a:t>
            </a:r>
            <a:r>
              <a:rPr lang="cs-CZ" dirty="0" err="1" smtClean="0"/>
              <a:t>vacancy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dirty="0" smtClean="0"/>
              <a:t>f</a:t>
            </a:r>
            <a:r>
              <a:rPr lang="en-US" dirty="0" err="1" smtClean="0"/>
              <a:t>irms</a:t>
            </a:r>
            <a:r>
              <a:rPr lang="en-US" dirty="0" smtClean="0"/>
              <a:t> can recruit from inside or outside the </a:t>
            </a:r>
            <a:r>
              <a:rPr lang="en-US" dirty="0" err="1" smtClean="0"/>
              <a:t>organisation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cs-CZ" b="1" i="1" dirty="0" smtClean="0"/>
              <a:t>j</a:t>
            </a:r>
            <a:r>
              <a:rPr lang="en-US" b="1" i="1" dirty="0" err="1" smtClean="0"/>
              <a:t>ob</a:t>
            </a:r>
            <a:r>
              <a:rPr lang="en-US" b="1" i="1" dirty="0" smtClean="0"/>
              <a:t> descriptions </a:t>
            </a:r>
            <a:r>
              <a:rPr lang="en-US" dirty="0" smtClean="0"/>
              <a:t>explain the work and set out the job title, location of work and main tasks of the employee</a:t>
            </a:r>
          </a:p>
          <a:p>
            <a:r>
              <a:rPr lang="en-US" dirty="0" smtClean="0"/>
              <a:t> </a:t>
            </a:r>
            <a:r>
              <a:rPr lang="cs-CZ" b="1" i="1" dirty="0" smtClean="0"/>
              <a:t>p</a:t>
            </a:r>
            <a:r>
              <a:rPr lang="en-US" b="1" i="1" dirty="0" err="1" smtClean="0"/>
              <a:t>erson</a:t>
            </a:r>
            <a:r>
              <a:rPr lang="en-US" b="1" i="1" dirty="0" smtClean="0"/>
              <a:t> specifications </a:t>
            </a:r>
            <a:r>
              <a:rPr lang="en-US" dirty="0" smtClean="0"/>
              <a:t>list individual qualities</a:t>
            </a:r>
            <a:r>
              <a:rPr lang="cs-CZ" dirty="0" smtClean="0"/>
              <a:t>, </a:t>
            </a:r>
            <a:r>
              <a:rPr lang="en-US" dirty="0" smtClean="0"/>
              <a:t>e</a:t>
            </a:r>
            <a:r>
              <a:rPr lang="cs-CZ" dirty="0" smtClean="0"/>
              <a:t>.</a:t>
            </a:r>
            <a:r>
              <a:rPr lang="en-US" dirty="0" smtClean="0"/>
              <a:t>g</a:t>
            </a:r>
            <a:r>
              <a:rPr lang="cs-CZ" dirty="0" smtClean="0"/>
              <a:t>.</a:t>
            </a:r>
            <a:r>
              <a:rPr lang="en-US" dirty="0" smtClean="0"/>
              <a:t> qualifications, experience and skills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7330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Applicants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en-US" dirty="0" smtClean="0"/>
              <a:t>to show if an individual is suitable for the specific job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/>
              <a:t>a</a:t>
            </a:r>
            <a:r>
              <a:rPr lang="en-US" dirty="0" err="1" smtClean="0"/>
              <a:t>pplication</a:t>
            </a:r>
            <a:r>
              <a:rPr lang="en-US" dirty="0" smtClean="0"/>
              <a:t> forms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CVs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references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interviews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presentations, role-play and tests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59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Training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r>
              <a:rPr lang="cs-CZ" dirty="0"/>
              <a:t>i</a:t>
            </a:r>
            <a:r>
              <a:rPr lang="en-US" dirty="0" err="1" smtClean="0"/>
              <a:t>nduction</a:t>
            </a:r>
            <a:r>
              <a:rPr lang="en-US" dirty="0" smtClean="0"/>
              <a:t> is the training given to new workers so that they understand their role and responsibilities </a:t>
            </a:r>
            <a:endParaRPr lang="cs-CZ" dirty="0" smtClean="0"/>
          </a:p>
          <a:p>
            <a:r>
              <a:rPr lang="cs-CZ" dirty="0" smtClean="0"/>
              <a:t>t</a:t>
            </a:r>
            <a:r>
              <a:rPr lang="en-US" dirty="0" smtClean="0"/>
              <a:t>raining improves technical, personal or management skills and will increase staff efficiency</a:t>
            </a:r>
            <a:endParaRPr lang="cs-CZ" dirty="0" smtClean="0"/>
          </a:p>
          <a:p>
            <a:r>
              <a:rPr lang="cs-CZ" dirty="0"/>
              <a:t>t</a:t>
            </a:r>
            <a:r>
              <a:rPr lang="en-US" dirty="0" smtClean="0"/>
              <a:t>here are two main training methods:</a:t>
            </a:r>
            <a:r>
              <a:rPr lang="cs-CZ" dirty="0" smtClean="0"/>
              <a:t>	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o</a:t>
            </a:r>
            <a:r>
              <a:rPr lang="en-US" dirty="0" smtClean="0"/>
              <a:t>n-the-job training 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/>
              <a:t>o</a:t>
            </a:r>
            <a:r>
              <a:rPr lang="en-US" dirty="0" err="1" smtClean="0"/>
              <a:t>ff</a:t>
            </a:r>
            <a:r>
              <a:rPr lang="en-US" dirty="0" smtClean="0"/>
              <a:t> the job training </a:t>
            </a:r>
          </a:p>
        </p:txBody>
      </p:sp>
    </p:spTree>
    <p:extLst>
      <p:ext uri="{BB962C8B-B14F-4D97-AF65-F5344CB8AC3E}">
        <p14:creationId xmlns:p14="http://schemas.microsoft.com/office/powerpoint/2010/main" val="3295243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err="1" smtClean="0"/>
              <a:t>organisations</a:t>
            </a:r>
            <a:r>
              <a:rPr lang="en-US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en-US" dirty="0" smtClean="0"/>
              <a:t>plans to identify their future staffing requirements</a:t>
            </a:r>
            <a:endParaRPr lang="cs-CZ" dirty="0" smtClean="0"/>
          </a:p>
          <a:p>
            <a:r>
              <a:rPr lang="cs-CZ" dirty="0"/>
              <a:t>m</a:t>
            </a:r>
            <a:r>
              <a:rPr lang="en-US" dirty="0" smtClean="0"/>
              <a:t>any </a:t>
            </a:r>
            <a:r>
              <a:rPr lang="en-US" dirty="0" err="1" smtClean="0"/>
              <a:t>organisations</a:t>
            </a:r>
            <a:r>
              <a:rPr lang="en-US" dirty="0" smtClean="0"/>
              <a:t> are as concerned about </a:t>
            </a:r>
            <a:r>
              <a:rPr lang="en-US" i="1" dirty="0" smtClean="0"/>
              <a:t>attitude</a:t>
            </a:r>
            <a:r>
              <a:rPr lang="en-US" dirty="0" smtClean="0"/>
              <a:t> as they are about </a:t>
            </a:r>
            <a:r>
              <a:rPr lang="en-US" i="1" dirty="0" smtClean="0"/>
              <a:t>skill</a:t>
            </a:r>
            <a:endParaRPr lang="cs-CZ" i="1" dirty="0" smtClean="0"/>
          </a:p>
          <a:p>
            <a:r>
              <a:rPr lang="cs-CZ" i="1" dirty="0"/>
              <a:t>a</a:t>
            </a:r>
            <a:r>
              <a:rPr lang="en-US" i="1" dirty="0" err="1" smtClean="0"/>
              <a:t>ppraisal</a:t>
            </a:r>
            <a:r>
              <a:rPr lang="en-US" i="1" dirty="0" smtClean="0"/>
              <a:t> </a:t>
            </a:r>
            <a:r>
              <a:rPr lang="en-US" dirty="0" smtClean="0"/>
              <a:t>and training helps motivate staff and so improves staff </a:t>
            </a:r>
            <a:r>
              <a:rPr lang="en-US" i="1" dirty="0" smtClean="0"/>
              <a:t>retention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14918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3000" dirty="0">
                <a:solidFill>
                  <a:prstClr val="black"/>
                </a:solidFill>
                <a:latin typeface="Calibri"/>
              </a:rPr>
              <a:t>Wikipedia: the free encyclopedia [online]. San Francisco (CA): Wikimedia Foundation, 2001-2013 [cit. 2013-06-06]. </a:t>
            </a:r>
            <a:r>
              <a:rPr lang="en-US" sz="3000" dirty="0" err="1">
                <a:solidFill>
                  <a:prstClr val="black"/>
                </a:solidFill>
                <a:latin typeface="Calibri"/>
              </a:rPr>
              <a:t>Dostupné</a:t>
            </a:r>
            <a:r>
              <a:rPr lang="en-US" sz="3000" dirty="0">
                <a:solidFill>
                  <a:prstClr val="black"/>
                </a:solidFill>
                <a:latin typeface="Calibri"/>
              </a:rPr>
              <a:t> z:</a:t>
            </a:r>
            <a:r>
              <a:rPr lang="en-US" sz="3000" dirty="0">
                <a:solidFill>
                  <a:prstClr val="black"/>
                </a:solidFill>
                <a:latin typeface="Calibri"/>
                <a:hlinkClick r:id="rId2"/>
              </a:rPr>
              <a:t>http</a:t>
            </a:r>
            <a:r>
              <a:rPr lang="en-US" sz="3000">
                <a:solidFill>
                  <a:prstClr val="black"/>
                </a:solidFill>
                <a:latin typeface="Calibri"/>
                <a:hlinkClick r:id="rId2"/>
              </a:rPr>
              <a:t>://</a:t>
            </a:r>
            <a:r>
              <a:rPr lang="en-US" sz="3000" smtClean="0">
                <a:solidFill>
                  <a:prstClr val="black"/>
                </a:solidFill>
                <a:latin typeface="Calibri"/>
                <a:hlinkClick r:id="rId2"/>
              </a:rPr>
              <a:t>en.wikipedia.org/wiki/Main_Page</a:t>
            </a:r>
            <a:endParaRPr lang="cs-CZ" smtClean="0">
              <a:solidFill>
                <a:prstClr val="black"/>
              </a:solidFill>
              <a:latin typeface="Calibri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JURASZKOVÁ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ING, Marcela.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Podniková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ekonomika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I: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Učební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texty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pro 1.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ročník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Střední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obchodu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služeb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podnikání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Vyšší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odborná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2012.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PHILLIPS, Janet a kol. Oxford studijní slovník. Oxford: Oxford University Press, 2010, ISBN 978019 430655 3.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6402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230</Words>
  <Application>Microsoft Office PowerPoint</Application>
  <PresentationFormat>Předvádění na obrazovce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Motiv systému Office</vt:lpstr>
      <vt:lpstr>1_Motiv systému Office</vt:lpstr>
      <vt:lpstr>2_Motiv systému Office</vt:lpstr>
      <vt:lpstr>Prezentace aplikace PowerPoint</vt:lpstr>
      <vt:lpstr>People in business</vt:lpstr>
      <vt:lpstr>Recruitement</vt:lpstr>
      <vt:lpstr>Advertising a vacancy</vt:lpstr>
      <vt:lpstr>Applicants</vt:lpstr>
      <vt:lpstr>Training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8</cp:revision>
  <dcterms:created xsi:type="dcterms:W3CDTF">2013-06-04T18:49:17Z</dcterms:created>
  <dcterms:modified xsi:type="dcterms:W3CDTF">2013-06-24T07:00:28Z</dcterms:modified>
</cp:coreProperties>
</file>