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8"/>
  </p:notesMasterIdLst>
  <p:sldIdLst>
    <p:sldId id="261" r:id="rId2"/>
    <p:sldId id="263" r:id="rId3"/>
    <p:sldId id="264" r:id="rId4"/>
    <p:sldId id="265" r:id="rId5"/>
    <p:sldId id="266" r:id="rId6"/>
    <p:sldId id="262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A21A0F6-9A57-45CB-9DBB-9E97EE48D20B}" type="datetimeFigureOut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B3E343C-DDB4-4F74-B776-DEDDE65E34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59839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6FF7D-2B48-488F-A3A9-5FDDDCD47A72}" type="datetime1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B4837-3718-4C17-B9B7-CC4C6017F0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1413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66B95-A0AF-41D6-9953-3EB7A5FA118D}" type="datetime1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AB173-47CE-4E22-9B2D-FB67F73376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8878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9E21E-44D7-47F4-BB43-034912E62CC2}" type="datetime1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B9F8F-5C5C-4249-9969-9BD55DFAC3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97271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E22A4-F4C9-4191-8098-31E2A9AD0CAA}" type="datetime1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52A25-24DE-4951-A14D-ADB798BCAB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3566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082FD-5AF6-4C74-9F46-8D46609407D6}" type="datetime1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82F0F-CB2C-4C10-8A82-7981666A13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2798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97A02-705A-47AF-84ED-9F2850F08CA5}" type="datetime1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A882E-8805-4D02-A052-767C5ABE53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78545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ED7B9-899D-47B2-BEF6-C014B2B86ED8}" type="datetime1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92B1F-7246-4667-BA97-86620829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25897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196A9-3BD0-4235-8D49-F06CC9D40E03}" type="datetime1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9ED04-FD5C-46EC-927D-AAFA0DECAF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69011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B7F2B-8B68-4345-A9EA-BA654721CA02}" type="datetime1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E4C53-03F0-457A-9D83-D2F9781DBD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845919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9C137-8F8D-4F82-96BA-6858843C2366}" type="datetime1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26E40-D830-41C3-AB00-1FCCDF644C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2397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1AFEF-50C5-410E-B3A1-854076DA561B}" type="datetime1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CBD3A-8C02-4851-B865-4EC9CEEF08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31820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A6AEA076-9353-424A-8F31-6C5836A8DFDD}" type="datetime1">
              <a:rPr lang="cs-CZ"/>
              <a:pPr>
                <a:defRPr/>
              </a:pPr>
              <a:t>15.8.2012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E76BFC45-BD40-443D-9DF5-4BDC7D9B04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ssvos.cz/moodle/course/category.php?id=9" TargetMode="External"/><Relationship Id="rId4" Type="http://schemas.openxmlformats.org/officeDocument/2006/relationships/hyperlink" Target="http://www.ssvos.cz/moodle/index.php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90538" y="2060575"/>
            <a:ext cx="8208962" cy="722313"/>
          </a:xfrm>
        </p:spPr>
        <p:txBody>
          <a:bodyPr rtlCol="0">
            <a:noAutofit/>
          </a:bodyPr>
          <a:lstStyle/>
          <a:p>
            <a:pPr marL="3657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Jméno autora: </a:t>
            </a:r>
            <a:r>
              <a:rPr lang="cs-CZ" sz="16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Mgr. Vlasta </a:t>
            </a:r>
            <a:r>
              <a:rPr lang="cs-CZ" sz="1600" dirty="0" err="1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K</a:t>
            </a:r>
            <a:r>
              <a:rPr lang="cs-CZ" sz="1600" dirty="0" err="1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ollariková</a:t>
            </a:r>
            <a:r>
              <a:rPr lang="cs-CZ" sz="16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14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Datum vytvoření: </a:t>
            </a:r>
            <a:r>
              <a:rPr lang="cs-CZ" sz="14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29.05. 2013</a:t>
            </a:r>
            <a:br>
              <a:rPr lang="cs-CZ" sz="14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Číslo DUMu: VY_32_INOVACE_14_OSVZ_ZSVb</a:t>
            </a:r>
            <a:endParaRPr lang="cs-CZ" sz="1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482600" y="4221163"/>
            <a:ext cx="8208963" cy="647700"/>
          </a:xfrm>
        </p:spPr>
        <p:txBody>
          <a:bodyPr/>
          <a:lstStyle/>
          <a:p>
            <a:pPr eaLnBrk="1" hangingPunct="1"/>
            <a:r>
              <a:rPr lang="cs-CZ" sz="1400" b="1" smtClean="0">
                <a:solidFill>
                  <a:schemeClr val="tx1"/>
                </a:solidFill>
                <a:latin typeface="Arial" charset="0"/>
                <a:cs typeface="Arial" charset="0"/>
              </a:rPr>
              <a:t>Anotace:</a:t>
            </a: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cs-CZ" sz="1200" smtClean="0">
                <a:solidFill>
                  <a:schemeClr val="tx1"/>
                </a:solidFill>
                <a:latin typeface="Arial" charset="0"/>
                <a:cs typeface="Arial" charset="0"/>
              </a:rPr>
              <a:t>Seznámit žáky se základy zdravého životního stylu</a:t>
            </a:r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763" y="260350"/>
            <a:ext cx="6624637" cy="125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90538" y="3213100"/>
            <a:ext cx="8208962" cy="7937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>
                <a:latin typeface="Arial" pitchFamily="34" charset="0"/>
                <a:ea typeface="+mn-ea"/>
                <a:cs typeface="Arial" pitchFamily="34" charset="0"/>
              </a:rPr>
              <a:t>Ročník: I.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Vzdělávací oblast: Společenskovědní vzdělávání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 Vzdělávací obor: Základy společenských věd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 Tematický okruh: Kultura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Téma: Péče o zdraví</a:t>
            </a:r>
            <a:r>
              <a:rPr lang="cs-CZ" sz="1200" dirty="0">
                <a:latin typeface="Arial" pitchFamily="34" charset="0"/>
                <a:cs typeface="Arial" pitchFamily="34" charset="0"/>
              </a:rPr>
              <a:t/>
            </a:r>
            <a:br>
              <a:rPr lang="cs-CZ" sz="1200" dirty="0">
                <a:latin typeface="Arial" pitchFamily="34" charset="0"/>
                <a:cs typeface="Arial" pitchFamily="34" charset="0"/>
              </a:rPr>
            </a:b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Podnadpis 2"/>
          <p:cNvSpPr txBox="1">
            <a:spLocks/>
          </p:cNvSpPr>
          <p:nvPr/>
        </p:nvSpPr>
        <p:spPr bwMode="auto">
          <a:xfrm>
            <a:off x="490538" y="5229225"/>
            <a:ext cx="820896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cs-CZ" sz="1400" b="1">
                <a:latin typeface="Arial" charset="0"/>
              </a:rPr>
              <a:t>Metodický list: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cs-CZ" sz="1200">
                <a:latin typeface="Arial" charset="0"/>
              </a:rPr>
              <a:t>Výklad spojený s diskuzí</a:t>
            </a:r>
          </a:p>
        </p:txBody>
      </p:sp>
      <p:sp>
        <p:nvSpPr>
          <p:cNvPr id="2055" name="TextovéPole 7"/>
          <p:cNvSpPr txBox="1">
            <a:spLocks noChangeArrowheads="1"/>
          </p:cNvSpPr>
          <p:nvPr/>
        </p:nvSpPr>
        <p:spPr bwMode="auto">
          <a:xfrm>
            <a:off x="490538" y="6453188"/>
            <a:ext cx="82089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  <a:cs typeface="Arial" charset="0"/>
              </a:defRPr>
            </a:lvl9pPr>
          </a:lstStyle>
          <a:p>
            <a:pPr eaLnBrk="1" hangingPunct="1"/>
            <a:r>
              <a:rPr lang="cs-CZ" sz="1000">
                <a:solidFill>
                  <a:schemeClr val="tx2"/>
                </a:solidFill>
                <a:latin typeface="Arial" charset="0"/>
              </a:rPr>
              <a:t>přehled DUM na stránkách  </a:t>
            </a:r>
            <a:r>
              <a:rPr lang="cs-CZ" sz="1000">
                <a:solidFill>
                  <a:srgbClr val="FFC000"/>
                </a:solidFill>
                <a:latin typeface="Arial" charset="0"/>
                <a:hlinkClick r:id="rId4"/>
              </a:rPr>
              <a:t>Moodle</a:t>
            </a:r>
            <a:r>
              <a:rPr lang="cs-CZ" sz="1000">
                <a:solidFill>
                  <a:srgbClr val="FFC000"/>
                </a:solidFill>
                <a:latin typeface="Arial" charset="0"/>
              </a:rPr>
              <a:t> 		</a:t>
            </a:r>
            <a:r>
              <a:rPr lang="cs-CZ" sz="1000">
                <a:solidFill>
                  <a:schemeClr val="tx2"/>
                </a:solidFill>
                <a:latin typeface="Arial" charset="0"/>
              </a:rPr>
              <a:t>http://</a:t>
            </a:r>
            <a:r>
              <a:rPr lang="cs-CZ" sz="1000">
                <a:solidFill>
                  <a:schemeClr val="tx2"/>
                </a:solidFill>
                <a:latin typeface="Arial" charset="0"/>
                <a:hlinkClick r:id="rId5"/>
              </a:rPr>
              <a:t>www.ssvos.cz/moodle/course/category.php?id=9</a:t>
            </a:r>
            <a:endParaRPr lang="cs-CZ" sz="1000">
              <a:solidFill>
                <a:srgbClr val="FFC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FF0000"/>
                </a:solidFill>
              </a:rPr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7030A0"/>
                </a:solidFill>
              </a:rPr>
              <a:t>Zdraví</a:t>
            </a:r>
            <a:r>
              <a:rPr lang="cs-CZ" smtClean="0"/>
              <a:t> - schopnost aktivně fungovat, stav pohody (fyzické, psychické, sociální)</a:t>
            </a:r>
          </a:p>
          <a:p>
            <a:pPr eaLnBrk="1" hangingPunct="1"/>
            <a:r>
              <a:rPr lang="cs-CZ" b="1" smtClean="0">
                <a:solidFill>
                  <a:srgbClr val="7030A0"/>
                </a:solidFill>
              </a:rPr>
              <a:t>Zdravotní péče - </a:t>
            </a:r>
            <a:r>
              <a:rPr lang="cs-CZ" smtClean="0"/>
              <a:t>prevence, ošetřování, ochrana zdraví</a:t>
            </a:r>
          </a:p>
          <a:p>
            <a:pPr eaLnBrk="1" hangingPunct="1"/>
            <a:r>
              <a:rPr lang="cs-CZ" b="1" smtClean="0">
                <a:solidFill>
                  <a:srgbClr val="7030A0"/>
                </a:solidFill>
              </a:rPr>
              <a:t>Zdravotnictví - </a:t>
            </a:r>
            <a:r>
              <a:rPr lang="cs-CZ" smtClean="0"/>
              <a:t>systém zdravotní péče</a:t>
            </a:r>
          </a:p>
          <a:p>
            <a:pPr eaLnBrk="1" hangingPunct="1"/>
            <a:r>
              <a:rPr lang="cs-CZ" b="1" smtClean="0">
                <a:solidFill>
                  <a:srgbClr val="7030A0"/>
                </a:solidFill>
              </a:rPr>
              <a:t>Zdravotnická zařízení - </a:t>
            </a:r>
            <a:r>
              <a:rPr lang="cs-CZ" smtClean="0"/>
              <a:t>nemocnice, polikliniky, ústavy, léčebny, ordinace, zdravotnická záchranná služba, lékárny, laboratoře atd.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05F25-E802-461C-B9C4-4D782C3494AD}" type="slidenum">
              <a:rPr lang="cs-CZ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0070C0"/>
                </a:solidFill>
              </a:rPr>
              <a:t>Péče o zdraví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Denní režim </a:t>
            </a:r>
            <a:r>
              <a:rPr lang="cs-CZ" dirty="0"/>
              <a:t> </a:t>
            </a:r>
            <a:r>
              <a:rPr lang="cs-CZ" dirty="0" smtClean="0"/>
              <a:t>- spánek, strava, pracovní činnost, pohyb, relaxace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Spánek</a:t>
            </a:r>
            <a:r>
              <a:rPr lang="cs-CZ" dirty="0" smtClean="0"/>
              <a:t> - podle věku; dítě potřebuje 8-10 hodin; dospělý 6-7 hodin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Strava</a:t>
            </a:r>
            <a:r>
              <a:rPr lang="cs-CZ" dirty="0"/>
              <a:t> </a:t>
            </a:r>
            <a:r>
              <a:rPr lang="cs-CZ" dirty="0" smtClean="0"/>
              <a:t>- cukry, tuky, mastné kyseliny, vitamíny,</a:t>
            </a:r>
          </a:p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 minerální látky, voda, stopové prvky, vláknina </a:t>
            </a:r>
          </a:p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 (ovoce, zelenina, ryby)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Relaxace</a:t>
            </a:r>
            <a:r>
              <a:rPr lang="cs-CZ" dirty="0"/>
              <a:t> </a:t>
            </a:r>
            <a:r>
              <a:rPr lang="cs-CZ" dirty="0" smtClean="0"/>
              <a:t>- aktivní a pasivní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1303FB-34D3-4F4C-8B34-6342CFE42982}" type="slidenum">
              <a:rPr lang="cs-CZ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Zdravý životní styl</a:t>
            </a:r>
            <a:endParaRPr lang="cs-CZ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u="sng" smtClean="0"/>
              <a:t>Spánek, strava, relaxace</a:t>
            </a:r>
          </a:p>
          <a:p>
            <a:pPr eaLnBrk="1" hangingPunct="1"/>
            <a:r>
              <a:rPr lang="cs-CZ" b="1" u="sng" smtClean="0">
                <a:solidFill>
                  <a:srgbClr val="7030A0"/>
                </a:solidFill>
              </a:rPr>
              <a:t>Pohyb</a:t>
            </a:r>
            <a:r>
              <a:rPr lang="cs-CZ" smtClean="0"/>
              <a:t> - sport, turistika, tělesná cvičení</a:t>
            </a:r>
          </a:p>
          <a:p>
            <a:pPr eaLnBrk="1" hangingPunct="1"/>
            <a:r>
              <a:rPr lang="cs-CZ" b="1" u="sng" smtClean="0">
                <a:solidFill>
                  <a:srgbClr val="7030A0"/>
                </a:solidFill>
              </a:rPr>
              <a:t>Oblékání</a:t>
            </a:r>
            <a:r>
              <a:rPr lang="cs-CZ" b="1" smtClean="0">
                <a:solidFill>
                  <a:srgbClr val="7030A0"/>
                </a:solidFill>
              </a:rPr>
              <a:t> </a:t>
            </a:r>
            <a:r>
              <a:rPr lang="cs-CZ" smtClean="0"/>
              <a:t>- podle změn počasí</a:t>
            </a:r>
          </a:p>
          <a:p>
            <a:pPr eaLnBrk="1" hangingPunct="1"/>
            <a:r>
              <a:rPr lang="cs-CZ" b="1" u="sng" smtClean="0"/>
              <a:t>Hygiena</a:t>
            </a:r>
            <a:r>
              <a:rPr lang="cs-CZ" smtClean="0"/>
              <a:t> - návyky, duševní (zátěžové situace)</a:t>
            </a:r>
          </a:p>
          <a:p>
            <a:pPr eaLnBrk="1" hangingPunct="1"/>
            <a:r>
              <a:rPr lang="cs-CZ" smtClean="0"/>
              <a:t>Zvládání stresu</a:t>
            </a:r>
          </a:p>
          <a:p>
            <a:pPr eaLnBrk="1" hangingPunct="1"/>
            <a:r>
              <a:rPr lang="cs-CZ" b="1" u="sng" smtClean="0">
                <a:solidFill>
                  <a:schemeClr val="accent1"/>
                </a:solidFill>
              </a:rPr>
              <a:t>Vyhýbat se </a:t>
            </a:r>
            <a:r>
              <a:rPr lang="cs-CZ" smtClean="0"/>
              <a:t>- pobytu v zakouřených prostorách, návykovým látkám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70C51C-4327-4C4E-A12A-988E856E6656}" type="slidenum">
              <a:rPr lang="cs-CZ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smtClean="0">
                <a:solidFill>
                  <a:schemeClr val="accent1"/>
                </a:solidFill>
              </a:rPr>
              <a:t>Otázky k diskuzi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Jaké </a:t>
            </a:r>
            <a:r>
              <a:rPr lang="cs-CZ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lékařské disciplíny </a:t>
            </a:r>
            <a:r>
              <a:rPr lang="cs-CZ" dirty="0" smtClean="0"/>
              <a:t>znáte ? Víte, čím se zabývají jednotlivá odvětví uvedená v závorce? (anatomie, stomatologie, chirurgie, patologie, kardiologie, imunologie atd.)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Co víte o tzv. </a:t>
            </a:r>
            <a:r>
              <a:rPr lang="cs-CZ" b="1" dirty="0" smtClean="0">
                <a:solidFill>
                  <a:srgbClr val="00B050"/>
                </a:solidFill>
              </a:rPr>
              <a:t>alternativní medicíně</a:t>
            </a:r>
            <a:r>
              <a:rPr lang="cs-CZ" dirty="0" smtClean="0"/>
              <a:t>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Zkuste </a:t>
            </a:r>
            <a:r>
              <a:rPr lang="cs-CZ" b="1" u="sng" dirty="0" smtClean="0"/>
              <a:t>vysvětlit </a:t>
            </a:r>
            <a:r>
              <a:rPr lang="cs-CZ" dirty="0" smtClean="0"/>
              <a:t>následující pojmy: akupresura, akupunktura, homeopatie.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Jak lze </a:t>
            </a:r>
            <a:r>
              <a:rPr lang="cs-CZ" b="1" dirty="0" smtClean="0">
                <a:solidFill>
                  <a:srgbClr val="0070C0"/>
                </a:solidFill>
              </a:rPr>
              <a:t>zvýšit imunitu </a:t>
            </a:r>
            <a:r>
              <a:rPr lang="cs-CZ" dirty="0" smtClean="0"/>
              <a:t>člověka?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37AD2-CF2C-43C5-8ADB-BE0F260678B3}" type="slidenum">
              <a:rPr lang="cs-CZ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0225" y="692150"/>
            <a:ext cx="8137525" cy="553997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3600" smtClean="0">
                <a:latin typeface="+mj-lt"/>
                <a:cs typeface="+mn-cs"/>
              </a:rPr>
              <a:t>Literatura</a:t>
            </a:r>
          </a:p>
          <a:p>
            <a:pPr>
              <a:defRPr/>
            </a:pPr>
            <a:endParaRPr lang="cs-CZ" sz="3600" dirty="0" smtClean="0">
              <a:latin typeface="+mj-lt"/>
              <a:cs typeface="+mn-cs"/>
            </a:endParaRPr>
          </a:p>
          <a:p>
            <a:r>
              <a:rPr lang="cs-CZ" sz="3200" dirty="0" smtClean="0">
                <a:latin typeface="+mn-lt"/>
              </a:rPr>
              <a:t>JANDA</a:t>
            </a:r>
            <a:r>
              <a:rPr lang="cs-CZ" sz="3200" dirty="0" smtClean="0">
                <a:latin typeface="+mn-lt"/>
              </a:rPr>
              <a:t>, František. </a:t>
            </a:r>
            <a:r>
              <a:rPr lang="cs-CZ" sz="3200" i="1" dirty="0" smtClean="0">
                <a:latin typeface="+mn-lt"/>
              </a:rPr>
              <a:t>Zdravověda</a:t>
            </a:r>
            <a:r>
              <a:rPr lang="cs-CZ" sz="3200" dirty="0" smtClean="0">
                <a:latin typeface="+mn-lt"/>
              </a:rPr>
              <a:t>. Praha: </a:t>
            </a:r>
            <a:r>
              <a:rPr lang="cs-CZ" sz="3200" dirty="0" err="1" smtClean="0">
                <a:latin typeface="+mn-lt"/>
              </a:rPr>
              <a:t>Informatorium</a:t>
            </a:r>
            <a:r>
              <a:rPr lang="cs-CZ" sz="3200" dirty="0" smtClean="0">
                <a:latin typeface="+mn-lt"/>
              </a:rPr>
              <a:t>, 2004, ISBN 80-7333-026-1.</a:t>
            </a:r>
          </a:p>
          <a:p>
            <a:r>
              <a:rPr lang="cs-CZ" sz="3600" dirty="0" smtClean="0"/>
              <a:t> </a:t>
            </a:r>
          </a:p>
          <a:p>
            <a:r>
              <a:rPr lang="cs-CZ" sz="3200" dirty="0" smtClean="0">
                <a:latin typeface="+mn-lt"/>
              </a:rPr>
              <a:t>TROJAN</a:t>
            </a:r>
            <a:r>
              <a:rPr lang="cs-CZ" sz="3200" dirty="0" smtClean="0">
                <a:latin typeface="+mn-lt"/>
              </a:rPr>
              <a:t>, Stanislav; SOBOTA, Jaromír. </a:t>
            </a:r>
            <a:r>
              <a:rPr lang="cs-CZ" sz="3200" i="1" dirty="0" smtClean="0">
                <a:latin typeface="+mn-lt"/>
              </a:rPr>
              <a:t>Zdravověda</a:t>
            </a:r>
            <a:r>
              <a:rPr lang="cs-CZ" sz="3200" dirty="0" smtClean="0">
                <a:latin typeface="+mn-lt"/>
              </a:rPr>
              <a:t>. Praha: </a:t>
            </a:r>
            <a:r>
              <a:rPr lang="cs-CZ" sz="3200" dirty="0" err="1" smtClean="0">
                <a:latin typeface="+mn-lt"/>
              </a:rPr>
              <a:t>Informatorium</a:t>
            </a:r>
            <a:r>
              <a:rPr lang="cs-CZ" sz="3200" dirty="0" smtClean="0">
                <a:latin typeface="+mn-lt"/>
              </a:rPr>
              <a:t>, 2000, ISBN 80-86073-70-1.</a:t>
            </a:r>
          </a:p>
          <a:p>
            <a:pPr>
              <a:defRPr/>
            </a:pPr>
            <a:endParaRPr lang="cs-CZ" sz="3600" dirty="0">
              <a:latin typeface="+mj-lt"/>
              <a:cs typeface="+mn-cs"/>
            </a:endParaRPr>
          </a:p>
          <a:p>
            <a:pPr>
              <a:defRPr/>
            </a:pPr>
            <a:endParaRPr lang="cs-CZ" sz="3200" dirty="0">
              <a:latin typeface="+mj-lt"/>
              <a:cs typeface="+mn-cs"/>
            </a:endParaRPr>
          </a:p>
          <a:p>
            <a:pPr>
              <a:defRPr/>
            </a:pPr>
            <a:endParaRPr lang="cs-CZ" dirty="0">
              <a:cs typeface="+mn-cs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569007-3267-4D6D-9AE3-18F251951B0D}" type="slidenum">
              <a:rPr lang="cs-CZ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12956</TotalTime>
  <Words>273</Words>
  <Application>Microsoft Office PowerPoint</Application>
  <PresentationFormat>Předvádění na obrazovce (4:3)</PresentationFormat>
  <Paragraphs>45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Jméno autora: Mgr. Vlasta Kollariková  Datum vytvoření: 29.05. 2013 Číslo DUMu: VY_32_INOVACE_14_OSVZ_ZSVb</vt:lpstr>
      <vt:lpstr>Základní pojmy</vt:lpstr>
      <vt:lpstr>Péče o zdraví</vt:lpstr>
      <vt:lpstr>Zdravý životní styl</vt:lpstr>
      <vt:lpstr>Otázky k diskuzi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Antická filozofie</dc:title>
  <dc:creator>Kabinet 318</dc:creator>
  <cp:lastModifiedBy>Servác</cp:lastModifiedBy>
  <cp:revision>25</cp:revision>
  <dcterms:created xsi:type="dcterms:W3CDTF">2013-02-19T12:00:35Z</dcterms:created>
  <dcterms:modified xsi:type="dcterms:W3CDTF">2012-08-15T06:02:30Z</dcterms:modified>
</cp:coreProperties>
</file>