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62" r:id="rId2"/>
    <p:sldId id="256" r:id="rId3"/>
    <p:sldId id="257" r:id="rId4"/>
    <p:sldId id="258" r:id="rId5"/>
    <p:sldId id="263" r:id="rId6"/>
    <p:sldId id="261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3E03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E31CA1F-0101-4E6E-915C-3597D2F2583D}" type="datetimeFigureOut">
              <a:rPr lang="cs-CZ"/>
              <a:pPr>
                <a:defRPr/>
              </a:pPr>
              <a:t>14.11.2013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657C90C-C2EF-4809-9F3F-70265086DA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23180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6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4F9109C-686E-43D9-985F-FD6698EF0E41}" type="datetimeFigureOut">
              <a:rPr lang="cs-CZ"/>
              <a:pPr>
                <a:defRPr/>
              </a:pPr>
              <a:t>14.11.2013</a:t>
            </a:fld>
            <a:endParaRPr lang="cs-CZ"/>
          </a:p>
        </p:txBody>
      </p:sp>
      <p:sp>
        <p:nvSpPr>
          <p:cNvPr id="7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D7F41B2-89F5-4E49-9A31-7C0252E6A0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BC208-94E0-4A2C-9A83-6DCFED2550C7}" type="datetimeFigureOut">
              <a:rPr lang="cs-CZ"/>
              <a:pPr>
                <a:defRPr/>
              </a:pPr>
              <a:t>14.11.2013</a:t>
            </a:fld>
            <a:endParaRPr 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06EA1-52C4-4611-9339-AE3B79E672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4A7E47F-495C-464C-8053-5C7CCD66E960}" type="datetimeFigureOut">
              <a:rPr lang="cs-CZ"/>
              <a:pPr>
                <a:defRPr/>
              </a:pPr>
              <a:t>14.11.2013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A0E1FAE9-EA71-4D20-82AF-A1820E0998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72657-BF9C-42BB-9E0F-5DE601D730B0}" type="datetimeFigureOut">
              <a:rPr lang="cs-CZ"/>
              <a:pPr>
                <a:defRPr/>
              </a:pPr>
              <a:t>14.11.2013</a:t>
            </a:fld>
            <a:endParaRPr 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C252A-75B0-4EE5-B91F-755F0D963C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991A2A4D-BA28-4A08-BAEC-EFBB68BEC4BC}" type="datetimeFigureOut">
              <a:rPr lang="cs-CZ"/>
              <a:pPr>
                <a:defRPr/>
              </a:pPr>
              <a:t>14.11.2013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38E1AA-3753-42A9-B62A-A557D0C971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CC6CE-7FE8-4D09-A26E-89021FA9B321}" type="datetimeFigureOut">
              <a:rPr lang="cs-CZ"/>
              <a:pPr>
                <a:defRPr/>
              </a:pPr>
              <a:t>14.11.2013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105AE-D39F-4AD7-BD98-AB68A0837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8D1AF-950B-4258-871C-1881EA2C759D}" type="datetimeFigureOut">
              <a:rPr lang="cs-CZ"/>
              <a:pPr>
                <a:defRPr/>
              </a:pPr>
              <a:t>14.11.2013</a:t>
            </a:fld>
            <a:endParaRPr lang="cs-CZ"/>
          </a:p>
        </p:txBody>
      </p:sp>
      <p:sp>
        <p:nvSpPr>
          <p:cNvPr id="8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C564F-FE2A-4EF5-9E57-54B2007BE6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62AD8-B679-438B-8BC6-071D4C8912C1}" type="datetimeFigureOut">
              <a:rPr lang="cs-CZ"/>
              <a:pPr>
                <a:defRPr/>
              </a:pPr>
              <a:t>14.11.2013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C6958-858E-4357-8C91-9B98E01D06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F5B46-A907-4DF8-9F0A-DE4713BD8BE1}" type="datetimeFigureOut">
              <a:rPr lang="cs-CZ"/>
              <a:pPr>
                <a:defRPr/>
              </a:pPr>
              <a:t>14.11.2013</a:t>
            </a:fld>
            <a:endParaRPr lang="cs-CZ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ADFCC-7237-4A85-B463-58DDAB64DC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93C5B-11D9-470F-A1AA-29CAA0605589}" type="datetimeFigureOut">
              <a:rPr lang="cs-CZ"/>
              <a:pPr>
                <a:defRPr/>
              </a:pPr>
              <a:t>14.11.2013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0166A-4E3D-4A6A-AB3A-D7B4D28368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9800646-8BC6-41F3-91FF-38CA99FCD010}" type="datetimeFigureOut">
              <a:rPr lang="cs-CZ"/>
              <a:pPr>
                <a:defRPr/>
              </a:pPr>
              <a:t>14.11.2013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91DFFA2-E24A-4E3C-B3B5-1A856CFCC09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0" name="Zástupný symbol pro text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850E7ACA-CDAF-4B35-95F9-3B9442DA4BCE}" type="datetimeFigureOut">
              <a:rPr lang="cs-CZ"/>
              <a:pPr>
                <a:defRPr/>
              </a:pPr>
              <a:t>14.11.2013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EF11526-3FDD-4C87-9D4A-7C81D5FFE1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33" r:id="rId2"/>
    <p:sldLayoutId id="2147483741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42" r:id="rId9"/>
    <p:sldLayoutId id="2147483739" r:id="rId10"/>
    <p:sldLayoutId id="21474837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10CF9B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10CF9B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10CF9B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sshttp/www.ssvos.cz/moodle/course/category.php?id=9vos.cz" TargetMode="External"/><Relationship Id="rId4" Type="http://schemas.openxmlformats.org/officeDocument/2006/relationships/hyperlink" Target="http://www.ssvos.cz/moodle/index.php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90538" y="2060575"/>
            <a:ext cx="8208962" cy="722313"/>
          </a:xfrm>
        </p:spPr>
        <p:txBody>
          <a:bodyPr rtlCol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Jméno autora: </a:t>
            </a:r>
            <a:r>
              <a:rPr lang="cs-CZ" sz="16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Mgr. Vlasta </a:t>
            </a:r>
            <a:r>
              <a:rPr lang="cs-CZ" sz="16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K</a:t>
            </a:r>
            <a:r>
              <a:rPr lang="cs-CZ" sz="16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ollariková </a:t>
            </a:r>
            <a:r>
              <a:rPr lang="cs-CZ" sz="16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cs-CZ" sz="16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cs-CZ" sz="1400" dirty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Datum vytvoření</a:t>
            </a:r>
            <a:r>
              <a:rPr lang="cs-CZ" sz="140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: </a:t>
            </a:r>
            <a:r>
              <a:rPr lang="cs-CZ" sz="140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26.09</a:t>
            </a:r>
            <a:r>
              <a:rPr lang="cs-CZ" sz="14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. 2013</a:t>
            </a:r>
            <a:br>
              <a:rPr lang="cs-CZ" sz="14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Číslo DUMu: VY_32_INOVACE_14_OSVZ_ON</a:t>
            </a:r>
            <a:endParaRPr lang="cs-CZ" sz="1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47" name="Podnadpis 2"/>
          <p:cNvSpPr>
            <a:spLocks noGrp="1"/>
          </p:cNvSpPr>
          <p:nvPr>
            <p:ph type="subTitle" idx="1"/>
          </p:nvPr>
        </p:nvSpPr>
        <p:spPr>
          <a:xfrm>
            <a:off x="482600" y="4221163"/>
            <a:ext cx="8208963" cy="647700"/>
          </a:xfrm>
        </p:spPr>
        <p:txBody>
          <a:bodyPr/>
          <a:lstStyle/>
          <a:p>
            <a:pPr algn="ctr" eaLnBrk="1" hangingPunct="1"/>
            <a:r>
              <a:rPr lang="cs-CZ" sz="1400" b="1" smtClean="0">
                <a:solidFill>
                  <a:schemeClr val="tx1"/>
                </a:solidFill>
                <a:latin typeface="Arial" charset="0"/>
                <a:cs typeface="Arial" charset="0"/>
              </a:rPr>
              <a:t>Anotace:</a:t>
            </a:r>
            <a:r>
              <a:rPr lang="cs-CZ" sz="1400" smtClean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cs-CZ" sz="1400" smtClean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cs-CZ" sz="1200" smtClean="0">
                <a:solidFill>
                  <a:schemeClr val="tx1"/>
                </a:solidFill>
                <a:latin typeface="Arial" charset="0"/>
                <a:cs typeface="Arial" charset="0"/>
              </a:rPr>
              <a:t>Diskutovat se žáky o využívání volného času</a:t>
            </a:r>
          </a:p>
        </p:txBody>
      </p:sp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74763" y="260350"/>
            <a:ext cx="6624637" cy="125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490538" y="3213100"/>
            <a:ext cx="8208962" cy="936625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 smtClean="0">
                <a:latin typeface="Arial" pitchFamily="34" charset="0"/>
                <a:ea typeface="+mn-ea"/>
                <a:cs typeface="Arial" pitchFamily="34" charset="0"/>
              </a:rPr>
              <a:t>Ročník: I.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Vzdělávací oblast: Společenskovědní vzdělávání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 Vzdělávací obor: </a:t>
            </a:r>
            <a:r>
              <a:rPr lang="cs-CZ" sz="1200" smtClean="0">
                <a:latin typeface="Arial" pitchFamily="34" charset="0"/>
                <a:cs typeface="Arial" pitchFamily="34" charset="0"/>
              </a:rPr>
              <a:t>Občanská nauka</a:t>
            </a:r>
            <a:endParaRPr lang="cs-CZ" sz="1200" dirty="0" smtClean="0">
              <a:latin typeface="Arial" pitchFamily="34" charset="0"/>
              <a:cs typeface="Arial" pitchFamily="34" charset="0"/>
            </a:endParaRP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 Tematický okruh: Člověk a společnost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Téma: Využití volného času</a:t>
            </a:r>
            <a:endParaRPr lang="cs-CZ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Podnadpis 2"/>
          <p:cNvSpPr txBox="1">
            <a:spLocks/>
          </p:cNvSpPr>
          <p:nvPr/>
        </p:nvSpPr>
        <p:spPr bwMode="auto">
          <a:xfrm>
            <a:off x="490538" y="5229225"/>
            <a:ext cx="820896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cs-CZ" sz="1400" b="1"/>
              <a:t>Metodický list: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cs-CZ" sz="1200"/>
              <a:t>Výklad spojený s diskuzí</a:t>
            </a:r>
          </a:p>
        </p:txBody>
      </p:sp>
      <p:sp>
        <p:nvSpPr>
          <p:cNvPr id="6151" name="TextovéPole 7"/>
          <p:cNvSpPr txBox="1">
            <a:spLocks noChangeArrowheads="1"/>
          </p:cNvSpPr>
          <p:nvPr/>
        </p:nvSpPr>
        <p:spPr bwMode="auto">
          <a:xfrm>
            <a:off x="323850" y="6532563"/>
            <a:ext cx="8208963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cs-CZ" sz="1000">
                <a:solidFill>
                  <a:schemeClr val="tx2"/>
                </a:solidFill>
              </a:rPr>
              <a:t>přehled DUM na stránkách  </a:t>
            </a:r>
            <a:r>
              <a:rPr lang="cs-CZ" sz="1000">
                <a:solidFill>
                  <a:srgbClr val="FFC000"/>
                </a:solidFill>
                <a:hlinkClick r:id="rId4"/>
              </a:rPr>
              <a:t>Moodle</a:t>
            </a:r>
            <a:r>
              <a:rPr lang="cs-CZ" sz="1000">
                <a:solidFill>
                  <a:srgbClr val="FFC000"/>
                </a:solidFill>
              </a:rPr>
              <a:t> 		</a:t>
            </a:r>
            <a:r>
              <a:rPr lang="cs-CZ" sz="1000">
                <a:solidFill>
                  <a:schemeClr val="tx2"/>
                </a:solidFill>
                <a:hlinkClick r:id="rId5"/>
              </a:rPr>
              <a:t>www.sshttp://www.ssvos.cz/moodle/course/category.php?id=9vos.cz</a:t>
            </a:r>
            <a:r>
              <a:rPr lang="cs-CZ" sz="1000">
                <a:solidFill>
                  <a:schemeClr val="tx2"/>
                </a:solidFill>
              </a:rPr>
              <a:t> 	</a:t>
            </a:r>
            <a:endParaRPr lang="cs-CZ" sz="100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17581" y="764705"/>
            <a:ext cx="7175351" cy="273630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C00000"/>
                </a:solidFill>
              </a:rPr>
              <a:t>Volný čas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7171" name="Podnadpis 3"/>
          <p:cNvSpPr>
            <a:spLocks noGrp="1"/>
          </p:cNvSpPr>
          <p:nvPr>
            <p:ph type="subTitle" idx="1"/>
          </p:nvPr>
        </p:nvSpPr>
        <p:spPr>
          <a:xfrm>
            <a:off x="2987824" y="4005064"/>
            <a:ext cx="5481489" cy="1512168"/>
          </a:xfrm>
        </p:spPr>
        <p:txBody>
          <a:bodyPr/>
          <a:lstStyle/>
          <a:p>
            <a:pPr algn="l" eaLnBrk="1" hangingPunct="1"/>
            <a:r>
              <a:rPr lang="cs-CZ" dirty="0" smtClean="0"/>
              <a:t>Pojem, zábava, formy zábavy, relaxace aktivní, relaxace pasivní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3289" y="404664"/>
            <a:ext cx="6512511" cy="165618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003300"/>
                </a:solidFill>
              </a:rPr>
              <a:t>Volný čas, pojem</a:t>
            </a:r>
            <a:endParaRPr lang="cs-CZ" dirty="0">
              <a:solidFill>
                <a:srgbClr val="0033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3000" y="2492375"/>
            <a:ext cx="6400800" cy="3457575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i="1" u="sng" dirty="0" smtClean="0">
                <a:solidFill>
                  <a:srgbClr val="C00000"/>
                </a:solidFill>
              </a:rPr>
              <a:t>Pojem</a:t>
            </a:r>
            <a:r>
              <a:rPr lang="cs-CZ" i="1" dirty="0" smtClean="0">
                <a:solidFill>
                  <a:srgbClr val="C00000"/>
                </a:solidFill>
              </a:rPr>
              <a:t>: </a:t>
            </a:r>
            <a:r>
              <a:rPr lang="cs-CZ" dirty="0" smtClean="0"/>
              <a:t>definován mnoha odborníky, různé názory, např. </a:t>
            </a:r>
            <a:r>
              <a:rPr lang="cs-CZ" u="sng" dirty="0" smtClean="0"/>
              <a:t>Aristoteles</a:t>
            </a:r>
            <a:r>
              <a:rPr lang="cs-CZ" dirty="0" smtClean="0"/>
              <a:t> říká, že jde o čas přemýšlení, čtení veršů a poslouchání hudby; </a:t>
            </a:r>
            <a:r>
              <a:rPr lang="cs-CZ" u="sng" dirty="0" smtClean="0"/>
              <a:t>ve středověku </a:t>
            </a:r>
            <a:r>
              <a:rPr lang="cs-CZ" dirty="0" smtClean="0"/>
              <a:t>byl chápán jako čas věnovaný modlitbám nebo zábavě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u="sng" dirty="0" smtClean="0">
                <a:solidFill>
                  <a:srgbClr val="C00000"/>
                </a:solidFill>
              </a:rPr>
              <a:t>Současný názor</a:t>
            </a:r>
            <a:r>
              <a:rPr lang="cs-CZ" dirty="0" smtClean="0"/>
              <a:t>: volný čas stojí mimo pracovní dobu a slouží k uspokojování biologických, rodinných a osobních potřeb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marL="342900" indent="-34290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dirty="0" smtClean="0"/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550224" cy="172819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rgbClr val="003300"/>
                </a:solidFill>
              </a:rPr>
              <a:t>Zábava, formy zábavy</a:t>
            </a:r>
            <a:endParaRPr lang="cs-CZ" dirty="0">
              <a:solidFill>
                <a:srgbClr val="0033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0825" y="2276475"/>
            <a:ext cx="7850188" cy="410527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u="sng" dirty="0" smtClean="0">
                <a:solidFill>
                  <a:srgbClr val="FF0000"/>
                </a:solidFill>
              </a:rPr>
              <a:t>Zábava</a:t>
            </a:r>
            <a:r>
              <a:rPr lang="cs-CZ" dirty="0" smtClean="0"/>
              <a:t>: je taková forma činnosti, do které se člověk nemusí nutit, protože mu přináší radost, zároveň i odpočinek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u="sng" dirty="0" smtClean="0">
                <a:solidFill>
                  <a:srgbClr val="FF0000"/>
                </a:solidFill>
              </a:rPr>
              <a:t>Formy zábavy</a:t>
            </a:r>
            <a:r>
              <a:rPr lang="cs-CZ" dirty="0" smtClean="0"/>
              <a:t>: film, divadlo, cirkus, tanec, četba, společenské hry, počítačové hry, hudba, televize, rozhlas, sport, internet, </a:t>
            </a:r>
            <a:r>
              <a:rPr lang="cs-CZ" dirty="0" err="1" smtClean="0"/>
              <a:t>planking</a:t>
            </a:r>
            <a:endParaRPr lang="cs-CZ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b="1" dirty="0" smtClean="0">
                <a:solidFill>
                  <a:srgbClr val="FF0000"/>
                </a:solidFill>
              </a:rPr>
              <a:t>ÚKOL</a:t>
            </a:r>
            <a:r>
              <a:rPr lang="cs-CZ" dirty="0" smtClean="0"/>
              <a:t>: Které z uvedených forem jsou aktivní?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Co je to </a:t>
            </a:r>
            <a:r>
              <a:rPr lang="cs-CZ" dirty="0" err="1" smtClean="0"/>
              <a:t>planking</a:t>
            </a:r>
            <a:r>
              <a:rPr lang="cs-CZ" dirty="0" smtClean="0"/>
              <a:t>?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   </a:t>
            </a: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marL="342900" indent="-34290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marL="342900" indent="-34290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dirty="0" smtClean="0"/>
          </a:p>
          <a:p>
            <a:pPr marL="342900" indent="-34290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Relaxace pasivní a aktivní</a:t>
            </a:r>
            <a:endParaRPr lang="cs-CZ" dirty="0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FB3E03"/>
                </a:solidFill>
              </a:rPr>
              <a:t>Relaxace</a:t>
            </a:r>
            <a:r>
              <a:rPr lang="cs-CZ" dirty="0" smtClean="0"/>
              <a:t>: je stav, při kterém se v těle člověka uvolňuje napětí (fyzické, psychické)</a:t>
            </a:r>
          </a:p>
          <a:p>
            <a:pPr eaLnBrk="1" hangingPunct="1"/>
            <a:r>
              <a:rPr lang="cs-CZ" dirty="0" smtClean="0"/>
              <a:t>při relaxaci provozuje člověk činnost, která je mu příjemná a baví ho, relaxací se zbavuje stresu a únavy</a:t>
            </a:r>
          </a:p>
          <a:p>
            <a:pPr eaLnBrk="1" hangingPunct="1"/>
            <a:r>
              <a:rPr lang="cs-CZ" b="1" dirty="0" smtClean="0">
                <a:solidFill>
                  <a:srgbClr val="FB3E03"/>
                </a:solidFill>
              </a:rPr>
              <a:t>Relaxace pasivní</a:t>
            </a:r>
            <a:r>
              <a:rPr lang="cs-CZ" dirty="0" smtClean="0"/>
              <a:t>: četba oddechové literatury, televize, rozhlas, internet</a:t>
            </a:r>
          </a:p>
          <a:p>
            <a:pPr eaLnBrk="1" hangingPunct="1"/>
            <a:r>
              <a:rPr lang="cs-CZ" b="1" dirty="0" smtClean="0">
                <a:solidFill>
                  <a:srgbClr val="FB3E03"/>
                </a:solidFill>
              </a:rPr>
              <a:t>Relaxace aktivní</a:t>
            </a:r>
            <a:r>
              <a:rPr lang="cs-CZ" dirty="0" smtClean="0"/>
              <a:t>: sport, provozování různých zájmových kroužků, studium odborné literatury atd.</a:t>
            </a:r>
          </a:p>
          <a:p>
            <a:pPr eaLnBrk="1" hangingPunct="1"/>
            <a:r>
              <a:rPr lang="cs-CZ" u="sng" dirty="0" smtClean="0">
                <a:solidFill>
                  <a:srgbClr val="FB3E03"/>
                </a:solidFill>
              </a:rPr>
              <a:t>ÚKOL</a:t>
            </a:r>
            <a:r>
              <a:rPr lang="cs-CZ" dirty="0" smtClean="0"/>
              <a:t>: Čím se relaxace liší?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7694240" cy="151216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Literatura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750" y="1916113"/>
            <a:ext cx="8208963" cy="2665412"/>
          </a:xfrm>
        </p:spPr>
        <p:txBody>
          <a:bodyPr>
            <a:normAutofit/>
          </a:bodyPr>
          <a:lstStyle/>
          <a:p>
            <a:pPr marL="4572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EMMERT </a:t>
            </a:r>
            <a:r>
              <a:rPr lang="cs-CZ" dirty="0"/>
              <a:t>a kol. </a:t>
            </a:r>
            <a:r>
              <a:rPr lang="cs-CZ" i="1" dirty="0"/>
              <a:t>Odmaturuj ze společenských věd</a:t>
            </a:r>
            <a:r>
              <a:rPr lang="cs-CZ" dirty="0"/>
              <a:t>. Brno: </a:t>
            </a:r>
            <a:r>
              <a:rPr lang="cs-CZ" dirty="0" err="1"/>
              <a:t>Didaktis</a:t>
            </a:r>
            <a:r>
              <a:rPr lang="cs-CZ" dirty="0"/>
              <a:t>, 2003, ISBN 80-86285-68-5.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cs-CZ" dirty="0"/>
          </a:p>
          <a:p>
            <a:pPr marL="4572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smtClean="0"/>
              <a:t>HLADÍK</a:t>
            </a:r>
            <a:r>
              <a:rPr lang="cs-CZ" dirty="0"/>
              <a:t>. </a:t>
            </a:r>
            <a:r>
              <a:rPr lang="cs-CZ" i="1" dirty="0"/>
              <a:t>Společenské vědy v kostce</a:t>
            </a:r>
            <a:r>
              <a:rPr lang="cs-CZ" dirty="0"/>
              <a:t>. Havlíčkův Brod: Fragment, 1996, ISBN 80-7200-044-6.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95</TotalTime>
  <Words>304</Words>
  <Application>Microsoft Office PowerPoint</Application>
  <PresentationFormat>Předvádění na obrazovce (4:3)</PresentationFormat>
  <Paragraphs>34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Bohatý</vt:lpstr>
      <vt:lpstr>Jméno autora: Mgr. Vlasta Kollariková  Datum vytvoření: 26.09. 2013 Číslo DUMu: VY_32_INOVACE_14_OSVZ_ON</vt:lpstr>
      <vt:lpstr>Volný čas</vt:lpstr>
      <vt:lpstr>Volný čas, pojem</vt:lpstr>
      <vt:lpstr>Zábava, formy zábavy</vt:lpstr>
      <vt:lpstr>Relaxace pasivní a aktivní</vt:lpstr>
      <vt:lpstr>Literatura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Předsokratovské období řecké filozofie</dc:title>
  <dc:creator>Lenovo</dc:creator>
  <cp:lastModifiedBy>Kabinet 318</cp:lastModifiedBy>
  <cp:revision>26</cp:revision>
  <dcterms:created xsi:type="dcterms:W3CDTF">2013-02-20T06:20:22Z</dcterms:created>
  <dcterms:modified xsi:type="dcterms:W3CDTF">2013-11-14T15:19:11Z</dcterms:modified>
</cp:coreProperties>
</file>