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2" r:id="rId2"/>
    <p:sldId id="256" r:id="rId3"/>
    <p:sldId id="257" r:id="rId4"/>
    <p:sldId id="258" r:id="rId5"/>
    <p:sldId id="263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3E0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31CA1F-0101-4E6E-915C-3597D2F2583D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57C90C-C2EF-4809-9F3F-70265086DA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318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4F9109C-686E-43D9-985F-FD6698EF0E41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D7F41B2-89F5-4E49-9A31-7C0252E6A0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BC208-94E0-4A2C-9A83-6DCFED2550C7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06EA1-52C4-4611-9339-AE3B79E672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A7E47F-495C-464C-8053-5C7CCD66E960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0E1FAE9-EA71-4D20-82AF-A1820E0998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72657-BF9C-42BB-9E0F-5DE601D730B0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C252A-75B0-4EE5-B91F-755F0D963C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91A2A4D-BA28-4A08-BAEC-EFBB68BEC4BC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38E1AA-3753-42A9-B62A-A557D0C971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CC6CE-7FE8-4D09-A26E-89021FA9B321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105AE-D39F-4AD7-BD98-AB68A0837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8D1AF-950B-4258-871C-1881EA2C759D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564F-FE2A-4EF5-9E57-54B2007BE6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62AD8-B679-438B-8BC6-071D4C8912C1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C6958-858E-4357-8C91-9B98E01D06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F5B46-A907-4DF8-9F0A-DE4713BD8BE1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ADFCC-7237-4A85-B463-58DDAB64DC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93C5B-11D9-470F-A1AA-29CAA0605589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0166A-4E3D-4A6A-AB3A-D7B4D28368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800646-8BC6-41F3-91FF-38CA99FCD010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1DFFA2-E24A-4E3C-B3B5-1A856CFCC0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50E7ACA-CDAF-4B35-95F9-3B9442DA4BCE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F11526-3FDD-4C87-9D4A-7C81D5FFE1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3" r:id="rId2"/>
    <p:sldLayoutId id="2147483741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42" r:id="rId9"/>
    <p:sldLayoutId id="2147483739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http/www.ssvos.cz/moodle/course/category.php?id=9vos.cz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Jméno autora: 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K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ollariková </a:t>
            </a: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Datum vytvoření</a:t>
            </a:r>
            <a:r>
              <a:rPr lang="cs-CZ" sz="14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cs-CZ" sz="14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26.09</a:t>
            </a: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. 2013</a:t>
            </a:r>
            <a:b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Číslo DUMu: VY_32_INOVACE_14_OSVZ_ON</a:t>
            </a:r>
            <a:endParaRPr lang="cs-CZ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482600" y="4221163"/>
            <a:ext cx="8208963" cy="647700"/>
          </a:xfrm>
        </p:spPr>
        <p:txBody>
          <a:bodyPr/>
          <a:lstStyle/>
          <a:p>
            <a:pPr algn="ctr" eaLnBrk="1" hangingPunct="1"/>
            <a:r>
              <a:rPr lang="cs-CZ" sz="1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smtClean="0">
                <a:solidFill>
                  <a:schemeClr val="tx1"/>
                </a:solidFill>
                <a:latin typeface="Arial" charset="0"/>
                <a:cs typeface="Arial" charset="0"/>
              </a:rPr>
              <a:t>Diskutovat se žáky o využívání volného času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213100"/>
            <a:ext cx="8208962" cy="9366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Vzdělávací 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Vzdělávací obor: </a:t>
            </a:r>
            <a:r>
              <a:rPr lang="cs-CZ" sz="1200" smtClean="0">
                <a:latin typeface="Arial" pitchFamily="34" charset="0"/>
                <a:cs typeface="Arial" pitchFamily="34" charset="0"/>
              </a:rPr>
              <a:t>Občanská nauka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Tematický okruh: Člověk a společnost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Téma: Využití volného času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400" b="1"/>
              <a:t>Metodický list: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200"/>
              <a:t>Výklad spojený s diskuzí</a:t>
            </a:r>
          </a:p>
        </p:txBody>
      </p:sp>
      <p:sp>
        <p:nvSpPr>
          <p:cNvPr id="6151" name="TextovéPole 7"/>
          <p:cNvSpPr txBox="1">
            <a:spLocks noChangeArrowheads="1"/>
          </p:cNvSpPr>
          <p:nvPr/>
        </p:nvSpPr>
        <p:spPr bwMode="auto">
          <a:xfrm>
            <a:off x="323850" y="6532563"/>
            <a:ext cx="82089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cs-CZ" sz="1000">
                <a:solidFill>
                  <a:schemeClr val="tx2"/>
                </a:solidFill>
              </a:rPr>
              <a:t>přehled DUM na stránkách  </a:t>
            </a:r>
            <a:r>
              <a:rPr lang="cs-CZ" sz="1000">
                <a:solidFill>
                  <a:srgbClr val="FFC000"/>
                </a:solidFill>
                <a:hlinkClick r:id="rId4"/>
              </a:rPr>
              <a:t>Moodle</a:t>
            </a:r>
            <a:r>
              <a:rPr lang="cs-CZ" sz="1000">
                <a:solidFill>
                  <a:srgbClr val="FFC000"/>
                </a:solidFill>
              </a:rPr>
              <a:t> 		</a:t>
            </a:r>
            <a:r>
              <a:rPr lang="cs-CZ" sz="1000">
                <a:solidFill>
                  <a:schemeClr val="tx2"/>
                </a:solidFill>
                <a:hlinkClick r:id="rId5"/>
              </a:rPr>
              <a:t>www.sshttp://www.ssvos.cz/moodle/course/category.php?id=9vos.cz</a:t>
            </a:r>
            <a:r>
              <a:rPr lang="cs-CZ" sz="1000">
                <a:solidFill>
                  <a:schemeClr val="tx2"/>
                </a:solidFill>
              </a:rPr>
              <a:t> 	</a:t>
            </a:r>
            <a:endParaRPr lang="cs-CZ" sz="100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764705"/>
            <a:ext cx="7175351" cy="27363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C00000"/>
                </a:solidFill>
              </a:rPr>
              <a:t>Volný čas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7171" name="Podnadpis 3"/>
          <p:cNvSpPr>
            <a:spLocks noGrp="1"/>
          </p:cNvSpPr>
          <p:nvPr>
            <p:ph type="subTitle" idx="1"/>
          </p:nvPr>
        </p:nvSpPr>
        <p:spPr>
          <a:xfrm>
            <a:off x="2987824" y="4005064"/>
            <a:ext cx="5481489" cy="1512168"/>
          </a:xfrm>
        </p:spPr>
        <p:txBody>
          <a:bodyPr/>
          <a:lstStyle/>
          <a:p>
            <a:pPr algn="l" eaLnBrk="1" hangingPunct="1"/>
            <a:r>
              <a:rPr lang="cs-CZ" dirty="0" smtClean="0"/>
              <a:t>Pojem, zábava, formy zábavy, relaxace aktivní, relaxace pasivní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16561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3300"/>
                </a:solidFill>
              </a:rPr>
              <a:t>Volný čas, pojem</a:t>
            </a:r>
            <a:endParaRPr lang="cs-CZ" dirty="0">
              <a:solidFill>
                <a:srgbClr val="00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2492375"/>
            <a:ext cx="6400800" cy="345757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i="1" u="sng" dirty="0" smtClean="0">
                <a:solidFill>
                  <a:srgbClr val="C00000"/>
                </a:solidFill>
              </a:rPr>
              <a:t>Pojem</a:t>
            </a:r>
            <a:r>
              <a:rPr lang="cs-CZ" i="1" dirty="0" smtClean="0">
                <a:solidFill>
                  <a:srgbClr val="C00000"/>
                </a:solidFill>
              </a:rPr>
              <a:t>: </a:t>
            </a:r>
            <a:r>
              <a:rPr lang="cs-CZ" dirty="0" smtClean="0"/>
              <a:t>definován mnoha odborníky, různé názory, např. </a:t>
            </a:r>
            <a:r>
              <a:rPr lang="cs-CZ" u="sng" dirty="0" smtClean="0"/>
              <a:t>Aristoteles</a:t>
            </a:r>
            <a:r>
              <a:rPr lang="cs-CZ" dirty="0" smtClean="0"/>
              <a:t> říká, že jde o čas přemýšlení, čtení veršů a poslouchání hudby; </a:t>
            </a:r>
            <a:r>
              <a:rPr lang="cs-CZ" u="sng" dirty="0" smtClean="0"/>
              <a:t>ve středověku </a:t>
            </a:r>
            <a:r>
              <a:rPr lang="cs-CZ" dirty="0" smtClean="0"/>
              <a:t>byl chápán jako čas věnovaný modlitbám nebo zábavě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u="sng" dirty="0" smtClean="0">
                <a:solidFill>
                  <a:srgbClr val="C00000"/>
                </a:solidFill>
              </a:rPr>
              <a:t>Současný názor</a:t>
            </a:r>
            <a:r>
              <a:rPr lang="cs-CZ" dirty="0" smtClean="0"/>
              <a:t>: volný čas stojí mimo pracovní dobu a slouží k uspokojování biologických, rodinných a osobních potřeb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550224" cy="172819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3300"/>
                </a:solidFill>
              </a:rPr>
              <a:t>Zábava, formy zábavy</a:t>
            </a:r>
            <a:endParaRPr lang="cs-CZ" dirty="0">
              <a:solidFill>
                <a:srgbClr val="00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276475"/>
            <a:ext cx="7850188" cy="41052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u="sng" dirty="0" smtClean="0">
                <a:solidFill>
                  <a:srgbClr val="FF0000"/>
                </a:solidFill>
              </a:rPr>
              <a:t>Zábava</a:t>
            </a:r>
            <a:r>
              <a:rPr lang="cs-CZ" dirty="0" smtClean="0"/>
              <a:t>: je taková forma činnosti, do které se člověk nemusí nutit, protože mu přináší radost, zároveň i odpočinek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u="sng" dirty="0" smtClean="0">
                <a:solidFill>
                  <a:srgbClr val="FF0000"/>
                </a:solidFill>
              </a:rPr>
              <a:t>Formy zábavy</a:t>
            </a:r>
            <a:r>
              <a:rPr lang="cs-CZ" dirty="0" smtClean="0"/>
              <a:t>: film, divadlo, cirkus, tanec, četba, společenské hry, počítačové hry, hudba, televize, rozhlas, sport, internet, </a:t>
            </a:r>
            <a:r>
              <a:rPr lang="cs-CZ" dirty="0" err="1" smtClean="0"/>
              <a:t>planking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ÚKOL</a:t>
            </a:r>
            <a:r>
              <a:rPr lang="cs-CZ" dirty="0" smtClean="0"/>
              <a:t>: Které z uvedených forem jsou aktivní?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Co je to </a:t>
            </a:r>
            <a:r>
              <a:rPr lang="cs-CZ" dirty="0" err="1" smtClean="0"/>
              <a:t>planking</a:t>
            </a:r>
            <a:r>
              <a:rPr lang="cs-CZ" dirty="0" smtClean="0"/>
              <a:t>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 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Relaxace pasivní a aktivní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B3E03"/>
                </a:solidFill>
              </a:rPr>
              <a:t>Relaxace</a:t>
            </a:r>
            <a:r>
              <a:rPr lang="cs-CZ" dirty="0" smtClean="0"/>
              <a:t>: je stav, při kterém se v těle člověka uvolňuje napětí (fyzické, psychické)</a:t>
            </a:r>
          </a:p>
          <a:p>
            <a:pPr eaLnBrk="1" hangingPunct="1"/>
            <a:r>
              <a:rPr lang="cs-CZ" dirty="0" smtClean="0"/>
              <a:t>při relaxaci provozuje člověk činnost, která je mu příjemná a baví ho, relaxací se zbavuje stresu a únavy</a:t>
            </a:r>
          </a:p>
          <a:p>
            <a:pPr eaLnBrk="1" hangingPunct="1"/>
            <a:r>
              <a:rPr lang="cs-CZ" b="1" dirty="0" smtClean="0">
                <a:solidFill>
                  <a:srgbClr val="FB3E03"/>
                </a:solidFill>
              </a:rPr>
              <a:t>Relaxace pasivní</a:t>
            </a:r>
            <a:r>
              <a:rPr lang="cs-CZ" dirty="0" smtClean="0"/>
              <a:t>: četba oddechové literatury, televize, rozhlas, internet</a:t>
            </a:r>
          </a:p>
          <a:p>
            <a:pPr eaLnBrk="1" hangingPunct="1"/>
            <a:r>
              <a:rPr lang="cs-CZ" b="1" dirty="0" smtClean="0">
                <a:solidFill>
                  <a:srgbClr val="FB3E03"/>
                </a:solidFill>
              </a:rPr>
              <a:t>Relaxace aktivní</a:t>
            </a:r>
            <a:r>
              <a:rPr lang="cs-CZ" dirty="0" smtClean="0"/>
              <a:t>: sport, provozování různých zájmových kroužků, studium odborné literatury atd.</a:t>
            </a:r>
          </a:p>
          <a:p>
            <a:pPr eaLnBrk="1" hangingPunct="1"/>
            <a:r>
              <a:rPr lang="cs-CZ" u="sng" dirty="0" smtClean="0">
                <a:solidFill>
                  <a:srgbClr val="FB3E03"/>
                </a:solidFill>
              </a:rPr>
              <a:t>ÚKOL</a:t>
            </a:r>
            <a:r>
              <a:rPr lang="cs-CZ" dirty="0" smtClean="0"/>
              <a:t>: Čím se relaxace liší?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94240" cy="1512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Literatura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916113"/>
            <a:ext cx="8208963" cy="2665412"/>
          </a:xfrm>
        </p:spPr>
        <p:txBody>
          <a:bodyPr>
            <a:normAutofit/>
          </a:bodyPr>
          <a:lstStyle/>
          <a:p>
            <a:pPr marL="4572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EMMERT </a:t>
            </a:r>
            <a:r>
              <a:rPr lang="cs-CZ" dirty="0"/>
              <a:t>a kol. </a:t>
            </a:r>
            <a:r>
              <a:rPr lang="cs-CZ" i="1" dirty="0"/>
              <a:t>Odmaturuj ze společenských věd</a:t>
            </a:r>
            <a:r>
              <a:rPr lang="cs-CZ" dirty="0"/>
              <a:t>. Brno: </a:t>
            </a:r>
            <a:r>
              <a:rPr lang="cs-CZ" dirty="0" err="1"/>
              <a:t>Didaktis</a:t>
            </a:r>
            <a:r>
              <a:rPr lang="cs-CZ" dirty="0"/>
              <a:t>, 2003, ISBN 80-86285-68-5.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4572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mtClean="0"/>
              <a:t>HLADÍK</a:t>
            </a:r>
            <a:r>
              <a:rPr lang="cs-CZ" dirty="0"/>
              <a:t>. </a:t>
            </a:r>
            <a:r>
              <a:rPr lang="cs-CZ" i="1" dirty="0"/>
              <a:t>Společenské vědy v kostce</a:t>
            </a:r>
            <a:r>
              <a:rPr lang="cs-CZ" dirty="0"/>
              <a:t>. Havlíčkův Brod: Fragment, 1996, ISBN 80-7200-044-6.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95</TotalTime>
  <Words>304</Words>
  <Application>Microsoft Office PowerPoint</Application>
  <PresentationFormat>Předvádění na obrazovce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Bohatý</vt:lpstr>
      <vt:lpstr>Jméno autora: Mgr. Vlasta Kollariková  Datum vytvoření: 26.09. 2013 Číslo DUMu: VY_32_INOVACE_14_OSVZ_ON</vt:lpstr>
      <vt:lpstr>Volný čas</vt:lpstr>
      <vt:lpstr>Volný čas, pojem</vt:lpstr>
      <vt:lpstr>Zábava, formy zábavy</vt:lpstr>
      <vt:lpstr>Relaxace pasivní a aktivní</vt:lpstr>
      <vt:lpstr>Literatura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Předsokratovské období řecké filozofie</dc:title>
  <dc:creator>Lenovo</dc:creator>
  <cp:lastModifiedBy>Kabinet 318</cp:lastModifiedBy>
  <cp:revision>26</cp:revision>
  <dcterms:created xsi:type="dcterms:W3CDTF">2013-02-20T06:20:22Z</dcterms:created>
  <dcterms:modified xsi:type="dcterms:W3CDTF">2013-11-14T15:19:11Z</dcterms:modified>
</cp:coreProperties>
</file>