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7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ped.muni.cz/wphy/stranka/optika/cavele_g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dum.rvp.cz/materialy/zobrazovani-rozptylkou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Negative.lens.svg" TargetMode="External"/><Relationship Id="rId2" Type="http://schemas.openxmlformats.org/officeDocument/2006/relationships/hyperlink" Target="http://sk.wikipedia.org/wiki/S%C3%BAbor:Concave_lens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16.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VY_32_INOVACE_14_FY_C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Optika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Zobrazení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rozptylkou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Po úvodním opakování význačných paprsků u rozptylky můžeme více času věnovat podrobnější její konstrukci.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Samotnou konstrukci obrazu předmětu, v různé vzdálenosti od rozptylky, je možné soustředit do jednoho obrázku a ušetřit tak čas.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Na závěr si mohou studenti vyzkoušet aplet.</a:t>
            </a: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3/32/Concave_le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5" y="1145649"/>
            <a:ext cx="7620000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34925"/>
            <a:ext cx="9137650" cy="123383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Zobrazení rozptylkou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01670" y="4787169"/>
            <a:ext cx="3690410" cy="1932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Opakování – rozptylka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Konstrukce a chování rozptylky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Konstrukce obrazu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Aplet – konkávní čočka - rozptylka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Zápis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6545" y="4743927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8388588" y="6573990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0" y="8620"/>
            <a:ext cx="9144000" cy="1143000"/>
          </a:xfrm>
        </p:spPr>
        <p:txBody>
          <a:bodyPr/>
          <a:lstStyle/>
          <a:p>
            <a:r>
              <a:rPr lang="cs-CZ" dirty="0" smtClean="0"/>
              <a:t>Opakování – rozptylka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06514" y="1178750"/>
            <a:ext cx="8937485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charakteristika</a:t>
            </a:r>
          </a:p>
          <a:p>
            <a:endParaRPr lang="cs-CZ" sz="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/>
              <a:t>Rozptylka </a:t>
            </a:r>
            <a:r>
              <a:rPr lang="cs-CZ" dirty="0" smtClean="0"/>
              <a:t>(konkávní </a:t>
            </a:r>
            <a:r>
              <a:rPr lang="cs-CZ" dirty="0"/>
              <a:t>čočka) </a:t>
            </a:r>
            <a:r>
              <a:rPr lang="cs-CZ" dirty="0" smtClean="0"/>
              <a:t>přeměňuje</a:t>
            </a:r>
            <a:r>
              <a:rPr lang="cs-CZ" dirty="0"/>
              <a:t> </a:t>
            </a:r>
            <a:r>
              <a:rPr lang="cs-CZ" dirty="0" smtClean="0"/>
              <a:t>příchozí rovnoběžný</a:t>
            </a:r>
            <a:r>
              <a:rPr lang="cs-CZ" dirty="0"/>
              <a:t> svazek paprsků na </a:t>
            </a:r>
            <a:r>
              <a:rPr lang="cs-CZ" dirty="0" smtClean="0"/>
              <a:t>rozbíhavý.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Rozptylná </a:t>
            </a:r>
            <a:r>
              <a:rPr lang="cs-CZ" dirty="0"/>
              <a:t>čočka je uprostřed tenčí než na okrajích.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Rozptylka zmenšuje</a:t>
            </a:r>
            <a:r>
              <a:rPr lang="cs-CZ" dirty="0"/>
              <a:t> obraz pozorovaného </a:t>
            </a:r>
            <a:r>
              <a:rPr lang="cs-CZ" dirty="0" smtClean="0"/>
              <a:t>předmětu.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Rozptylky </a:t>
            </a:r>
            <a:r>
              <a:rPr lang="cs-CZ" dirty="0"/>
              <a:t>se používají </a:t>
            </a:r>
            <a:r>
              <a:rPr lang="cs-CZ" dirty="0" smtClean="0"/>
              <a:t>pro úpravu</a:t>
            </a:r>
            <a:r>
              <a:rPr lang="cs-CZ" dirty="0"/>
              <a:t> </a:t>
            </a:r>
            <a:r>
              <a:rPr lang="cs-CZ" dirty="0" smtClean="0"/>
              <a:t>krátkozrakosti</a:t>
            </a:r>
            <a:r>
              <a:rPr lang="cs-CZ" dirty="0"/>
              <a:t> </a:t>
            </a:r>
            <a:r>
              <a:rPr lang="cs-CZ" dirty="0" smtClean="0"/>
              <a:t>v dalekohledech (okulár</a:t>
            </a:r>
            <a:r>
              <a:rPr lang="cs-CZ" dirty="0"/>
              <a:t> Galileova </a:t>
            </a:r>
            <a:r>
              <a:rPr lang="cs-CZ" dirty="0" smtClean="0"/>
              <a:t>dalekohledu) nebo mikroskopech.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7934" y="3592113"/>
            <a:ext cx="256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3 význačné paprsky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1510" y="4042163"/>
            <a:ext cx="4230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ro konstrukci zobrazovaných předmětů používáme tři význačné paprsky.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Paprsky určitého směru nebo úhlu k ose, se chovají všechny shodně.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Platí pro velmi tenkou čočku u které se neprojevuje otvorová vada.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Pro získání zobrazovaného bodu stačí průsečík dvou paprsků.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Směr paprsku procházející středem čočky není ovlivněn tvarem čočky.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69534" y="7773289"/>
            <a:ext cx="587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970" y="3654025"/>
            <a:ext cx="4703935" cy="298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44" y="2318662"/>
            <a:ext cx="509587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/>
              <a:t>Konstrukce a chování rozptylky</a:t>
            </a:r>
          </a:p>
        </p:txBody>
      </p:sp>
      <p:pic>
        <p:nvPicPr>
          <p:cNvPr id="5" name="Picture 2" descr="Konkávní le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874" y="5049180"/>
            <a:ext cx="3186601" cy="150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933767" y="4572254"/>
            <a:ext cx="611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</a:t>
            </a:r>
            <a:r>
              <a:rPr lang="cs-CZ" sz="1000" dirty="0"/>
              <a:t>3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36323" y="6550704"/>
            <a:ext cx="611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</a:t>
            </a:r>
            <a:r>
              <a:rPr lang="cs-CZ" sz="1000" dirty="0"/>
              <a:t>1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51704" y="1425317"/>
            <a:ext cx="3195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schematické značky rozptylky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57165" y="2203962"/>
            <a:ext cx="855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starší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407315" y="2203962"/>
            <a:ext cx="1282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současná</a:t>
            </a:r>
            <a:endParaRPr lang="cs-CZ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6462210" y="2798930"/>
            <a:ext cx="0" cy="1710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6200441" y="3654025"/>
            <a:ext cx="2106974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6359690" y="4503890"/>
            <a:ext cx="2050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6358665" y="2798930"/>
            <a:ext cx="2071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6365632" y="2787222"/>
            <a:ext cx="35168" cy="1046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6520991" y="4407402"/>
            <a:ext cx="35168" cy="1046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6527720" y="2787221"/>
            <a:ext cx="27262" cy="1088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H="1">
            <a:off x="6369244" y="4408792"/>
            <a:ext cx="25787" cy="100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Zaoblený obdélníkový popisek 2053"/>
          <p:cNvSpPr/>
          <p:nvPr/>
        </p:nvSpPr>
        <p:spPr>
          <a:xfrm>
            <a:off x="3221850" y="1223754"/>
            <a:ext cx="2098044" cy="990111"/>
          </a:xfrm>
          <a:prstGeom prst="wedgeRoundRectCallout">
            <a:avLst>
              <a:gd name="adj1" fmla="val -34333"/>
              <a:gd name="adj2" fmla="val 723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Stejně jako u spojky </a:t>
            </a:r>
            <a:r>
              <a:rPr lang="cs-CZ" sz="1000" dirty="0" smtClean="0">
                <a:solidFill>
                  <a:schemeClr val="tx1"/>
                </a:solidFill>
              </a:rPr>
              <a:t>dochází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k </a:t>
            </a:r>
            <a:r>
              <a:rPr lang="cs-CZ" sz="1000" dirty="0" smtClean="0">
                <a:solidFill>
                  <a:schemeClr val="tx1"/>
                </a:solidFill>
              </a:rPr>
              <a:t>dvojnásobnému lomu. Rovnoběžné paprsky dopadají </a:t>
            </a:r>
            <a:r>
              <a:rPr lang="cs-CZ" sz="1000" dirty="0" smtClean="0">
                <a:solidFill>
                  <a:schemeClr val="tx1"/>
                </a:solidFill>
              </a:rPr>
              <a:t>na zkřivenou plochu čočky pod </a:t>
            </a:r>
            <a:r>
              <a:rPr lang="cs-CZ" sz="1000" dirty="0" smtClean="0">
                <a:solidFill>
                  <a:schemeClr val="tx1"/>
                </a:solidFill>
              </a:rPr>
              <a:t>odlišnými úhly, tím dochází k otvorové vadě.</a:t>
            </a:r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7857365" y="2920425"/>
            <a:ext cx="0" cy="15621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7857365" y="2799537"/>
            <a:ext cx="77547" cy="1165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7778900" y="4485786"/>
            <a:ext cx="78465" cy="138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 flipV="1">
            <a:off x="7767355" y="2798930"/>
            <a:ext cx="90010" cy="1214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H="1" flipV="1">
            <a:off x="7857369" y="4489463"/>
            <a:ext cx="86210" cy="1270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aoblený obdélníkový popisek 35"/>
          <p:cNvSpPr/>
          <p:nvPr/>
        </p:nvSpPr>
        <p:spPr>
          <a:xfrm>
            <a:off x="1023636" y="5647292"/>
            <a:ext cx="1980221" cy="842048"/>
          </a:xfrm>
          <a:prstGeom prst="wedgeRoundRectCallout">
            <a:avLst>
              <a:gd name="adj1" fmla="val 23947"/>
              <a:gd name="adj2" fmla="val -898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 Při průchodu </a:t>
            </a:r>
            <a:r>
              <a:rPr lang="cs-CZ" sz="1000" dirty="0" smtClean="0">
                <a:solidFill>
                  <a:schemeClr val="tx1"/>
                </a:solidFill>
              </a:rPr>
              <a:t>bílého světla čočkou dochází </a:t>
            </a:r>
            <a:r>
              <a:rPr lang="cs-CZ" sz="1000" dirty="0">
                <a:solidFill>
                  <a:schemeClr val="tx1"/>
                </a:solidFill>
              </a:rPr>
              <a:t>k rozkladu </a:t>
            </a:r>
            <a:r>
              <a:rPr lang="cs-CZ" sz="1000" dirty="0" smtClean="0">
                <a:solidFill>
                  <a:schemeClr val="tx1"/>
                </a:solidFill>
              </a:rPr>
              <a:t>světla</a:t>
            </a:r>
            <a:r>
              <a:rPr lang="cs-CZ" sz="1000" dirty="0">
                <a:solidFill>
                  <a:schemeClr val="tx1"/>
                </a:solidFill>
              </a:rPr>
              <a:t> </a:t>
            </a:r>
            <a:r>
              <a:rPr lang="cs-CZ" sz="1000" dirty="0" smtClean="0">
                <a:solidFill>
                  <a:schemeClr val="tx1"/>
                </a:solidFill>
              </a:rPr>
              <a:t>a vzniká barevná vada.</a:t>
            </a:r>
            <a:endParaRPr lang="cs-CZ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Konstrukce obrazu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1376363"/>
            <a:ext cx="7688263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601669" y="5599189"/>
            <a:ext cx="5715635" cy="307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Čím je těleso blíže k rozptylce tím je obraz větší, ale menší než těleso.</a:t>
            </a:r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96525" y="6219310"/>
            <a:ext cx="837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Obraz je neskutečný, vzpřímený a zmenšený.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Aplet – konkávní čočka - rozptylka</a:t>
            </a:r>
          </a:p>
        </p:txBody>
      </p:sp>
      <p:pic>
        <p:nvPicPr>
          <p:cNvPr id="4098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27333"/>
            <a:ext cx="4542999" cy="493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58579" y="626431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>
                <a:hlinkClick r:id="rId2"/>
              </a:rPr>
              <a:t>http://www.ped.muni.cz/wphy/stranka/optika/cavele_g.htm</a:t>
            </a:r>
            <a:endParaRPr lang="cs-CZ" sz="1200" dirty="0"/>
          </a:p>
        </p:txBody>
      </p:sp>
      <p:sp>
        <p:nvSpPr>
          <p:cNvPr id="3" name="Obdélník 2"/>
          <p:cNvSpPr/>
          <p:nvPr/>
        </p:nvSpPr>
        <p:spPr>
          <a:xfrm>
            <a:off x="5145520" y="6264315"/>
            <a:ext cx="39959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hlinkClick r:id="rId4"/>
              </a:rPr>
              <a:t>http://dum.rvp.cz/materialy/zobrazovani-rozptylkou.html</a:t>
            </a:r>
            <a:endParaRPr lang="cs-CZ" sz="1200" dirty="0"/>
          </a:p>
        </p:txBody>
      </p:sp>
      <p:pic>
        <p:nvPicPr>
          <p:cNvPr id="5122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579" y="3161934"/>
            <a:ext cx="4088050" cy="310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4973881" y="1491862"/>
            <a:ext cx="768249" cy="451973"/>
          </a:xfrm>
          <a:prstGeom prst="wedgeRoundRectCallout">
            <a:avLst>
              <a:gd name="adj1" fmla="val -85492"/>
              <a:gd name="adj2" fmla="val 703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Aplet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7632340" y="2573905"/>
            <a:ext cx="1128289" cy="451973"/>
          </a:xfrm>
          <a:prstGeom prst="wedgeRoundRectCallout">
            <a:avLst>
              <a:gd name="adj1" fmla="val -22002"/>
              <a:gd name="adj2" fmla="val 1009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Spustitelný program EXE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47175" y="1327333"/>
            <a:ext cx="27003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Demonstrace vlastností rozptylky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82328" y="1545957"/>
            <a:ext cx="8229600" cy="188304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/>
              <a:t>FIR0002. </a:t>
            </a:r>
            <a:r>
              <a:rPr lang="cs-CZ" sz="1400" i="1" dirty="0" err="1"/>
              <a:t>Súbor:Concave</a:t>
            </a:r>
            <a:r>
              <a:rPr lang="cs-CZ" sz="1400" i="1" dirty="0"/>
              <a:t> lens.jpg - </a:t>
            </a:r>
            <a:r>
              <a:rPr lang="cs-CZ" sz="1400" i="1" dirty="0" err="1"/>
              <a:t>Wikipédia</a:t>
            </a:r>
            <a:r>
              <a:rPr lang="cs-CZ" sz="1400" dirty="0"/>
              <a:t> [online]. [cit. </a:t>
            </a:r>
            <a:r>
              <a:rPr lang="cs-CZ" sz="1400" dirty="0" smtClean="0"/>
              <a:t>16.9.2012</a:t>
            </a:r>
            <a:r>
              <a:rPr lang="cs-CZ" sz="1400" dirty="0"/>
              <a:t>]. Dostupný na WWW: </a:t>
            </a:r>
            <a:r>
              <a:rPr lang="cs-CZ" sz="1400" dirty="0">
                <a:hlinkClick r:id="rId2"/>
              </a:rPr>
              <a:t>http://sk.wikipedia.org/wiki/S%C3%BAbor:Concave_lens.jpg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2, 4, 5 </a:t>
            </a:r>
            <a:r>
              <a:rPr lang="cs-CZ" sz="1400" dirty="0" smtClean="0"/>
              <a:t>Archiv autora</a:t>
            </a:r>
            <a:endParaRPr lang="cs-CZ" sz="1400" b="1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3 </a:t>
            </a:r>
            <a:r>
              <a:rPr lang="cs-CZ" sz="1400" dirty="0" smtClean="0"/>
              <a:t>ADÁMEK</a:t>
            </a:r>
            <a:r>
              <a:rPr lang="cs-CZ" sz="1400" dirty="0"/>
              <a:t>, Petr. </a:t>
            </a:r>
            <a:r>
              <a:rPr lang="cs-CZ" sz="1400" i="1" dirty="0" err="1"/>
              <a:t>Soubor:Negative.lens.svg</a:t>
            </a:r>
            <a:r>
              <a:rPr lang="cs-CZ" sz="1400" i="1" dirty="0"/>
              <a:t> – Wikipedie</a:t>
            </a:r>
            <a:r>
              <a:rPr lang="cs-CZ" sz="1400" dirty="0"/>
              <a:t> [online]. [cit. 16.9.2012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cs.wikipedia.org/wiki/Soubor:Negative.lens.svg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dirty="0" smtClean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482328" y="4374105"/>
            <a:ext cx="81835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kern="0" dirty="0" smtClean="0"/>
              <a:t>Literatura</a:t>
            </a:r>
            <a:endParaRPr lang="cs-CZ" kern="0" dirty="0"/>
          </a:p>
        </p:txBody>
      </p:sp>
      <p:sp>
        <p:nvSpPr>
          <p:cNvPr id="5" name="Obdélník 4"/>
          <p:cNvSpPr/>
          <p:nvPr/>
        </p:nvSpPr>
        <p:spPr>
          <a:xfrm>
            <a:off x="456151" y="5502963"/>
            <a:ext cx="82359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</a:t>
            </a:r>
            <a:r>
              <a:rPr lang="en-US" sz="1400"/>
              <a:t> </a:t>
            </a:r>
            <a:r>
              <a:rPr lang="en-US" sz="140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16.9.2012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4"/>
              </a:rPr>
              <a:t>http://en.wikipedia.org/wiki/Main_Page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9628</TotalTime>
  <Words>209</Words>
  <Application>Microsoft Office PowerPoint</Application>
  <PresentationFormat>Předvádění na obrazovce (4:3)</PresentationFormat>
  <Paragraphs>62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Zobrazení rozptylkou</vt:lpstr>
      <vt:lpstr>Opakování – rozptylka</vt:lpstr>
      <vt:lpstr>Konstrukce a chování rozptylky</vt:lpstr>
      <vt:lpstr>Konstrukce obrazu</vt:lpstr>
      <vt:lpstr>Aplet – konkávní čočka - rozptylka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335</cp:revision>
  <dcterms:created xsi:type="dcterms:W3CDTF">2013-03-27T07:54:35Z</dcterms:created>
  <dcterms:modified xsi:type="dcterms:W3CDTF">2013-08-20T14:55:59Z</dcterms:modified>
</cp:coreProperties>
</file>