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57" r:id="rId4"/>
    <p:sldId id="262" r:id="rId5"/>
    <p:sldId id="258" r:id="rId6"/>
    <p:sldId id="275" r:id="rId7"/>
    <p:sldId id="259" r:id="rId8"/>
    <p:sldId id="268" r:id="rId9"/>
    <p:sldId id="276" r:id="rId10"/>
    <p:sldId id="26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in_Page" TargetMode="External"/><Relationship Id="rId2" Type="http://schemas.openxmlformats.org/officeDocument/2006/relationships/hyperlink" Target="http://pixabay.com/cs/vesm%C3%ADrnou-proch%C3%A1zku-astronaut-nasa-99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19. 11.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VY_32_INOVACE_14_FY_B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/>
              <a:t>Inerciální a neinerciální vztažné soustavy</a:t>
            </a:r>
            <a:endParaRPr lang="cs-CZ" sz="1200" b="1" dirty="0" smtClean="0"/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Definice a popis vztažných soustav.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Porovnání inerciálních a neinerciálních soustav.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P</a:t>
            </a:r>
            <a:r>
              <a:rPr lang="cs-CZ" sz="1200" i="1" dirty="0" smtClean="0">
                <a:latin typeface="Verdana" pitchFamily="34" charset="0"/>
              </a:rPr>
              <a:t>říklady pohybu v inerciální a neinerciální soustavě.</a:t>
            </a: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367400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/>
              <a:t>NASA-IMAGERY. </a:t>
            </a:r>
            <a:r>
              <a:rPr lang="cs-CZ" sz="1400" i="1" dirty="0"/>
              <a:t>Vesmírnou Procházku, Astronaut - Volně dostupný obrázek - 991</a:t>
            </a:r>
            <a:r>
              <a:rPr lang="cs-CZ" sz="1400" dirty="0"/>
              <a:t>[online]. [cit. </a:t>
            </a:r>
            <a:r>
              <a:rPr lang="cs-CZ" sz="1400" dirty="0" smtClean="0"/>
              <a:t>19.11.2012].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http://pixabay.com/cs/vesm%C3%ADrnou-proch%C3%A1zku-astronaut-nasa-991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dirty="0" smtClean="0"/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854" y="4808473"/>
            <a:ext cx="82359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URGOŠÍK, Bohuš. </a:t>
            </a:r>
            <a:r>
              <a:rPr lang="cs-CZ" sz="1400" i="1" dirty="0"/>
              <a:t>Fyzika</a:t>
            </a:r>
            <a:r>
              <a:rPr lang="cs-CZ" sz="1400" dirty="0"/>
              <a:t>. Praha 1: SNTL - Nakladatelství technické literatury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 II. řada: příručky, sv. 88. </a:t>
            </a:r>
          </a:p>
          <a:p>
            <a:endParaRPr lang="cs-CZ" sz="1400" dirty="0" smtClean="0"/>
          </a:p>
          <a:p>
            <a:r>
              <a:rPr lang="cs-CZ" sz="1400" dirty="0"/>
              <a:t>SVOBODA, Emanuel. </a:t>
            </a:r>
            <a:r>
              <a:rPr lang="cs-CZ" sz="1400" i="1" dirty="0"/>
              <a:t>Přehled středoškolské fyziky</a:t>
            </a:r>
            <a:r>
              <a:rPr lang="cs-CZ" sz="1400" dirty="0"/>
              <a:t>. 2. vyd. Praha: Prometheus, 1996, 497 s. ISBN 80-719-6006-3.</a:t>
            </a:r>
            <a:endParaRPr lang="cs-CZ" sz="1400" dirty="0" smtClean="0"/>
          </a:p>
          <a:p>
            <a:endParaRPr lang="cs-CZ" sz="1400" dirty="0" smtClean="0"/>
          </a:p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19.11.2012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en.wikipedia.org/wiki/Main_Page</a:t>
            </a:r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37854" y="4041196"/>
            <a:ext cx="8229600" cy="69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ed5cfba0ef40b22de977/1373525489/space-walk-991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637"/>
            <a:ext cx="10422650" cy="68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342" y="0"/>
            <a:ext cx="6676893" cy="2123855"/>
          </a:xfrm>
        </p:spPr>
        <p:txBody>
          <a:bodyPr/>
          <a:lstStyle/>
          <a:p>
            <a:pPr eaLnBrk="1" hangingPunct="1"/>
            <a:r>
              <a:rPr lang="cs-CZ" dirty="0"/>
              <a:t>Inerciální a neinerciální vztažné soustavy</a:t>
            </a: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6645" y="4284095"/>
            <a:ext cx="3465385" cy="2601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/>
              <a:t>Vztažné </a:t>
            </a:r>
            <a:r>
              <a:rPr lang="cs-CZ" sz="1600" dirty="0" smtClean="0"/>
              <a:t>soustavy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/>
              <a:t>Popis polohy hmotného bodu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Inerciální vztažné soustavy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Neinerciální vztažné soustavy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Pohyb v inerciální soustavě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/>
              <a:t>Pohyb v neinerciální </a:t>
            </a:r>
            <a:r>
              <a:rPr lang="cs-CZ" sz="1600" dirty="0" smtClean="0"/>
              <a:t>soustavě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8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/>
              <a:t>Pokus</a:t>
            </a:r>
            <a:endParaRPr lang="cs-CZ" sz="1600" dirty="0" smtClean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r>
              <a:rPr lang="cs-CZ" dirty="0" smtClean="0"/>
              <a:t>Vztažné soustavy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19" y="1268760"/>
            <a:ext cx="8595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ohyb tělesa (hmotného bodu) můžeme jednoznačně popsat, když  udáme jak se mění poloha tělesa v prostoru, vzhledem k jiným, vhodně zvoleným tělesům.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2035322"/>
            <a:ext cx="846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Tělesa zvolená jako vztažná, jsou vzhledem k pozorovanému tělesu v klidu.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2524885"/>
            <a:ext cx="846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Tělesa vztažná</a:t>
            </a:r>
            <a:r>
              <a:rPr lang="cs-CZ" dirty="0"/>
              <a:t> </a:t>
            </a:r>
            <a:r>
              <a:rPr lang="cs-CZ" dirty="0" smtClean="0"/>
              <a:t>a těleso pozorované tvoří tzv. vztažnou soustavu.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6705" y="3654025"/>
            <a:ext cx="576064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Volba vztažné soustavy by měla být co nejjednodušší.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75518" y="3014449"/>
            <a:ext cx="846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Pro popis změny polohy se vztažnou soustavou spojíme soustavu souřadnic.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6516" y="4302684"/>
            <a:ext cx="2115234" cy="7386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/>
              <a:t>pro pohyb po přímce použijeme jednu souřadnici, nazveme ji x</a:t>
            </a:r>
            <a:endParaRPr lang="cs-CZ" sz="1400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463581" y="5319210"/>
            <a:ext cx="1601104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736685" y="5350165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636785" y="4302684"/>
            <a:ext cx="2880320" cy="7386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/>
              <a:t>pro pohyb v rovině použijeme souřadnice dvě, k souřadnici x přidáme souřadnici y, k x kolmou</a:t>
            </a:r>
            <a:endParaRPr lang="cs-CZ" sz="1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715636" y="4265511"/>
            <a:ext cx="3131839" cy="7386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/>
              <a:t>pro pohyb v prostoru (3D)  použijeme souřadnice 3, k souřadnicím x a y připojíme souřadnici z, kolmou k z i y</a:t>
            </a:r>
            <a:endParaRPr lang="cs-CZ" sz="1400" dirty="0"/>
          </a:p>
        </p:txBody>
      </p:sp>
      <p:cxnSp>
        <p:nvCxnSpPr>
          <p:cNvPr id="18" name="Přímá spojnice se šipkou 17"/>
          <p:cNvCxnSpPr/>
          <p:nvPr/>
        </p:nvCxnSpPr>
        <p:spPr>
          <a:xfrm>
            <a:off x="3510956" y="6314078"/>
            <a:ext cx="1601104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784060" y="6345033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V="1">
            <a:off x="3510956" y="5226126"/>
            <a:ext cx="0" cy="10879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176845" y="5226126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cxnSp>
        <p:nvCxnSpPr>
          <p:cNvPr id="24" name="Přímá spojnice se šipkou 23"/>
          <p:cNvCxnSpPr/>
          <p:nvPr/>
        </p:nvCxnSpPr>
        <p:spPr>
          <a:xfrm>
            <a:off x="6876793" y="6129776"/>
            <a:ext cx="1601104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8149897" y="6160731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 flipV="1">
            <a:off x="6876793" y="5041824"/>
            <a:ext cx="0" cy="10879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6542682" y="5041824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cxnSp>
        <p:nvCxnSpPr>
          <p:cNvPr id="21" name="Přímá spojnice se šipkou 20"/>
          <p:cNvCxnSpPr/>
          <p:nvPr/>
        </p:nvCxnSpPr>
        <p:spPr>
          <a:xfrm flipH="1">
            <a:off x="6292204" y="6129776"/>
            <a:ext cx="584589" cy="5845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102170" y="6160731"/>
            <a:ext cx="19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</a:t>
            </a:r>
            <a:endParaRPr lang="cs-CZ" dirty="0"/>
          </a:p>
        </p:txBody>
      </p:sp>
      <p:sp>
        <p:nvSpPr>
          <p:cNvPr id="30" name="Zaoblený obdélníkový popisek 29"/>
          <p:cNvSpPr/>
          <p:nvPr/>
        </p:nvSpPr>
        <p:spPr>
          <a:xfrm>
            <a:off x="3996472" y="5257535"/>
            <a:ext cx="1755195" cy="759961"/>
          </a:xfrm>
          <a:prstGeom prst="wedgeRoundRectCallout">
            <a:avLst>
              <a:gd name="adj1" fmla="val -50421"/>
              <a:gd name="adj2" fmla="val 242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Souřadnice doplníme o stupnice a podle situace doplníme jednotku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251520" y="5364215"/>
            <a:ext cx="212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3279819" y="6314078"/>
            <a:ext cx="212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22250" y="6129300"/>
            <a:ext cx="212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34" name="Zaoblený obdélníkový popisek 33"/>
          <p:cNvSpPr/>
          <p:nvPr/>
        </p:nvSpPr>
        <p:spPr>
          <a:xfrm>
            <a:off x="534408" y="5802451"/>
            <a:ext cx="1542686" cy="498621"/>
          </a:xfrm>
          <a:prstGeom prst="wedgeRoundRectCallout">
            <a:avLst>
              <a:gd name="adj1" fmla="val -47941"/>
              <a:gd name="adj2" fmla="val -117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Počáteční bod 0.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5" name="Zaoblený obdélníkový popisek 34"/>
          <p:cNvSpPr/>
          <p:nvPr/>
        </p:nvSpPr>
        <p:spPr>
          <a:xfrm>
            <a:off x="7161290" y="5042490"/>
            <a:ext cx="1524329" cy="759961"/>
          </a:xfrm>
          <a:prstGeom prst="wedgeRoundRectCallout">
            <a:avLst>
              <a:gd name="adj1" fmla="val -92844"/>
              <a:gd name="adj2" fmla="val 604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Pravoúhlé soustavy souřadnic.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polohy hmotného bodu</a:t>
            </a:r>
            <a:endParaRPr lang="cs-CZ" dirty="0"/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688606" y="2581261"/>
            <a:ext cx="1601104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1961710" y="2612216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3510956" y="2638380"/>
            <a:ext cx="1601104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784060" y="2669335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510956" y="1550428"/>
            <a:ext cx="0" cy="10879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3176845" y="1550428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6876793" y="2626742"/>
            <a:ext cx="1601104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8149897" y="2657697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6876793" y="1538790"/>
            <a:ext cx="0" cy="10879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542682" y="1538790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6292204" y="2626742"/>
            <a:ext cx="584589" cy="5845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6102170" y="2657697"/>
            <a:ext cx="19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76545" y="2626266"/>
            <a:ext cx="212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279819" y="2638380"/>
            <a:ext cx="212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822250" y="2626266"/>
            <a:ext cx="212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82575" y="3166326"/>
            <a:ext cx="196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jedním údajem: x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385850" y="3166326"/>
            <a:ext cx="2086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dvěma údaji: x, y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345551" y="3211331"/>
            <a:ext cx="2132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třemi údaji: x, y</a:t>
            </a:r>
            <a:r>
              <a:rPr lang="cs-CZ" dirty="0"/>
              <a:t>,</a:t>
            </a:r>
            <a:r>
              <a:rPr lang="cs-CZ" dirty="0" smtClean="0"/>
              <a:t> z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807836" y="3928701"/>
            <a:ext cx="5585029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Polohu hmotného bodu popisujeme v </a:t>
            </a:r>
            <a:r>
              <a:rPr lang="cs-CZ" dirty="0"/>
              <a:t>u</a:t>
            </a:r>
            <a:r>
              <a:rPr lang="cs-CZ" dirty="0" smtClean="0"/>
              <a:t>rčitém čase.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1092301" y="4464115"/>
                <a:ext cx="1100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301" y="4464115"/>
                <a:ext cx="1100366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4134024" y="4485322"/>
                <a:ext cx="1100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024" y="4485322"/>
                <a:ext cx="110036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4173586" y="4959170"/>
                <a:ext cx="1073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y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y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586" y="4959170"/>
                <a:ext cx="1073563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980675" y="4464115"/>
                <a:ext cx="1100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675" y="4464115"/>
                <a:ext cx="110036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7020237" y="4937963"/>
                <a:ext cx="1073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y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y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37" y="4937963"/>
                <a:ext cx="107356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7047582" y="5454225"/>
                <a:ext cx="1059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z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𝑧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7582" y="5454225"/>
                <a:ext cx="1059906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Zaoblený obdélníkový popisek 33"/>
          <p:cNvSpPr/>
          <p:nvPr/>
        </p:nvSpPr>
        <p:spPr>
          <a:xfrm>
            <a:off x="431540" y="5184293"/>
            <a:ext cx="2538591" cy="1035017"/>
          </a:xfrm>
          <a:prstGeom prst="wedgeRoundRectCallout">
            <a:avLst>
              <a:gd name="adj1" fmla="val 63612"/>
              <a:gd name="adj2" fmla="val -608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Pravidlo popisující polohu bodu v závislosti na čase nazýváme funkcí.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5" name="Zaoblený obdélníkový popisek 34"/>
          <p:cNvSpPr/>
          <p:nvPr/>
        </p:nvSpPr>
        <p:spPr>
          <a:xfrm>
            <a:off x="2456765" y="4485321"/>
            <a:ext cx="1054191" cy="348125"/>
          </a:xfrm>
          <a:prstGeom prst="wedgeRoundRectCallout">
            <a:avLst>
              <a:gd name="adj1" fmla="val -84308"/>
              <a:gd name="adj2" fmla="val 106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t … parametr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3211383" y="5636034"/>
            <a:ext cx="3772369" cy="5471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/>
              <a:t>Známe-li čas, pravou stranu rovnice, máme trajektorii pohybu v tzv. parametrickém stavu.</a:t>
            </a:r>
            <a:endParaRPr lang="cs-CZ" sz="1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589059" y="6354325"/>
            <a:ext cx="8168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Určení polohy hmotného bodu pomocí jediného </a:t>
            </a:r>
            <a:r>
              <a:rPr lang="cs-CZ" sz="1400" dirty="0" err="1" smtClean="0"/>
              <a:t>průvodiče</a:t>
            </a:r>
            <a:r>
              <a:rPr lang="cs-CZ" sz="1400" dirty="0" smtClean="0"/>
              <a:t> </a:t>
            </a:r>
            <a:r>
              <a:rPr lang="cs-CZ" sz="1400" b="1" dirty="0" smtClean="0"/>
              <a:t>r</a:t>
            </a:r>
            <a:r>
              <a:rPr lang="cs-CZ" sz="1400" dirty="0" smtClean="0"/>
              <a:t> … </a:t>
            </a:r>
            <a:r>
              <a:rPr lang="cs-CZ" sz="1400" b="1" dirty="0" smtClean="0"/>
              <a:t>r</a:t>
            </a:r>
            <a:r>
              <a:rPr lang="cs-CZ" sz="1400" dirty="0" smtClean="0"/>
              <a:t>(t)  … </a:t>
            </a:r>
            <a:r>
              <a:rPr lang="cs-CZ" sz="1400" b="1" dirty="0"/>
              <a:t>r</a:t>
            </a:r>
            <a:r>
              <a:rPr lang="cs-CZ" sz="1400" dirty="0"/>
              <a:t>(t</a:t>
            </a:r>
            <a:r>
              <a:rPr lang="cs-CZ" sz="1400" dirty="0" smtClean="0"/>
              <a:t>) = </a:t>
            </a:r>
            <a:r>
              <a:rPr lang="cs-CZ" sz="1400" b="1" dirty="0" err="1" smtClean="0"/>
              <a:t>i</a:t>
            </a:r>
            <a:r>
              <a:rPr lang="cs-CZ" sz="1400" dirty="0" err="1" smtClean="0"/>
              <a:t>x</a:t>
            </a:r>
            <a:r>
              <a:rPr lang="cs-CZ" sz="1400" dirty="0" smtClean="0"/>
              <a:t>(t)+</a:t>
            </a:r>
            <a:r>
              <a:rPr lang="cs-CZ" sz="1400" b="1" dirty="0" err="1" smtClean="0"/>
              <a:t>j</a:t>
            </a:r>
            <a:r>
              <a:rPr lang="cs-CZ" sz="1400" dirty="0" err="1" smtClean="0"/>
              <a:t>y</a:t>
            </a:r>
            <a:r>
              <a:rPr lang="cs-CZ" sz="1400" dirty="0" smtClean="0"/>
              <a:t>(t)+</a:t>
            </a:r>
            <a:r>
              <a:rPr lang="cs-CZ" sz="1400" b="1" dirty="0" err="1" smtClean="0"/>
              <a:t>k</a:t>
            </a:r>
            <a:r>
              <a:rPr lang="cs-CZ" sz="1400" dirty="0" err="1" smtClean="0"/>
              <a:t>y</a:t>
            </a:r>
            <a:r>
              <a:rPr lang="cs-CZ" sz="1400" dirty="0" smtClean="0"/>
              <a:t>(t) … pro 3D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Inerciální vztažné soustavy</a:t>
            </a:r>
          </a:p>
        </p:txBody>
      </p:sp>
      <p:sp>
        <p:nvSpPr>
          <p:cNvPr id="2" name="Obdélník 1"/>
          <p:cNvSpPr/>
          <p:nvPr/>
        </p:nvSpPr>
        <p:spPr>
          <a:xfrm>
            <a:off x="161511" y="1178750"/>
            <a:ext cx="87759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Zůstává-li těleso (HB) ve vztažné </a:t>
            </a:r>
            <a:r>
              <a:rPr lang="cs-CZ" dirty="0" smtClean="0"/>
              <a:t>soustavě, </a:t>
            </a:r>
            <a:r>
              <a:rPr lang="cs-CZ" dirty="0"/>
              <a:t>v klidu nebo rovnoměrném přímočarém pohybu, </a:t>
            </a:r>
            <a:r>
              <a:rPr lang="cs-CZ" dirty="0" smtClean="0"/>
              <a:t>nazýváme vztažnou soustavu inerciální</a:t>
            </a:r>
            <a:r>
              <a:rPr lang="cs-CZ" dirty="0"/>
              <a:t>. Platí v ní zákon setrvačnosti</a:t>
            </a:r>
            <a:r>
              <a:rPr lang="cs-CZ" dirty="0" smtClean="0"/>
              <a:t>.</a:t>
            </a:r>
          </a:p>
          <a:p>
            <a:endParaRPr lang="cs-CZ" sz="1400" dirty="0" smtClean="0"/>
          </a:p>
          <a:p>
            <a:r>
              <a:rPr lang="cs-CZ" sz="1400" dirty="0" smtClean="0"/>
              <a:t>z inerciální </a:t>
            </a:r>
            <a:r>
              <a:rPr lang="cs-CZ" sz="1400" dirty="0"/>
              <a:t>(lat.) – </a:t>
            </a:r>
            <a:r>
              <a:rPr lang="cs-CZ" sz="1400" i="1" dirty="0" err="1"/>
              <a:t>inertia</a:t>
            </a:r>
            <a:r>
              <a:rPr lang="cs-CZ" sz="1400" dirty="0"/>
              <a:t> = </a:t>
            </a:r>
            <a:r>
              <a:rPr lang="cs-CZ" sz="1400" dirty="0" smtClean="0"/>
              <a:t>setrvačnost</a:t>
            </a:r>
            <a:endParaRPr lang="cs-CZ" sz="1400" dirty="0"/>
          </a:p>
        </p:txBody>
      </p:sp>
      <p:sp>
        <p:nvSpPr>
          <p:cNvPr id="4" name="Obdélník 3"/>
          <p:cNvSpPr/>
          <p:nvPr/>
        </p:nvSpPr>
        <p:spPr>
          <a:xfrm>
            <a:off x="211960" y="5698236"/>
            <a:ext cx="8640959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Zákony mechaniky </a:t>
            </a:r>
            <a:r>
              <a:rPr lang="cs-CZ" dirty="0" smtClean="0"/>
              <a:t>ve </a:t>
            </a:r>
            <a:r>
              <a:rPr lang="cs-CZ" dirty="0"/>
              <a:t>všech inerciálních vztažných </a:t>
            </a:r>
            <a:r>
              <a:rPr lang="cs-CZ" dirty="0" smtClean="0"/>
              <a:t>soustavách platí a rovnice</a:t>
            </a:r>
            <a:r>
              <a:rPr lang="cs-CZ" dirty="0"/>
              <a:t>, které je </a:t>
            </a:r>
            <a:r>
              <a:rPr lang="cs-CZ" dirty="0" smtClean="0"/>
              <a:t>popisují</a:t>
            </a:r>
            <a:r>
              <a:rPr lang="cs-CZ" dirty="0"/>
              <a:t>, mají stejný tvar.</a:t>
            </a:r>
          </a:p>
        </p:txBody>
      </p:sp>
      <p:sp>
        <p:nvSpPr>
          <p:cNvPr id="5" name="Obdélník 4"/>
          <p:cNvSpPr/>
          <p:nvPr/>
        </p:nvSpPr>
        <p:spPr>
          <a:xfrm>
            <a:off x="206516" y="3841882"/>
            <a:ext cx="86859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Vztažnou soustavu spojenou </a:t>
            </a:r>
            <a:r>
              <a:rPr lang="cs-CZ" dirty="0"/>
              <a:t>s povrchem Země </a:t>
            </a:r>
            <a:r>
              <a:rPr lang="cs-CZ" dirty="0" smtClean="0"/>
              <a:t>považujeme za inerciální.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Každá </a:t>
            </a:r>
            <a:r>
              <a:rPr lang="cs-CZ" dirty="0"/>
              <a:t>další soustava, která je vzhledem k této inerciální soustavě v klidu nebo v rovnoměrném přímočarém pohybu, je rovněž </a:t>
            </a:r>
            <a:r>
              <a:rPr lang="cs-CZ" dirty="0" smtClean="0"/>
              <a:t>inerciální.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Klid </a:t>
            </a:r>
            <a:r>
              <a:rPr lang="cs-CZ" dirty="0"/>
              <a:t>nebo pohyb jsou dva rovnocenné pohybové stavy, které lze rozlišit jen relativně, </a:t>
            </a:r>
            <a:r>
              <a:rPr lang="cs-CZ" dirty="0" smtClean="0"/>
              <a:t>vzhledem k jinému tělesu v jeho okolí.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29018" y="2528900"/>
            <a:ext cx="8640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i="1" dirty="0"/>
              <a:t>Bude-li za okny </a:t>
            </a:r>
            <a:r>
              <a:rPr lang="cs-CZ" sz="1200" i="1" dirty="0" smtClean="0"/>
              <a:t> </a:t>
            </a:r>
            <a:r>
              <a:rPr lang="cs-CZ" sz="1200" i="1" dirty="0"/>
              <a:t>vagonu vlaku tma a pojedeme-li bez </a:t>
            </a:r>
            <a:r>
              <a:rPr lang="cs-CZ" sz="1200" i="1" dirty="0" smtClean="0"/>
              <a:t>otřesů, </a:t>
            </a:r>
            <a:r>
              <a:rPr lang="cs-CZ" sz="1200" i="1" dirty="0"/>
              <a:t>rovnoměrným přímočarým pohybem, potom se všechna tělesa budou </a:t>
            </a:r>
            <a:r>
              <a:rPr lang="cs-CZ" sz="1200" i="1" dirty="0" smtClean="0"/>
              <a:t>chovat jakoby </a:t>
            </a:r>
            <a:r>
              <a:rPr lang="cs-CZ" sz="1200" i="1" dirty="0"/>
              <a:t>vagon stál. </a:t>
            </a:r>
            <a:r>
              <a:rPr lang="cs-CZ" sz="1200" i="1" dirty="0" smtClean="0"/>
              <a:t>Padající předmět se bude </a:t>
            </a:r>
            <a:r>
              <a:rPr lang="cs-CZ" sz="1200" i="1" dirty="0"/>
              <a:t>se chovat </a:t>
            </a:r>
            <a:r>
              <a:rPr lang="cs-CZ" sz="1200" i="1" dirty="0" smtClean="0"/>
              <a:t>naprosto stejně v stojícím i pohybujícím se voze.</a:t>
            </a:r>
          </a:p>
          <a:p>
            <a:r>
              <a:rPr lang="cs-CZ" sz="1200" i="1" dirty="0" smtClean="0"/>
              <a:t>Tímto </a:t>
            </a:r>
            <a:r>
              <a:rPr lang="cs-CZ" sz="1200" i="1" dirty="0"/>
              <a:t>způsobem tedy nejsme schopni určit, zda </a:t>
            </a:r>
            <a:r>
              <a:rPr lang="cs-CZ" sz="1200" i="1" dirty="0" smtClean="0"/>
              <a:t>se </a:t>
            </a:r>
            <a:r>
              <a:rPr lang="cs-CZ" sz="1200" i="1" dirty="0"/>
              <a:t>s </a:t>
            </a:r>
            <a:r>
              <a:rPr lang="cs-CZ" sz="1200" i="1" dirty="0" smtClean="0"/>
              <a:t>vagonem pohybujeme </a:t>
            </a:r>
            <a:r>
              <a:rPr lang="cs-CZ" sz="1200" i="1" dirty="0"/>
              <a:t>či jsme v </a:t>
            </a:r>
            <a:r>
              <a:rPr lang="cs-CZ" sz="1200" i="1" dirty="0" smtClean="0"/>
              <a:t>klidu.</a:t>
            </a:r>
            <a:endParaRPr lang="cs-CZ" sz="1200" i="1" dirty="0"/>
          </a:p>
        </p:txBody>
      </p:sp>
      <p:sp>
        <p:nvSpPr>
          <p:cNvPr id="7" name="Obdélník 6"/>
          <p:cNvSpPr/>
          <p:nvPr/>
        </p:nvSpPr>
        <p:spPr>
          <a:xfrm>
            <a:off x="206516" y="3383995"/>
            <a:ext cx="8865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Tato zkušenost popsal v 17. století Galileo Galileem –  </a:t>
            </a:r>
            <a:r>
              <a:rPr lang="cs-CZ" b="1" dirty="0"/>
              <a:t>Galileiho princip </a:t>
            </a:r>
            <a:r>
              <a:rPr lang="cs-CZ" b="1" dirty="0" smtClean="0"/>
              <a:t>relativity.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/>
              <a:t>Neinerciální </a:t>
            </a:r>
            <a:r>
              <a:rPr lang="cs-CZ" dirty="0"/>
              <a:t>vztažné soustavy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96525" y="117875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Vztažné soustavy, které se pohybují k jiné vztažné soustavě zrychleně</a:t>
            </a:r>
            <a:r>
              <a:rPr lang="cs-CZ" dirty="0" smtClean="0"/>
              <a:t>, zpomaleně, nebo se otáčí nazýváme neinerciální.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0190" y="4076300"/>
            <a:ext cx="8228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V</a:t>
            </a:r>
            <a:r>
              <a:rPr lang="cs-CZ" b="1" dirty="0"/>
              <a:t> neinerciální soustavě neplatí zákon akce a reakce.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6524" y="2033845"/>
            <a:ext cx="80558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Newtonovy zákony a neinerciální soustava</a:t>
            </a:r>
          </a:p>
        </p:txBody>
      </p:sp>
      <p:sp>
        <p:nvSpPr>
          <p:cNvPr id="6" name="Obdélník 5"/>
          <p:cNvSpPr/>
          <p:nvPr/>
        </p:nvSpPr>
        <p:spPr>
          <a:xfrm>
            <a:off x="161510" y="2483895"/>
            <a:ext cx="8775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Druhý pohybový zákon (</a:t>
            </a:r>
            <a:r>
              <a:rPr lang="cs-CZ" dirty="0" smtClean="0"/>
              <a:t>zákon </a:t>
            </a:r>
            <a:r>
              <a:rPr lang="cs-CZ" dirty="0"/>
              <a:t>síly) můžeme v neinerciální soustavě </a:t>
            </a:r>
            <a:r>
              <a:rPr lang="cs-CZ" dirty="0" smtClean="0"/>
              <a:t>použít pouze </a:t>
            </a:r>
          </a:p>
          <a:p>
            <a:r>
              <a:rPr lang="cs-CZ" dirty="0" smtClean="0"/>
              <a:t>s omezením</a:t>
            </a:r>
            <a:r>
              <a:rPr lang="cs-CZ" dirty="0"/>
              <a:t>, </a:t>
            </a:r>
            <a:r>
              <a:rPr lang="cs-CZ" dirty="0" smtClean="0"/>
              <a:t>že setrvačná </a:t>
            </a:r>
            <a:r>
              <a:rPr lang="cs-CZ" dirty="0"/>
              <a:t>síla má opačný směr než zrychlení pohybu, který ji vyvolává.</a:t>
            </a:r>
          </a:p>
        </p:txBody>
      </p:sp>
      <p:sp>
        <p:nvSpPr>
          <p:cNvPr id="7" name="Obdélník 6"/>
          <p:cNvSpPr/>
          <p:nvPr/>
        </p:nvSpPr>
        <p:spPr>
          <a:xfrm>
            <a:off x="278057" y="3518765"/>
            <a:ext cx="8074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>
                <a:solidFill>
                  <a:srgbClr val="000000"/>
                </a:solidFill>
              </a:rPr>
              <a:t>V neinerciální soustavě neplatí zákon setrvačnosti.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8383" y="4734145"/>
            <a:ext cx="8142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Pozorovatelé sledující těleso z inerciálních soustav budou popisovat pohyb těles, nebo zvoleného tělesa shodně. Neshody mohou nastat při určování, které těleso je v pohybu </a:t>
            </a:r>
          </a:p>
          <a:p>
            <a:r>
              <a:rPr lang="cs-CZ" sz="1600" dirty="0" smtClean="0"/>
              <a:t>a které je v klidu. Vzhledem k relativnosti pohybu a klidu nejedná se o rozpor.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478383" y="5769260"/>
            <a:ext cx="79356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Pozorovatelé sledující těleso z </a:t>
            </a:r>
            <a:r>
              <a:rPr lang="cs-CZ" sz="1600" dirty="0" smtClean="0"/>
              <a:t>neinerciálních </a:t>
            </a:r>
            <a:r>
              <a:rPr lang="cs-CZ" sz="1600" dirty="0"/>
              <a:t>soustav budou popisovat pohyb těles, nebo zvoleného tělesa </a:t>
            </a:r>
            <a:r>
              <a:rPr lang="cs-CZ" sz="1600" dirty="0" smtClean="0"/>
              <a:t>nestejně.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Pohyb v inerciální soustavě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11559" y="1583795"/>
            <a:ext cx="7740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 sobě jedou rovnoměrným </a:t>
            </a:r>
            <a:r>
              <a:rPr lang="cs-CZ" dirty="0"/>
              <a:t>přímočarým pohybem</a:t>
            </a:r>
            <a:r>
              <a:rPr lang="cs-CZ" dirty="0" smtClean="0"/>
              <a:t>, vozidlo záchranné služby a vozíčkář. Sleduje je stojící pozorovatel.</a:t>
            </a: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881590" y="3661283"/>
            <a:ext cx="72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Veselý obličej 4"/>
          <p:cNvSpPr/>
          <p:nvPr/>
        </p:nvSpPr>
        <p:spPr>
          <a:xfrm rot="10800000">
            <a:off x="4211960" y="4859754"/>
            <a:ext cx="270030" cy="270030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711146" y="2888940"/>
            <a:ext cx="9541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6000" dirty="0">
                <a:solidFill>
                  <a:srgbClr val="000000"/>
                </a:solidFill>
                <a:sym typeface="Webdings"/>
              </a:rPr>
              <a:t></a:t>
            </a:r>
            <a:endParaRPr lang="cs-CZ" sz="6000" dirty="0">
              <a:solidFill>
                <a:srgbClr val="0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286635" y="3239574"/>
            <a:ext cx="540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ym typeface="Webdings"/>
              </a:rPr>
              <a:t>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1510" y="5551493"/>
            <a:ext cx="891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Rychlost s níž se vozíčkář přibližuje k vozidlu záchranné služby je pro vozíčkáře, řidiče a  pozorovatele stejná.</a:t>
            </a:r>
            <a:endParaRPr lang="cs-CZ" sz="1400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1511660" y="3501184"/>
            <a:ext cx="58237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5202070" y="3359024"/>
            <a:ext cx="175519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1649363" y="3138200"/>
                <a:ext cx="444674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363" y="3138200"/>
                <a:ext cx="444674" cy="362984"/>
              </a:xfrm>
              <a:prstGeom prst="rect">
                <a:avLst/>
              </a:prstGeom>
              <a:blipFill rotWithShape="1">
                <a:blip r:embed="rId2"/>
                <a:stretch>
                  <a:fillRect t="-22034" r="-21918" b="-16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857330" y="2996040"/>
                <a:ext cx="444674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baseline="-2500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330" y="2996040"/>
                <a:ext cx="444674" cy="362984"/>
              </a:xfrm>
              <a:prstGeom prst="rect">
                <a:avLst/>
              </a:prstGeom>
              <a:blipFill rotWithShape="1">
                <a:blip r:embed="rId3"/>
                <a:stretch>
                  <a:fillRect t="-21667" r="-21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3661850" y="4092207"/>
                <a:ext cx="1370247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i="1" baseline="-25000">
                          <a:latin typeface="Cambria Math"/>
                        </a:rPr>
                        <m:t>1</m:t>
                      </m:r>
                      <m:r>
                        <a:rPr lang="cs-CZ" i="1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i="1" baseline="-2500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50" y="4092207"/>
                <a:ext cx="1370247" cy="362984"/>
              </a:xfrm>
              <a:prstGeom prst="rect">
                <a:avLst/>
              </a:prstGeom>
              <a:blipFill rotWithShape="1">
                <a:blip r:embed="rId4"/>
                <a:stretch>
                  <a:fillRect t="-21667" r="-129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417" y="8620"/>
            <a:ext cx="8640960" cy="77683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Pohyb v </a:t>
            </a:r>
            <a:r>
              <a:rPr lang="cs-CZ" dirty="0" smtClean="0">
                <a:solidFill>
                  <a:schemeClr val="tx1"/>
                </a:solidFill>
              </a:rPr>
              <a:t>neinerciální </a:t>
            </a:r>
            <a:r>
              <a:rPr lang="cs-CZ" dirty="0">
                <a:solidFill>
                  <a:schemeClr val="tx1"/>
                </a:solidFill>
              </a:rPr>
              <a:t>soustavě</a:t>
            </a:r>
            <a:endParaRPr lang="cs-CZ" dirty="0"/>
          </a:p>
        </p:txBody>
      </p:sp>
      <p:sp>
        <p:nvSpPr>
          <p:cNvPr id="4" name="Volný tvar 3"/>
          <p:cNvSpPr/>
          <p:nvPr/>
        </p:nvSpPr>
        <p:spPr>
          <a:xfrm>
            <a:off x="1420009" y="1363533"/>
            <a:ext cx="1312433" cy="548640"/>
          </a:xfrm>
          <a:custGeom>
            <a:avLst/>
            <a:gdLst>
              <a:gd name="connsiteX0" fmla="*/ 0 w 1312433"/>
              <a:gd name="connsiteY0" fmla="*/ 0 h 892884"/>
              <a:gd name="connsiteX1" fmla="*/ 0 w 1312433"/>
              <a:gd name="connsiteY1" fmla="*/ 892884 h 892884"/>
              <a:gd name="connsiteX2" fmla="*/ 1312433 w 1312433"/>
              <a:gd name="connsiteY2" fmla="*/ 892884 h 892884"/>
              <a:gd name="connsiteX3" fmla="*/ 1312433 w 1312433"/>
              <a:gd name="connsiteY3" fmla="*/ 344244 h 892884"/>
              <a:gd name="connsiteX0" fmla="*/ 10758 w 1312433"/>
              <a:gd name="connsiteY0" fmla="*/ 10758 h 548640"/>
              <a:gd name="connsiteX1" fmla="*/ 0 w 1312433"/>
              <a:gd name="connsiteY1" fmla="*/ 548640 h 548640"/>
              <a:gd name="connsiteX2" fmla="*/ 1312433 w 1312433"/>
              <a:gd name="connsiteY2" fmla="*/ 548640 h 548640"/>
              <a:gd name="connsiteX3" fmla="*/ 1312433 w 1312433"/>
              <a:gd name="connsiteY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433" h="548640">
                <a:moveTo>
                  <a:pt x="10758" y="10758"/>
                </a:moveTo>
                <a:lnTo>
                  <a:pt x="0" y="548640"/>
                </a:lnTo>
                <a:lnTo>
                  <a:pt x="1312433" y="548640"/>
                </a:lnTo>
                <a:lnTo>
                  <a:pt x="131243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556665" y="1916975"/>
            <a:ext cx="225025" cy="225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321750" y="1916975"/>
            <a:ext cx="225025" cy="225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988616" y="1736955"/>
            <a:ext cx="175218" cy="17521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5517105" y="1363533"/>
            <a:ext cx="1312433" cy="548640"/>
          </a:xfrm>
          <a:custGeom>
            <a:avLst/>
            <a:gdLst>
              <a:gd name="connsiteX0" fmla="*/ 0 w 1312433"/>
              <a:gd name="connsiteY0" fmla="*/ 0 h 892884"/>
              <a:gd name="connsiteX1" fmla="*/ 0 w 1312433"/>
              <a:gd name="connsiteY1" fmla="*/ 892884 h 892884"/>
              <a:gd name="connsiteX2" fmla="*/ 1312433 w 1312433"/>
              <a:gd name="connsiteY2" fmla="*/ 892884 h 892884"/>
              <a:gd name="connsiteX3" fmla="*/ 1312433 w 1312433"/>
              <a:gd name="connsiteY3" fmla="*/ 344244 h 892884"/>
              <a:gd name="connsiteX0" fmla="*/ 10758 w 1312433"/>
              <a:gd name="connsiteY0" fmla="*/ 10758 h 548640"/>
              <a:gd name="connsiteX1" fmla="*/ 0 w 1312433"/>
              <a:gd name="connsiteY1" fmla="*/ 548640 h 548640"/>
              <a:gd name="connsiteX2" fmla="*/ 1312433 w 1312433"/>
              <a:gd name="connsiteY2" fmla="*/ 548640 h 548640"/>
              <a:gd name="connsiteX3" fmla="*/ 1312433 w 1312433"/>
              <a:gd name="connsiteY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433" h="548640">
                <a:moveTo>
                  <a:pt x="10758" y="10758"/>
                </a:moveTo>
                <a:lnTo>
                  <a:pt x="0" y="548640"/>
                </a:lnTo>
                <a:lnTo>
                  <a:pt x="1312433" y="548640"/>
                </a:lnTo>
                <a:lnTo>
                  <a:pt x="131243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653761" y="1916975"/>
            <a:ext cx="225025" cy="225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418846" y="1916975"/>
            <a:ext cx="225025" cy="225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085712" y="1736955"/>
            <a:ext cx="175218" cy="17521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12"/>
          <p:cNvCxnSpPr/>
          <p:nvPr/>
        </p:nvCxnSpPr>
        <p:spPr>
          <a:xfrm>
            <a:off x="971600" y="2142000"/>
            <a:ext cx="7290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2076225" y="1241900"/>
            <a:ext cx="0" cy="324036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173321" y="1241900"/>
            <a:ext cx="0" cy="3001397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Veselý obličej 17"/>
          <p:cNvSpPr/>
          <p:nvPr/>
        </p:nvSpPr>
        <p:spPr>
          <a:xfrm rot="10800000">
            <a:off x="1941210" y="2547045"/>
            <a:ext cx="270030" cy="270030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eselý obličej 18"/>
          <p:cNvSpPr/>
          <p:nvPr/>
        </p:nvSpPr>
        <p:spPr>
          <a:xfrm>
            <a:off x="6529790" y="1419466"/>
            <a:ext cx="270030" cy="270030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1989205" y="3231240"/>
            <a:ext cx="1312433" cy="548640"/>
          </a:xfrm>
          <a:custGeom>
            <a:avLst/>
            <a:gdLst>
              <a:gd name="connsiteX0" fmla="*/ 0 w 1312433"/>
              <a:gd name="connsiteY0" fmla="*/ 0 h 892884"/>
              <a:gd name="connsiteX1" fmla="*/ 0 w 1312433"/>
              <a:gd name="connsiteY1" fmla="*/ 892884 h 892884"/>
              <a:gd name="connsiteX2" fmla="*/ 1312433 w 1312433"/>
              <a:gd name="connsiteY2" fmla="*/ 892884 h 892884"/>
              <a:gd name="connsiteX3" fmla="*/ 1312433 w 1312433"/>
              <a:gd name="connsiteY3" fmla="*/ 344244 h 892884"/>
              <a:gd name="connsiteX0" fmla="*/ 10758 w 1312433"/>
              <a:gd name="connsiteY0" fmla="*/ 10758 h 548640"/>
              <a:gd name="connsiteX1" fmla="*/ 0 w 1312433"/>
              <a:gd name="connsiteY1" fmla="*/ 548640 h 548640"/>
              <a:gd name="connsiteX2" fmla="*/ 1312433 w 1312433"/>
              <a:gd name="connsiteY2" fmla="*/ 548640 h 548640"/>
              <a:gd name="connsiteX3" fmla="*/ 1312433 w 1312433"/>
              <a:gd name="connsiteY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433" h="548640">
                <a:moveTo>
                  <a:pt x="10758" y="10758"/>
                </a:moveTo>
                <a:lnTo>
                  <a:pt x="0" y="548640"/>
                </a:lnTo>
                <a:lnTo>
                  <a:pt x="1312433" y="548640"/>
                </a:lnTo>
                <a:lnTo>
                  <a:pt x="131243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125861" y="3784682"/>
            <a:ext cx="225025" cy="225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2890946" y="3784682"/>
            <a:ext cx="225025" cy="225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1988616" y="3604662"/>
            <a:ext cx="175218" cy="17521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5967155" y="3231240"/>
            <a:ext cx="1312433" cy="548640"/>
          </a:xfrm>
          <a:custGeom>
            <a:avLst/>
            <a:gdLst>
              <a:gd name="connsiteX0" fmla="*/ 0 w 1312433"/>
              <a:gd name="connsiteY0" fmla="*/ 0 h 892884"/>
              <a:gd name="connsiteX1" fmla="*/ 0 w 1312433"/>
              <a:gd name="connsiteY1" fmla="*/ 892884 h 892884"/>
              <a:gd name="connsiteX2" fmla="*/ 1312433 w 1312433"/>
              <a:gd name="connsiteY2" fmla="*/ 892884 h 892884"/>
              <a:gd name="connsiteX3" fmla="*/ 1312433 w 1312433"/>
              <a:gd name="connsiteY3" fmla="*/ 344244 h 892884"/>
              <a:gd name="connsiteX0" fmla="*/ 10758 w 1312433"/>
              <a:gd name="connsiteY0" fmla="*/ 10758 h 548640"/>
              <a:gd name="connsiteX1" fmla="*/ 0 w 1312433"/>
              <a:gd name="connsiteY1" fmla="*/ 548640 h 548640"/>
              <a:gd name="connsiteX2" fmla="*/ 1312433 w 1312433"/>
              <a:gd name="connsiteY2" fmla="*/ 548640 h 548640"/>
              <a:gd name="connsiteX3" fmla="*/ 1312433 w 1312433"/>
              <a:gd name="connsiteY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433" h="548640">
                <a:moveTo>
                  <a:pt x="10758" y="10758"/>
                </a:moveTo>
                <a:lnTo>
                  <a:pt x="0" y="548640"/>
                </a:lnTo>
                <a:lnTo>
                  <a:pt x="1312433" y="548640"/>
                </a:lnTo>
                <a:lnTo>
                  <a:pt x="131243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6103811" y="3784682"/>
            <a:ext cx="225025" cy="225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6868896" y="3784682"/>
            <a:ext cx="225025" cy="225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6085712" y="3604662"/>
            <a:ext cx="175218" cy="17521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nice 27"/>
          <p:cNvCxnSpPr/>
          <p:nvPr/>
        </p:nvCxnSpPr>
        <p:spPr>
          <a:xfrm>
            <a:off x="971600" y="4009707"/>
            <a:ext cx="7290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Veselý obličej 30"/>
          <p:cNvSpPr/>
          <p:nvPr/>
        </p:nvSpPr>
        <p:spPr>
          <a:xfrm rot="10800000">
            <a:off x="1941210" y="4450361"/>
            <a:ext cx="270030" cy="270030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1086115" y="840196"/>
            <a:ext cx="1981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inerciální soustava</a:t>
            </a:r>
            <a:endParaRPr lang="cs-CZ" sz="16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5228216" y="840196"/>
            <a:ext cx="2116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neinerciální soustava</a:t>
            </a:r>
            <a:endParaRPr lang="cs-CZ" sz="1600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2732442" y="1646945"/>
            <a:ext cx="6694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>
            <a:off x="3295991" y="3537155"/>
            <a:ext cx="6694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7272300" y="3537155"/>
            <a:ext cx="6694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Veselý obličej 42"/>
          <p:cNvSpPr/>
          <p:nvPr/>
        </p:nvSpPr>
        <p:spPr>
          <a:xfrm>
            <a:off x="7002270" y="3267125"/>
            <a:ext cx="270030" cy="270030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4" name="Přímá spojnice se šipkou 43"/>
          <p:cNvCxnSpPr/>
          <p:nvPr/>
        </p:nvCxnSpPr>
        <p:spPr>
          <a:xfrm>
            <a:off x="6833008" y="1646945"/>
            <a:ext cx="6694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23" idx="6"/>
          </p:cNvCxnSpPr>
          <p:nvPr/>
        </p:nvCxnSpPr>
        <p:spPr>
          <a:xfrm>
            <a:off x="2163834" y="3692271"/>
            <a:ext cx="105801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5423625" y="1820861"/>
            <a:ext cx="669428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5037896" y="3692271"/>
            <a:ext cx="1058016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2875821" y="1282991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821" y="1282991"/>
                <a:ext cx="382669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21311" r="-253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945950" y="1282991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950" y="1282991"/>
                <a:ext cx="382669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1311" r="-269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5517105" y="1455232"/>
                <a:ext cx="5557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7105" y="1455232"/>
                <a:ext cx="555793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1667" r="-450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3401870" y="3205372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870" y="3205372"/>
                <a:ext cx="3826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21667" r="-269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7414666" y="3160910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666" y="3160910"/>
                <a:ext cx="38266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1667" r="-269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4114800" y="2497579"/>
                <a:ext cx="453329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baseline="-25000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497579"/>
                <a:ext cx="453329" cy="402931"/>
              </a:xfrm>
              <a:prstGeom prst="rect">
                <a:avLst/>
              </a:prstGeom>
              <a:blipFill rotWithShape="1">
                <a:blip r:embed="rId7"/>
                <a:stretch>
                  <a:fillRect t="-21212" r="-243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5271747" y="3258134"/>
                <a:ext cx="453329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baseline="-25000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747" y="3258134"/>
                <a:ext cx="453329" cy="402931"/>
              </a:xfrm>
              <a:prstGeom prst="rect">
                <a:avLst/>
              </a:prstGeom>
              <a:blipFill rotWithShape="1">
                <a:blip r:embed="rId8"/>
                <a:stretch>
                  <a:fillRect t="-20896" r="-243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2422492" y="3258134"/>
                <a:ext cx="378052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492" y="3258134"/>
                <a:ext cx="378052" cy="402931"/>
              </a:xfrm>
              <a:prstGeom prst="rect">
                <a:avLst/>
              </a:prstGeom>
              <a:blipFill rotWithShape="1">
                <a:blip r:embed="rId9"/>
                <a:stretch>
                  <a:fillRect t="-20896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13"/>
          <p:cNvSpPr/>
          <p:nvPr/>
        </p:nvSpPr>
        <p:spPr>
          <a:xfrm>
            <a:off x="325518" y="4873367"/>
            <a:ext cx="3639901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b="1" dirty="0"/>
              <a:t>Pozorovatel mimo vagon, spojený s povrchem Země</a:t>
            </a:r>
            <a:r>
              <a:rPr lang="cs-CZ" sz="1050" dirty="0" smtClean="0"/>
              <a:t>: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050" dirty="0" smtClean="0"/>
              <a:t>Vidí </a:t>
            </a:r>
            <a:r>
              <a:rPr lang="cs-CZ" sz="1050" dirty="0"/>
              <a:t>rozjíždějící se vagon a kulička zůstává, vzhledem k povrchu země na stálém místě, vlivem setrvačnosti</a:t>
            </a:r>
            <a:r>
              <a:rPr lang="cs-CZ" sz="1050" dirty="0" smtClean="0"/>
              <a:t>.</a:t>
            </a:r>
            <a:br>
              <a:rPr lang="cs-CZ" sz="1050" dirty="0" smtClean="0"/>
            </a:br>
            <a:r>
              <a:rPr lang="cs-CZ" sz="1050" b="1" dirty="0" smtClean="0"/>
              <a:t>Zákon setrvačnosti</a:t>
            </a:r>
            <a:r>
              <a:rPr lang="cs-CZ" sz="105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050" dirty="0" smtClean="0"/>
              <a:t>V okamžiku kontaktu se zadní stranou vagonu je uvedena do pohybu směrem vpřed</a:t>
            </a:r>
            <a:r>
              <a:rPr lang="cs-CZ" sz="1050" dirty="0"/>
              <a:t> </a:t>
            </a:r>
            <a:r>
              <a:rPr lang="cs-CZ" sz="1050" dirty="0" smtClean="0"/>
              <a:t>silou vagonu.</a:t>
            </a:r>
            <a:br>
              <a:rPr lang="cs-CZ" sz="1050" dirty="0" smtClean="0"/>
            </a:br>
            <a:r>
              <a:rPr lang="cs-CZ" sz="1050" b="1" dirty="0" smtClean="0"/>
              <a:t>Zákon síly</a:t>
            </a:r>
            <a:r>
              <a:rPr lang="cs-CZ" sz="105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050" dirty="0" smtClean="0"/>
              <a:t>Kulička působí na stěnu vagonu a stěna na kuličku silou stejně velkou, ale opačného směru. </a:t>
            </a:r>
            <a:r>
              <a:rPr lang="cs-CZ" sz="1050" b="1" dirty="0" smtClean="0"/>
              <a:t>Zákon akce a reakce</a:t>
            </a:r>
            <a:r>
              <a:rPr lang="cs-CZ" sz="1050" dirty="0" smtClean="0"/>
              <a:t>. </a:t>
            </a:r>
          </a:p>
          <a:p>
            <a:r>
              <a:rPr lang="cs-CZ" sz="1050" dirty="0" smtClean="0"/>
              <a:t>V inerciální soustavě platí všechny tři </a:t>
            </a:r>
            <a:r>
              <a:rPr lang="cs-CZ" sz="1050" dirty="0"/>
              <a:t>N</a:t>
            </a:r>
            <a:r>
              <a:rPr lang="cs-CZ" sz="1050" dirty="0" smtClean="0"/>
              <a:t>ewtonovy zákony.</a:t>
            </a:r>
            <a:endParaRPr lang="cs-CZ" sz="1050" dirty="0"/>
          </a:p>
        </p:txBody>
      </p:sp>
      <p:sp>
        <p:nvSpPr>
          <p:cNvPr id="49" name="Obdélník 48"/>
          <p:cNvSpPr/>
          <p:nvPr/>
        </p:nvSpPr>
        <p:spPr>
          <a:xfrm>
            <a:off x="3965420" y="4243297"/>
            <a:ext cx="5062075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b="1" dirty="0"/>
              <a:t>Pozorovatel </a:t>
            </a:r>
            <a:r>
              <a:rPr lang="cs-CZ" sz="1050" b="1" dirty="0" smtClean="0"/>
              <a:t>pevně spojený s vagonem</a:t>
            </a:r>
            <a:r>
              <a:rPr lang="cs-CZ" sz="1050" dirty="0" smtClean="0"/>
              <a:t>: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050" dirty="0" smtClean="0"/>
              <a:t>Vidí kutálet kuličku směrem proti směru jízdy s přesně opačným zrychlením než s kterým se pohybuje rozjíždějící se vagón.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050" dirty="0" smtClean="0"/>
              <a:t>Pozorovatel </a:t>
            </a:r>
            <a:r>
              <a:rPr lang="cs-CZ" sz="1050" dirty="0"/>
              <a:t>sleduje působení </a:t>
            </a:r>
            <a:r>
              <a:rPr lang="cs-CZ" sz="1050" dirty="0" smtClean="0"/>
              <a:t>setrvačné síly </a:t>
            </a:r>
            <a:r>
              <a:rPr lang="cs-CZ" sz="1050" b="1" i="1" dirty="0" err="1"/>
              <a:t>F</a:t>
            </a:r>
            <a:r>
              <a:rPr lang="cs-CZ" sz="1050" b="1" i="1" baseline="-25000" dirty="0" err="1"/>
              <a:t>s</a:t>
            </a:r>
            <a:r>
              <a:rPr lang="cs-CZ" sz="1050" b="1" i="1" dirty="0"/>
              <a:t> </a:t>
            </a:r>
            <a:r>
              <a:rPr lang="cs-CZ" sz="1050" dirty="0"/>
              <a:t>[N]</a:t>
            </a:r>
            <a:r>
              <a:rPr lang="cs-CZ" sz="1050" dirty="0" smtClean="0"/>
              <a:t>, </a:t>
            </a:r>
            <a:r>
              <a:rPr lang="cs-CZ" sz="1050" dirty="0"/>
              <a:t>která nevzniká vzájemným působením těles, ale v důsledku zrychleného pohybu vztažné </a:t>
            </a:r>
            <a:r>
              <a:rPr lang="cs-CZ" sz="1050" dirty="0" smtClean="0"/>
              <a:t>soustavy.</a:t>
            </a:r>
            <a:r>
              <a:rPr lang="cs-CZ" sz="1050" dirty="0"/>
              <a:t/>
            </a:r>
            <a:br>
              <a:rPr lang="cs-CZ" sz="1050" dirty="0"/>
            </a:br>
            <a:r>
              <a:rPr lang="cs-CZ" sz="1050" dirty="0"/>
              <a:t>Setrvačná síla </a:t>
            </a:r>
            <a:r>
              <a:rPr lang="cs-CZ" sz="1050" b="1" i="1" dirty="0" err="1"/>
              <a:t>F</a:t>
            </a:r>
            <a:r>
              <a:rPr lang="cs-CZ" sz="1050" b="1" i="1" baseline="-25000" dirty="0" err="1"/>
              <a:t>s</a:t>
            </a:r>
            <a:r>
              <a:rPr lang="cs-CZ" sz="1050" b="1" i="1" dirty="0"/>
              <a:t> </a:t>
            </a:r>
            <a:r>
              <a:rPr lang="cs-CZ" sz="1050" dirty="0"/>
              <a:t>uděluje kuličce zrychlení opačného směru, než je zrychlení vagonu vzhledem k povrchu </a:t>
            </a:r>
            <a:r>
              <a:rPr lang="cs-CZ" sz="1050" dirty="0" smtClean="0"/>
              <a:t>Země.</a:t>
            </a:r>
          </a:p>
          <a:p>
            <a:pPr algn="ctr"/>
            <a:r>
              <a:rPr lang="cs-CZ" sz="1050" dirty="0" err="1" smtClean="0"/>
              <a:t>F</a:t>
            </a:r>
            <a:r>
              <a:rPr lang="cs-CZ" sz="1050" baseline="-25000" dirty="0" err="1" smtClean="0"/>
              <a:t>s</a:t>
            </a:r>
            <a:r>
              <a:rPr lang="cs-CZ" sz="1050" dirty="0"/>
              <a:t>=-</a:t>
            </a:r>
            <a:r>
              <a:rPr lang="cs-CZ" sz="1050" dirty="0" err="1" smtClean="0"/>
              <a:t>ma</a:t>
            </a:r>
            <a:endParaRPr lang="cs-CZ" sz="1050" dirty="0" smtClean="0"/>
          </a:p>
          <a:p>
            <a:pPr marL="228600" indent="-228600">
              <a:buFont typeface="+mj-lt"/>
              <a:buAutoNum type="arabicPeriod" startAt="3"/>
            </a:pPr>
            <a:r>
              <a:rPr lang="cs-CZ" sz="1050" dirty="0" smtClean="0"/>
              <a:t>Druhý </a:t>
            </a:r>
            <a:r>
              <a:rPr lang="cs-CZ" sz="1050" dirty="0"/>
              <a:t>pohybový </a:t>
            </a:r>
            <a:r>
              <a:rPr lang="cs-CZ" sz="1050" dirty="0" smtClean="0"/>
              <a:t>zákon </a:t>
            </a:r>
            <a:r>
              <a:rPr lang="cs-CZ" sz="1050" dirty="0"/>
              <a:t>můžeme v neinerciální soustavě </a:t>
            </a:r>
            <a:r>
              <a:rPr lang="cs-CZ" sz="1050" dirty="0" smtClean="0"/>
              <a:t>použít s</a:t>
            </a:r>
            <a:r>
              <a:rPr lang="cs-CZ" sz="1050" dirty="0"/>
              <a:t> omezením, </a:t>
            </a:r>
            <a:r>
              <a:rPr lang="cs-CZ" sz="1050" dirty="0" smtClean="0"/>
              <a:t>  </a:t>
            </a:r>
            <a:br>
              <a:rPr lang="cs-CZ" sz="1050" dirty="0" smtClean="0"/>
            </a:br>
            <a:r>
              <a:rPr lang="cs-CZ" sz="1050" dirty="0" smtClean="0"/>
              <a:t>že </a:t>
            </a:r>
            <a:r>
              <a:rPr lang="cs-CZ" sz="1050" dirty="0"/>
              <a:t>setrvačná síla má opačný směr než zrychlení pohybu, který ji </a:t>
            </a:r>
            <a:r>
              <a:rPr lang="cs-CZ" sz="1050" dirty="0" smtClean="0"/>
              <a:t>vyvolává.</a:t>
            </a:r>
            <a:r>
              <a:rPr lang="cs-CZ" sz="1050" dirty="0"/>
              <a:t/>
            </a:r>
            <a:br>
              <a:rPr lang="cs-CZ" sz="1050" dirty="0"/>
            </a:br>
            <a:r>
              <a:rPr lang="cs-CZ" sz="1050" dirty="0" smtClean="0"/>
              <a:t>V </a:t>
            </a:r>
            <a:r>
              <a:rPr lang="cs-CZ" sz="1050" dirty="0"/>
              <a:t>neinerciální soustavě nezůstává tělese v klidu, nebo v rovnoměrném přímočarém pohybu. </a:t>
            </a:r>
            <a:r>
              <a:rPr lang="cs-CZ" sz="1050" b="1" dirty="0"/>
              <a:t>V neinerciální soustavě neplatí zákon setrvačnosti</a:t>
            </a:r>
            <a:r>
              <a:rPr lang="cs-CZ" sz="1050" b="1" dirty="0" smtClean="0"/>
              <a:t>.</a:t>
            </a:r>
            <a:endParaRPr lang="cs-CZ" sz="1050" dirty="0" smtClean="0"/>
          </a:p>
          <a:p>
            <a:pPr marL="228600" indent="-228600">
              <a:buFont typeface="+mj-lt"/>
              <a:buAutoNum type="arabicPeriod" startAt="4"/>
            </a:pPr>
            <a:r>
              <a:rPr lang="cs-CZ" sz="1050" dirty="0" smtClean="0"/>
              <a:t>Protože </a:t>
            </a:r>
            <a:r>
              <a:rPr lang="cs-CZ" sz="1050" dirty="0"/>
              <a:t>setrvačná síla nemá původ ve vzájemném silovém působení těles, neexistuje k ní ani reakce. </a:t>
            </a:r>
            <a:r>
              <a:rPr lang="cs-CZ" sz="1050" b="1" dirty="0"/>
              <a:t>V neinerciální soustavě neplatí zákon </a:t>
            </a:r>
            <a:r>
              <a:rPr lang="cs-CZ" sz="1050" b="1" dirty="0" smtClean="0"/>
              <a:t>akce</a:t>
            </a:r>
            <a:br>
              <a:rPr lang="cs-CZ" sz="1050" b="1" dirty="0" smtClean="0"/>
            </a:br>
            <a:r>
              <a:rPr lang="cs-CZ" sz="1050" b="1" dirty="0" smtClean="0"/>
              <a:t>a </a:t>
            </a:r>
            <a:r>
              <a:rPr lang="cs-CZ" sz="1050" b="1" dirty="0"/>
              <a:t>reakce.</a:t>
            </a:r>
            <a:endParaRPr lang="cs-CZ" sz="1050" dirty="0" smtClean="0"/>
          </a:p>
        </p:txBody>
      </p:sp>
    </p:spTree>
    <p:extLst>
      <p:ext uri="{BB962C8B-B14F-4D97-AF65-F5344CB8AC3E}">
        <p14:creationId xmlns:p14="http://schemas.microsoft.com/office/powerpoint/2010/main" val="35538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625"/>
            <a:ext cx="8229600" cy="724092"/>
          </a:xfrm>
        </p:spPr>
        <p:txBody>
          <a:bodyPr/>
          <a:lstStyle/>
          <a:p>
            <a:r>
              <a:rPr lang="cs-CZ" dirty="0" smtClean="0"/>
              <a:t>Pokus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3256996" y="3402103"/>
            <a:ext cx="560149" cy="56014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 rot="10800000">
            <a:off x="3086835" y="5544235"/>
            <a:ext cx="863250" cy="863251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>
            <a:off x="521550" y="4696979"/>
            <a:ext cx="84609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3537070" y="2123855"/>
            <a:ext cx="1" cy="297033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746575" y="863715"/>
            <a:ext cx="78308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Klikněte do plochy vozu mimo kuličku na podlaze. Stiskněte kurzorovou klávesu doprava (doleva). Vysvětlete jak vidí pohyb, nebo klid  kuličky na podlaze vozu pozorovatel pevně spojený s vozem a pozorovatel spojený s povrchem země.</a:t>
            </a:r>
            <a:endParaRPr lang="cs-CZ" sz="1400" dirty="0"/>
          </a:p>
        </p:txBody>
      </p:sp>
      <p:grpSp>
        <p:nvGrpSpPr>
          <p:cNvPr id="19" name="Skupina 18"/>
          <p:cNvGrpSpPr/>
          <p:nvPr/>
        </p:nvGrpSpPr>
        <p:grpSpPr>
          <a:xfrm>
            <a:off x="1447806" y="2208322"/>
            <a:ext cx="4204314" cy="2488657"/>
            <a:chOff x="1376645" y="2208322"/>
            <a:chExt cx="4204314" cy="2488657"/>
          </a:xfrm>
        </p:grpSpPr>
        <p:grpSp>
          <p:nvGrpSpPr>
            <p:cNvPr id="16" name="Skupina 15"/>
            <p:cNvGrpSpPr/>
            <p:nvPr/>
          </p:nvGrpSpPr>
          <p:grpSpPr>
            <a:xfrm>
              <a:off x="1376645" y="2208322"/>
              <a:ext cx="4204314" cy="2488657"/>
              <a:chOff x="1443166" y="2208322"/>
              <a:chExt cx="4204314" cy="2488657"/>
            </a:xfrm>
          </p:grpSpPr>
          <p:sp>
            <p:nvSpPr>
              <p:cNvPr id="4" name="Volný tvar 3"/>
              <p:cNvSpPr/>
              <p:nvPr/>
            </p:nvSpPr>
            <p:spPr>
              <a:xfrm>
                <a:off x="1443166" y="2208322"/>
                <a:ext cx="4204314" cy="1753930"/>
              </a:xfrm>
              <a:custGeom>
                <a:avLst/>
                <a:gdLst>
                  <a:gd name="connsiteX0" fmla="*/ 0 w 1312433"/>
                  <a:gd name="connsiteY0" fmla="*/ 0 h 892884"/>
                  <a:gd name="connsiteX1" fmla="*/ 0 w 1312433"/>
                  <a:gd name="connsiteY1" fmla="*/ 892884 h 892884"/>
                  <a:gd name="connsiteX2" fmla="*/ 1312433 w 1312433"/>
                  <a:gd name="connsiteY2" fmla="*/ 892884 h 892884"/>
                  <a:gd name="connsiteX3" fmla="*/ 1312433 w 1312433"/>
                  <a:gd name="connsiteY3" fmla="*/ 344244 h 892884"/>
                  <a:gd name="connsiteX0" fmla="*/ 10758 w 1312433"/>
                  <a:gd name="connsiteY0" fmla="*/ 10758 h 548640"/>
                  <a:gd name="connsiteX1" fmla="*/ 0 w 1312433"/>
                  <a:gd name="connsiteY1" fmla="*/ 548640 h 548640"/>
                  <a:gd name="connsiteX2" fmla="*/ 1312433 w 1312433"/>
                  <a:gd name="connsiteY2" fmla="*/ 548640 h 548640"/>
                  <a:gd name="connsiteX3" fmla="*/ 1312433 w 1312433"/>
                  <a:gd name="connsiteY3" fmla="*/ 0 h 548640"/>
                  <a:gd name="connsiteX0" fmla="*/ 0 w 1315135"/>
                  <a:gd name="connsiteY0" fmla="*/ 17488 h 548640"/>
                  <a:gd name="connsiteX1" fmla="*/ 2702 w 1315135"/>
                  <a:gd name="connsiteY1" fmla="*/ 548640 h 548640"/>
                  <a:gd name="connsiteX2" fmla="*/ 1315135 w 1315135"/>
                  <a:gd name="connsiteY2" fmla="*/ 548640 h 548640"/>
                  <a:gd name="connsiteX3" fmla="*/ 1315135 w 1315135"/>
                  <a:gd name="connsiteY3" fmla="*/ 0 h 548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15135" h="548640">
                    <a:moveTo>
                      <a:pt x="0" y="17488"/>
                    </a:moveTo>
                    <a:cubicBezTo>
                      <a:pt x="901" y="194539"/>
                      <a:pt x="1801" y="371589"/>
                      <a:pt x="2702" y="548640"/>
                    </a:cubicBezTo>
                    <a:lnTo>
                      <a:pt x="1315135" y="548640"/>
                    </a:lnTo>
                    <a:lnTo>
                      <a:pt x="1315135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Ovál 4"/>
              <p:cNvSpPr/>
              <p:nvPr/>
            </p:nvSpPr>
            <p:spPr>
              <a:xfrm>
                <a:off x="1888676" y="3977604"/>
                <a:ext cx="719375" cy="719375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" name="Ovál 5"/>
              <p:cNvSpPr/>
              <p:nvPr/>
            </p:nvSpPr>
            <p:spPr>
              <a:xfrm>
                <a:off x="4334552" y="3977604"/>
                <a:ext cx="719375" cy="719375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" name="Veselý obličej 7"/>
              <p:cNvSpPr/>
              <p:nvPr/>
            </p:nvSpPr>
            <p:spPr>
              <a:xfrm>
                <a:off x="4689225" y="2387132"/>
                <a:ext cx="863250" cy="863251"/>
              </a:xfrm>
              <a:prstGeom prst="smileyFac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8" name="TextovéPole 17"/>
            <p:cNvSpPr txBox="1"/>
            <p:nvPr/>
          </p:nvSpPr>
          <p:spPr>
            <a:xfrm>
              <a:off x="5247075" y="3250383"/>
              <a:ext cx="2388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1</a:t>
              </a:r>
              <a:endParaRPr lang="cs-CZ" dirty="0"/>
            </a:p>
          </p:txBody>
        </p:sp>
      </p:grpSp>
      <p:sp>
        <p:nvSpPr>
          <p:cNvPr id="20" name="TextovéPole 19"/>
          <p:cNvSpPr txBox="1"/>
          <p:nvPr/>
        </p:nvSpPr>
        <p:spPr>
          <a:xfrm>
            <a:off x="3894015" y="6219310"/>
            <a:ext cx="31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4887035" y="4959170"/>
            <a:ext cx="4095455" cy="270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Pokus není ošetřen proti ujetí vozu mimo polohu kuličky.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8815</TotalTime>
  <Words>752</Words>
  <Application>Microsoft Office PowerPoint</Application>
  <PresentationFormat>Předvádění na obrazovce (4:3)</PresentationFormat>
  <Paragraphs>134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Prezentace aplikace PowerPoint</vt:lpstr>
      <vt:lpstr>Inerciální a neinerciální vztažné soustavy</vt:lpstr>
      <vt:lpstr>Vztažné soustavy</vt:lpstr>
      <vt:lpstr>Popis polohy hmotného bodu</vt:lpstr>
      <vt:lpstr>Inerciální vztažné soustavy</vt:lpstr>
      <vt:lpstr>Neinerciální vztažné soustavy</vt:lpstr>
      <vt:lpstr>Pohyb v inerciální soustavě</vt:lpstr>
      <vt:lpstr>Pohyb v neinerciální soustavě</vt:lpstr>
      <vt:lpstr>Pokus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347</cp:revision>
  <dcterms:created xsi:type="dcterms:W3CDTF">2013-03-27T07:54:35Z</dcterms:created>
  <dcterms:modified xsi:type="dcterms:W3CDTF">2013-08-20T16:41:57Z</dcterms:modified>
</cp:coreProperties>
</file>