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256" r:id="rId3"/>
    <p:sldId id="257" r:id="rId4"/>
    <p:sldId id="277" r:id="rId5"/>
    <p:sldId id="268" r:id="rId6"/>
    <p:sldId id="273" r:id="rId7"/>
    <p:sldId id="278" r:id="rId8"/>
    <p:sldId id="279" r:id="rId9"/>
    <p:sldId id="280" r:id="rId10"/>
    <p:sldId id="258" r:id="rId11"/>
    <p:sldId id="275" r:id="rId12"/>
    <p:sldId id="259" r:id="rId13"/>
    <p:sldId id="261" r:id="rId14"/>
    <p:sldId id="272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06" autoAdjust="0"/>
    <p:restoredTop sz="94660" autoAdjust="0"/>
  </p:normalViewPr>
  <p:slideViewPr>
    <p:cSldViewPr>
      <p:cViewPr>
        <p:scale>
          <a:sx n="70" d="100"/>
          <a:sy n="70" d="100"/>
        </p:scale>
        <p:origin x="-93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26.6.2013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875 517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03B4A-F1B5-444E-BC9D-8BB6B0591500}" type="slidenum">
              <a:rPr lang="cs-CZ" smtClean="0"/>
              <a:pPr eaLnBrk="1" hangingPunct="1"/>
              <a:t>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nu.org/licenses/old-licenses/gpl-2.0.html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phnow.com/equation-grapher.html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dowan.dk/" TargetMode="External"/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atematika-lucerna.cz/graph/navod-graph.pdf" TargetMode="External"/><Relationship Id="rId4" Type="http://schemas.openxmlformats.org/officeDocument/2006/relationships/hyperlink" Target="http://www.padowan.dk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2618910"/>
            <a:ext cx="8229600" cy="3420379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5. </a:t>
            </a: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2012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Číslo DUM: VY_32_INOVACE_14_FY_A</a:t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Ročník: I.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cs-CZ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Mechanika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Téma: </a:t>
            </a: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Graf dráhy, jako funkce času – program </a:t>
            </a:r>
            <a:r>
              <a:rPr lang="cs-CZ" sz="1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Graph</a:t>
            </a:r>
            <a:endParaRPr lang="cs-CZ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+mj-lt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+mj-lt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+mj-lt"/>
                <a:ea typeface="Verdana" pitchFamily="34" charset="0"/>
                <a:cs typeface="Verdana" pitchFamily="34" charset="0"/>
              </a:rPr>
              <a:t>Metodický list/anotace: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Volně šiřitelný program </a:t>
            </a:r>
            <a:r>
              <a:rPr lang="cs-CZ" sz="1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Graph</a:t>
            </a: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</a:t>
            </a:r>
            <a:r>
              <a:rPr lang="cs-CZ" sz="12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Kreslení grafů a počítání souvisejících </a:t>
            </a: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funkcí.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Program </a:t>
            </a:r>
            <a:r>
              <a:rPr lang="cs-CZ" sz="1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Graph</a:t>
            </a: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je </a:t>
            </a:r>
            <a:r>
              <a:rPr lang="cs-CZ" sz="12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open source a distribuovaný pod </a:t>
            </a:r>
            <a:r>
              <a:rPr lang="cs-CZ" sz="1200" i="1" dirty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GNU General Public </a:t>
            </a:r>
            <a:r>
              <a:rPr lang="cs-CZ" sz="1200" i="1" dirty="0" err="1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License</a:t>
            </a:r>
            <a:r>
              <a:rPr lang="cs-CZ" sz="1200" i="1" dirty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 (GPL</a:t>
            </a: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)</a:t>
            </a: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b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</a:t>
            </a:r>
            <a:r>
              <a:rPr lang="cs-CZ" sz="12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znamená, že </a:t>
            </a: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program můžete </a:t>
            </a:r>
            <a:r>
              <a:rPr lang="cs-CZ" sz="12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volně používat a </a:t>
            </a: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libovolně darovat.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Program je lokalizován do čeština.</a:t>
            </a:r>
            <a:endParaRPr lang="cs-CZ" sz="12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Průvodce tvorbou  grafu dráhy na základě zadaných hodnot</a:t>
            </a:r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3412"/>
          </a:xfrm>
        </p:spPr>
        <p:txBody>
          <a:bodyPr/>
          <a:lstStyle/>
          <a:p>
            <a:pPr eaLnBrk="1" hangingPunct="1"/>
            <a:r>
              <a:rPr lang="pl-PL" dirty="0" smtClean="0"/>
              <a:t>Odečítání hodnot z grafu</a:t>
            </a:r>
            <a:endParaRPr lang="cs-CZ" dirty="0" smtClean="0"/>
          </a:p>
        </p:txBody>
      </p:sp>
      <p:pic>
        <p:nvPicPr>
          <p:cNvPr id="4100" name="Picture 4" descr="https://lh3.googleusercontent.com/_RVRYw95SgtnzWckFpgNNXpMcj80zmakFtIJ1NPZQNstkgwOhoJUTvasbq_ZpTLKuT7Y7sjoyMgQuLeHq2Z2GG1Zqzc7v9sHYgdaKOd3NGVouA5Gibd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156" y="1015023"/>
            <a:ext cx="5220580" cy="400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413732" y="6309320"/>
            <a:ext cx="85237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Další program pro generování grafů matematických funkcí </a:t>
            </a:r>
            <a:r>
              <a:rPr lang="cs-CZ" u="sng" dirty="0" err="1">
                <a:hlinkClick r:id="rId3"/>
              </a:rPr>
              <a:t>Equation</a:t>
            </a:r>
            <a:r>
              <a:rPr lang="cs-CZ" u="sng" dirty="0">
                <a:hlinkClick r:id="rId3"/>
              </a:rPr>
              <a:t> </a:t>
            </a:r>
            <a:r>
              <a:rPr lang="cs-CZ" u="sng" dirty="0" err="1">
                <a:hlinkClick r:id="rId3"/>
              </a:rPr>
              <a:t>Grapher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425643" y="5274205"/>
            <a:ext cx="79717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Graf umožňuje </a:t>
            </a:r>
            <a:r>
              <a:rPr lang="cs-CZ" dirty="0"/>
              <a:t>odečítat údaje bez potřeby výpočtu. Přesnost odečítání údajů z jednotlivých os grafu závisí na zvolené stupnici. Jemnější stupnice umožňuje přesnější odečet </a:t>
            </a:r>
            <a:r>
              <a:rPr lang="cs-CZ" dirty="0" smtClean="0"/>
              <a:t>hodnot, viz následující snímky.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550872" y="4727175"/>
            <a:ext cx="8465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14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8520" y="53625"/>
            <a:ext cx="9252520" cy="709714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>
                <a:solidFill>
                  <a:schemeClr val="tx1"/>
                </a:solidFill>
              </a:rPr>
              <a:t>Nižší </a:t>
            </a:r>
            <a:r>
              <a:rPr lang="cs-CZ" dirty="0">
                <a:solidFill>
                  <a:schemeClr val="tx1"/>
                </a:solidFill>
              </a:rPr>
              <a:t>přesnost odečítání z grafu</a:t>
            </a:r>
          </a:p>
        </p:txBody>
      </p:sp>
      <p:sp>
        <p:nvSpPr>
          <p:cNvPr id="3" name="Obdélník 2"/>
          <p:cNvSpPr/>
          <p:nvPr/>
        </p:nvSpPr>
        <p:spPr>
          <a:xfrm>
            <a:off x="-63102" y="1043735"/>
            <a:ext cx="919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Na další stránce můžete porovnat přesnost odečítání z grafu, při různé citlivosti - přesnosti stupnic na osách.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Jedná se o zachycení stejného děje, stejného pohybu.</a:t>
            </a:r>
          </a:p>
        </p:txBody>
      </p:sp>
      <p:pic>
        <p:nvPicPr>
          <p:cNvPr id="5122" name="Picture 2" descr="https://lh3.googleusercontent.com/z34foL5ee9EiB0xHVQhFlS5dosV1DxPmOwgdkGfVKUOiB7VPrrNp2QfRkphJkc0lN1K-fEjuzfd5fE9XsLFTVCpVTCxruzTLkqGZEPXV8F9Xk1yWYuZ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620" y="2453052"/>
            <a:ext cx="6075676" cy="4234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7407315" y="6411051"/>
            <a:ext cx="8550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15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5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975"/>
            <a:ext cx="9144000" cy="1143000"/>
          </a:xfrm>
        </p:spPr>
        <p:txBody>
          <a:bodyPr lIns="0" rIns="0"/>
          <a:lstStyle/>
          <a:p>
            <a:pPr marL="812800" indent="-81280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>
                <a:solidFill>
                  <a:schemeClr val="tx1"/>
                </a:solidFill>
              </a:rPr>
              <a:t>Vyšší přesnost odečítání z grafu</a:t>
            </a:r>
          </a:p>
        </p:txBody>
      </p:sp>
      <p:pic>
        <p:nvPicPr>
          <p:cNvPr id="6146" name="Picture 2" descr="https://lh3.googleusercontent.com/mytHRTJgIbqlvVvNBkCAwz77pg71PrweBiakXyEAIl11IA3HEIh9qXo5l7RVvtyH7m7AQaTSjyiMEPWx5sUPvuEkq28T8FcPCVPVyrNkysxE_Nf3m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25" y="1170364"/>
            <a:ext cx="8086725" cy="551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8352421" y="6401765"/>
            <a:ext cx="791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16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137875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800" b="1" dirty="0" smtClean="0"/>
              <a:t>Obr. 1 - 2 , 4 - 16 </a:t>
            </a:r>
            <a:r>
              <a:rPr lang="cs-CZ" sz="1800" dirty="0" smtClean="0"/>
              <a:t> Obrázky archiv autora</a:t>
            </a:r>
          </a:p>
          <a:p>
            <a:pPr marL="0" indent="0" eaLnBrk="1" hangingPunct="1">
              <a:buNone/>
            </a:pPr>
            <a:r>
              <a:rPr lang="cs-CZ" sz="1800" b="1" dirty="0"/>
              <a:t>Obr. </a:t>
            </a:r>
            <a:r>
              <a:rPr lang="cs-CZ" sz="1800" b="1" dirty="0" smtClean="0"/>
              <a:t>3 </a:t>
            </a:r>
            <a:r>
              <a:rPr lang="cs-CZ" sz="1800" dirty="0"/>
              <a:t>SCHMIDT, Andreas. </a:t>
            </a:r>
            <a:r>
              <a:rPr lang="cs-CZ" sz="1800" i="1" dirty="0" err="1"/>
              <a:t>Soubor:Tachometer</a:t>
            </a:r>
            <a:r>
              <a:rPr lang="cs-CZ" sz="1800" i="1" dirty="0"/>
              <a:t> </a:t>
            </a:r>
            <a:r>
              <a:rPr lang="cs-CZ" sz="1800" i="1" dirty="0" err="1"/>
              <a:t>service</a:t>
            </a:r>
            <a:r>
              <a:rPr lang="cs-CZ" sz="1800" i="1" dirty="0"/>
              <a:t> oil.jpg – Wikipedie</a:t>
            </a:r>
            <a:r>
              <a:rPr lang="cs-CZ" sz="1800" dirty="0"/>
              <a:t> [online]. [cit. </a:t>
            </a:r>
            <a:r>
              <a:rPr lang="cs-CZ" sz="1800" dirty="0" smtClean="0"/>
              <a:t>5.9.2012]. </a:t>
            </a:r>
            <a:r>
              <a:rPr lang="cs-CZ" sz="1800" dirty="0"/>
              <a:t>Dostupný na WWW: http://</a:t>
            </a:r>
            <a:r>
              <a:rPr lang="cs-CZ" sz="1800" dirty="0" smtClean="0"/>
              <a:t>cs.wikipedia.org/wiki/Soubor:Tachometer_service_oil.jpg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183563" cy="1143000"/>
          </a:xfrm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16506" y="1538790"/>
            <a:ext cx="90274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i="1" dirty="0"/>
              <a:t>Wikipedia: the free encyclopedia</a:t>
            </a:r>
            <a:r>
              <a:rPr lang="en-US" dirty="0"/>
              <a:t> [online]. San Francisco (CA): Wikimedia Foundation, 2001-2013 [cit. </a:t>
            </a:r>
            <a:r>
              <a:rPr lang="en-US" dirty="0" smtClean="0"/>
              <a:t>201</a:t>
            </a:r>
            <a:r>
              <a:rPr lang="cs-CZ" dirty="0" smtClean="0"/>
              <a:t>2</a:t>
            </a:r>
            <a:r>
              <a:rPr lang="en-US" dirty="0" smtClean="0"/>
              <a:t>-0</a:t>
            </a:r>
            <a:r>
              <a:rPr lang="cs-CZ" dirty="0" smtClean="0"/>
              <a:t>9</a:t>
            </a:r>
            <a:r>
              <a:rPr lang="en-US" dirty="0" smtClean="0"/>
              <a:t>-0</a:t>
            </a:r>
            <a:r>
              <a:rPr lang="cs-CZ" dirty="0" smtClean="0"/>
              <a:t>5</a:t>
            </a:r>
            <a:r>
              <a:rPr lang="en-US" dirty="0" smtClean="0"/>
              <a:t>]. </a:t>
            </a:r>
            <a:r>
              <a:rPr lang="en-US" dirty="0" err="1"/>
              <a:t>Dostupné</a:t>
            </a:r>
            <a:r>
              <a:rPr lang="en-US" dirty="0"/>
              <a:t> z: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en.wikipedia.org/wiki/Main_Page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JOHANSEN, Ivan. </a:t>
            </a:r>
            <a:r>
              <a:rPr lang="en-US" i="1" dirty="0"/>
              <a:t>Graph: Plotting of mathematical functions</a:t>
            </a:r>
            <a:r>
              <a:rPr lang="en-US" dirty="0"/>
              <a:t> [online]. 2001-2013 [cit. </a:t>
            </a:r>
            <a:r>
              <a:rPr lang="en-US" dirty="0" smtClean="0"/>
              <a:t>201</a:t>
            </a:r>
            <a:r>
              <a:rPr lang="cs-CZ" dirty="0" smtClean="0"/>
              <a:t>2</a:t>
            </a:r>
            <a:r>
              <a:rPr lang="en-US" dirty="0" smtClean="0"/>
              <a:t>-0</a:t>
            </a:r>
            <a:r>
              <a:rPr lang="cs-CZ" dirty="0" smtClean="0"/>
              <a:t>9</a:t>
            </a:r>
            <a:r>
              <a:rPr lang="en-US" dirty="0" smtClean="0"/>
              <a:t>-</a:t>
            </a:r>
            <a:r>
              <a:rPr lang="cs-CZ" dirty="0" smtClean="0"/>
              <a:t>05</a:t>
            </a:r>
            <a:r>
              <a:rPr lang="en-US" dirty="0" smtClean="0"/>
              <a:t>]. </a:t>
            </a:r>
            <a:r>
              <a:rPr lang="en-US" dirty="0" err="1"/>
              <a:t>Dostupné</a:t>
            </a:r>
            <a:r>
              <a:rPr lang="en-US" dirty="0"/>
              <a:t> z: </a:t>
            </a:r>
            <a:r>
              <a:rPr lang="en-US" dirty="0">
                <a:hlinkClick r:id="rId3"/>
              </a:rPr>
              <a:t>http://www.padowan.dk</a:t>
            </a:r>
            <a:r>
              <a:rPr lang="en-US" dirty="0" smtClean="0">
                <a:hlinkClick r:id="rId3"/>
              </a:rPr>
              <a:t>/</a:t>
            </a:r>
            <a:r>
              <a:rPr lang="en-US" dirty="0"/>
              <a:t>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583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81" y="622808"/>
            <a:ext cx="7358709" cy="565700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101" y="0"/>
            <a:ext cx="9137650" cy="1470025"/>
          </a:xfrm>
        </p:spPr>
        <p:txBody>
          <a:bodyPr/>
          <a:lstStyle/>
          <a:p>
            <a:pPr eaLnBrk="1" hangingPunct="1"/>
            <a:r>
              <a:rPr lang="cs-CZ" dirty="0"/>
              <a:t>Graf dráhy, jako funkce </a:t>
            </a:r>
            <a:r>
              <a:rPr lang="cs-CZ" dirty="0" smtClean="0"/>
              <a:t>času </a:t>
            </a:r>
            <a:r>
              <a:rPr lang="cs-CZ" dirty="0"/>
              <a:t>program </a:t>
            </a:r>
            <a:r>
              <a:rPr lang="cs-CZ" dirty="0" err="1"/>
              <a:t>Graph</a:t>
            </a: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51520" y="2843935"/>
            <a:ext cx="6551960" cy="38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hlinkClick r:id="rId3" action="ppaction://hlinksldjump"/>
              </a:rPr>
              <a:t>►</a:t>
            </a:r>
            <a:r>
              <a:rPr lang="cs-CZ" sz="1600" dirty="0" smtClean="0"/>
              <a:t> Program </a:t>
            </a:r>
            <a:r>
              <a:rPr lang="cs-CZ" sz="1600" dirty="0" err="1" smtClean="0"/>
              <a:t>Graph</a:t>
            </a:r>
            <a:endParaRPr lang="cs-CZ" sz="1600" dirty="0"/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4" action="ppaction://hlinksldjump"/>
              </a:rPr>
              <a:t>►</a:t>
            </a:r>
            <a:r>
              <a:rPr lang="cs-CZ" sz="1600" dirty="0"/>
              <a:t> </a:t>
            </a:r>
            <a:r>
              <a:rPr lang="cs-CZ" sz="1600" dirty="0" smtClean="0"/>
              <a:t>Zadání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5" action="ppaction://hlinksldjump"/>
              </a:rPr>
              <a:t>►</a:t>
            </a:r>
            <a:r>
              <a:rPr lang="cs-CZ" sz="1600" dirty="0"/>
              <a:t> </a:t>
            </a:r>
            <a:r>
              <a:rPr lang="cs-CZ" sz="1600" dirty="0" smtClean="0"/>
              <a:t>Tvorba grafu</a:t>
            </a:r>
            <a:endParaRPr lang="cs-CZ" sz="1600" dirty="0"/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6" action="ppaction://hlinksldjump"/>
              </a:rPr>
              <a:t>►</a:t>
            </a:r>
            <a:r>
              <a:rPr lang="cs-CZ" sz="1600" dirty="0"/>
              <a:t> </a:t>
            </a:r>
            <a:r>
              <a:rPr lang="cs-CZ" sz="1600" dirty="0" smtClean="0"/>
              <a:t>Nastavení osy x a y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hlinkClick r:id="rId7" action="ppaction://hlinksldjump"/>
              </a:rPr>
              <a:t>►</a:t>
            </a:r>
            <a:r>
              <a:rPr lang="cs-CZ" sz="1600" dirty="0" smtClean="0"/>
              <a:t> Položka menu Nastavení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hlinkClick r:id="rId8" action="ppaction://hlinksldjump"/>
              </a:rPr>
              <a:t>►</a:t>
            </a:r>
            <a:r>
              <a:rPr lang="cs-CZ" sz="1600" dirty="0"/>
              <a:t> Zadání hodnot, vytvoření </a:t>
            </a:r>
            <a:r>
              <a:rPr lang="cs-CZ" sz="1600" dirty="0" smtClean="0"/>
              <a:t>grafu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hlinkClick r:id="rId9" action="ppaction://hlinksldjump"/>
              </a:rPr>
              <a:t>►</a:t>
            </a:r>
            <a:r>
              <a:rPr lang="cs-CZ" sz="1600" dirty="0" smtClean="0"/>
              <a:t> Výsledný graf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10" action="ppaction://hlinksldjump"/>
              </a:rPr>
              <a:t>►</a:t>
            </a:r>
            <a:r>
              <a:rPr lang="cs-CZ" sz="1600" dirty="0"/>
              <a:t> </a:t>
            </a:r>
            <a:r>
              <a:rPr lang="pl-PL" sz="1600" dirty="0"/>
              <a:t>Odečítání hodnot z </a:t>
            </a:r>
            <a:r>
              <a:rPr lang="pl-PL" sz="1600" dirty="0" smtClean="0"/>
              <a:t>grafu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hlinkClick r:id="rId11" action="ppaction://hlinksldjump"/>
              </a:rPr>
              <a:t>►</a:t>
            </a:r>
            <a:r>
              <a:rPr lang="cs-CZ" sz="1600" dirty="0"/>
              <a:t> Nižší přesnost </a:t>
            </a:r>
            <a:r>
              <a:rPr lang="cs-CZ" sz="1600" dirty="0" smtClean="0"/>
              <a:t>odečítání z </a:t>
            </a:r>
            <a:r>
              <a:rPr lang="cs-CZ" sz="1600" dirty="0"/>
              <a:t>grafu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hlinkClick r:id="rId12" action="ppaction://hlinksldjump"/>
              </a:rPr>
              <a:t>►</a:t>
            </a:r>
            <a:r>
              <a:rPr lang="cs-CZ" sz="1600" dirty="0" smtClean="0"/>
              <a:t> Vyšší </a:t>
            </a:r>
            <a:r>
              <a:rPr lang="cs-CZ" sz="1600" dirty="0"/>
              <a:t>přesnost odečítání z grafu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endParaRPr lang="cs-CZ" sz="1600" dirty="0"/>
          </a:p>
          <a:p>
            <a:pPr marL="812800" indent="-812800">
              <a:spcBef>
                <a:spcPct val="20000"/>
              </a:spcBef>
              <a:buFontTx/>
              <a:buChar char="•"/>
            </a:pPr>
            <a:endParaRPr lang="cs-CZ" sz="16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082390" y="6279814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1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19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43735"/>
          </a:xfrm>
        </p:spPr>
        <p:txBody>
          <a:bodyPr/>
          <a:lstStyle/>
          <a:p>
            <a:r>
              <a:rPr lang="cs-CZ" dirty="0" smtClean="0"/>
              <a:t>Program </a:t>
            </a:r>
            <a:r>
              <a:rPr lang="cs-CZ" dirty="0" err="1" smtClean="0"/>
              <a:t>Graph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7775"/>
            <a:ext cx="4743450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4743450" y="1247775"/>
            <a:ext cx="440054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Open </a:t>
            </a:r>
            <a:r>
              <a:rPr lang="cs-CZ" dirty="0"/>
              <a:t>source aplikace </a:t>
            </a:r>
            <a:r>
              <a:rPr lang="cs-CZ" dirty="0" smtClean="0"/>
              <a:t>pro </a:t>
            </a:r>
            <a:r>
              <a:rPr lang="cs-CZ" dirty="0"/>
              <a:t>kreslení grafů a </a:t>
            </a:r>
            <a:r>
              <a:rPr lang="cs-CZ" dirty="0" smtClean="0"/>
              <a:t>výpočet </a:t>
            </a:r>
            <a:r>
              <a:rPr lang="cs-CZ" dirty="0"/>
              <a:t>délek křivek, obsahů oblastí pod </a:t>
            </a:r>
            <a:r>
              <a:rPr lang="cs-CZ" dirty="0" smtClean="0"/>
              <a:t>křivkami </a:t>
            </a:r>
            <a:r>
              <a:rPr lang="cs-CZ" dirty="0"/>
              <a:t>apod. 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Program </a:t>
            </a:r>
            <a:r>
              <a:rPr lang="cs-CZ" dirty="0" smtClean="0"/>
              <a:t>umožňuje export </a:t>
            </a:r>
            <a:r>
              <a:rPr lang="cs-CZ" dirty="0"/>
              <a:t>vytvořených grafů do </a:t>
            </a:r>
            <a:r>
              <a:rPr lang="cs-CZ" dirty="0" smtClean="0"/>
              <a:t>BMP</a:t>
            </a:r>
            <a:r>
              <a:rPr lang="cs-CZ" dirty="0"/>
              <a:t>, PNG, </a:t>
            </a:r>
            <a:r>
              <a:rPr lang="cs-CZ" dirty="0" smtClean="0"/>
              <a:t>JPG </a:t>
            </a:r>
            <a:r>
              <a:rPr lang="cs-CZ" dirty="0"/>
              <a:t>a PDF. 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Intuitivní ovládání.</a:t>
            </a:r>
          </a:p>
          <a:p>
            <a:endParaRPr lang="cs-CZ" dirty="0"/>
          </a:p>
          <a:p>
            <a:r>
              <a:rPr lang="cs-CZ" dirty="0" smtClean="0"/>
              <a:t>Domácí stránka: </a:t>
            </a:r>
            <a:r>
              <a:rPr lang="cs-CZ" dirty="0" smtClean="0">
                <a:hlinkClick r:id="rId4"/>
              </a:rPr>
              <a:t>www.padowan.dk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Autor: </a:t>
            </a:r>
            <a:r>
              <a:rPr lang="cs-CZ" dirty="0"/>
              <a:t>Ivan </a:t>
            </a:r>
            <a:r>
              <a:rPr lang="cs-CZ" dirty="0" err="1" smtClean="0"/>
              <a:t>Johansen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Licence: Freeware</a:t>
            </a:r>
          </a:p>
          <a:p>
            <a:r>
              <a:rPr lang="cs-CZ" dirty="0" smtClean="0"/>
              <a:t>Velikost: </a:t>
            </a:r>
            <a:r>
              <a:rPr lang="cs-CZ" dirty="0"/>
              <a:t>3,0 MB</a:t>
            </a:r>
            <a:endParaRPr lang="cs-CZ" dirty="0" smtClean="0"/>
          </a:p>
          <a:p>
            <a:r>
              <a:rPr lang="cs-CZ" dirty="0"/>
              <a:t>Operační </a:t>
            </a:r>
            <a:r>
              <a:rPr lang="cs-CZ" dirty="0" smtClean="0"/>
              <a:t>systém: XP/Win7, ale i starší</a:t>
            </a:r>
          </a:p>
          <a:p>
            <a:r>
              <a:rPr lang="cs-CZ" dirty="0" smtClean="0"/>
              <a:t>čeština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4797025" y="5949280"/>
            <a:ext cx="1980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u="sng" dirty="0">
                <a:hlinkClick r:id="rId5"/>
              </a:rPr>
              <a:t>Návod</a:t>
            </a:r>
            <a:r>
              <a:rPr lang="cs-CZ" dirty="0">
                <a:hlinkClick r:id="rId5"/>
              </a:rPr>
              <a:t> </a:t>
            </a:r>
            <a:r>
              <a:rPr lang="cs-CZ" dirty="0"/>
              <a:t>na použití.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797025" y="6437366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2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44885" cy="709714"/>
          </a:xfrm>
        </p:spPr>
        <p:txBody>
          <a:bodyPr/>
          <a:lstStyle/>
          <a:p>
            <a:r>
              <a:rPr lang="cs-CZ" dirty="0" smtClean="0"/>
              <a:t>Zadání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930283"/>
              </p:ext>
            </p:extLst>
          </p:nvPr>
        </p:nvGraphicFramePr>
        <p:xfrm>
          <a:off x="2951820" y="1508180"/>
          <a:ext cx="5265584" cy="945105"/>
        </p:xfrm>
        <a:graphic>
          <a:graphicData uri="http://schemas.openxmlformats.org/drawingml/2006/table">
            <a:tbl>
              <a:tblPr/>
              <a:tblGrid>
                <a:gridCol w="1988903"/>
                <a:gridCol w="615272"/>
                <a:gridCol w="615272"/>
                <a:gridCol w="615272"/>
                <a:gridCol w="643889"/>
                <a:gridCol w="786976"/>
              </a:tblGrid>
              <a:tr h="47339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Čas v hodinách</a:t>
                      </a:r>
                      <a:endParaRPr lang="cs-CZ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r>
                        <a:rPr lang="cs-CZ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:00</a:t>
                      </a:r>
                      <a:endParaRPr lang="cs-CZ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r>
                        <a:rPr lang="cs-CZ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:02</a:t>
                      </a:r>
                      <a:endParaRPr lang="cs-CZ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r>
                        <a:rPr lang="cs-CZ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:04</a:t>
                      </a:r>
                      <a:endParaRPr lang="cs-CZ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r>
                        <a:rPr lang="cs-CZ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:06</a:t>
                      </a:r>
                      <a:endParaRPr lang="cs-CZ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r>
                        <a:rPr lang="cs-CZ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:08</a:t>
                      </a:r>
                      <a:endParaRPr lang="cs-CZ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71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Počet kilometrů</a:t>
                      </a:r>
                      <a:endParaRPr lang="cs-CZ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r>
                        <a:rPr lang="cs-CZ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r>
                        <a:rPr lang="en-US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r>
                        <a:rPr lang="cs-CZ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cs-CZ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r>
                        <a:rPr lang="cs-CZ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r>
                        <a:rPr lang="en-US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r>
                        <a:rPr lang="cs-CZ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cs-CZ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r>
                        <a:rPr lang="cs-CZ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r>
                        <a:rPr lang="en-US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r>
                        <a:rPr lang="cs-CZ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cs-CZ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r>
                        <a:rPr lang="cs-CZ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r>
                        <a:rPr lang="en-US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r>
                        <a:rPr lang="cs-CZ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cs-CZ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r>
                        <a:rPr lang="cs-CZ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r>
                        <a:rPr lang="en-US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r>
                        <a:rPr lang="cs-CZ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cs-CZ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9027"/>
              </p:ext>
            </p:extLst>
          </p:nvPr>
        </p:nvGraphicFramePr>
        <p:xfrm>
          <a:off x="1511660" y="4149080"/>
          <a:ext cx="5895975" cy="861060"/>
        </p:xfrm>
        <a:graphic>
          <a:graphicData uri="http://schemas.openxmlformats.org/drawingml/2006/table">
            <a:tbl>
              <a:tblPr/>
              <a:tblGrid>
                <a:gridCol w="2466975"/>
                <a:gridCol w="733425"/>
                <a:gridCol w="628650"/>
                <a:gridCol w="666750"/>
                <a:gridCol w="695325"/>
                <a:gridCol w="704850"/>
              </a:tblGrid>
              <a:tr h="0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Doba pohybu </a:t>
                      </a:r>
                      <a:r>
                        <a:rPr lang="pl-PL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lang="pl-PL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 sekundách</a:t>
                      </a:r>
                      <a:endParaRPr lang="pl-PL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cs-CZ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......</a:t>
                      </a:r>
                      <a:endParaRPr lang="cs-CZ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......</a:t>
                      </a:r>
                      <a:endParaRPr lang="cs-CZ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......</a:t>
                      </a:r>
                      <a:endParaRPr lang="cs-CZ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......</a:t>
                      </a:r>
                      <a:endParaRPr lang="cs-CZ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Dráha </a:t>
                      </a:r>
                      <a:r>
                        <a:rPr lang="cs-CZ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</a:t>
                      </a:r>
                      <a:r>
                        <a:rPr lang="cs-CZ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 kilometrech</a:t>
                      </a:r>
                      <a:endParaRPr lang="cs-CZ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cs-CZ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......</a:t>
                      </a:r>
                      <a:endParaRPr lang="cs-CZ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......</a:t>
                      </a:r>
                      <a:endParaRPr lang="cs-CZ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......</a:t>
                      </a:r>
                      <a:endParaRPr lang="cs-CZ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......</a:t>
                      </a:r>
                      <a:endParaRPr lang="cs-CZ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06515" y="3609020"/>
            <a:ext cx="875809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Tabulku doplňte údaji podle zadaných fyzikálních veličin a jejich jednotek.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42152" y="998730"/>
            <a:ext cx="8901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Pro jednoduchost budeme </a:t>
            </a:r>
            <a:r>
              <a:rPr lang="cs-CZ" dirty="0" smtClean="0"/>
              <a:t>uvažovat, že se HB bude </a:t>
            </a:r>
            <a:r>
              <a:rPr lang="cs-CZ" dirty="0"/>
              <a:t>pohybovat stálou </a:t>
            </a:r>
            <a:r>
              <a:rPr lang="cs-CZ" dirty="0" smtClean="0"/>
              <a:t>rychlostí</a:t>
            </a:r>
            <a:r>
              <a:rPr lang="cs-CZ" dirty="0"/>
              <a:t>.</a:t>
            </a:r>
          </a:p>
        </p:txBody>
      </p:sp>
      <p:pic>
        <p:nvPicPr>
          <p:cNvPr id="3075" name="Picture 3" descr="http://upload.wikimedia.org/wikipedia/commons/thumb/c/c9/Tachometer_service_oil.jpg/220px-Tachometer_service_o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52" y="1508180"/>
            <a:ext cx="2095500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bdélník 10"/>
          <p:cNvSpPr/>
          <p:nvPr/>
        </p:nvSpPr>
        <p:spPr>
          <a:xfrm>
            <a:off x="2951820" y="2663915"/>
            <a:ext cx="5868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Všimněte si, že čas nemá uvedenou jednotku. Jsou to pouze časové údaje z nichž můžeme </a:t>
            </a:r>
            <a:r>
              <a:rPr lang="cs-CZ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dobu vypočítat.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42152" y="5280575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cs-CZ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Dráha, kterou automobil ujel, je přímo úměrná (závislá) na době pohybu. Tuto závislost vyjadřujeme tvrzením, že dráha je funkcí času.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377167" y="6159534"/>
            <a:ext cx="77858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Dráha je funkcí času, závisí na čase; s = s (t</a:t>
            </a:r>
            <a:r>
              <a:rPr lang="cs-CZ" b="1" dirty="0" smtClean="0"/>
              <a:t>). 	výpočet </a:t>
            </a:r>
            <a:r>
              <a:rPr lang="cs-CZ" b="1" dirty="0"/>
              <a:t>... s = v ·t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06515" y="3332021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3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9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3417" y="1"/>
            <a:ext cx="8640960" cy="998729"/>
          </a:xfrm>
        </p:spPr>
        <p:txBody>
          <a:bodyPr/>
          <a:lstStyle/>
          <a:p>
            <a:r>
              <a:rPr lang="cs-CZ" dirty="0" smtClean="0"/>
              <a:t>Tvorba grafu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438443"/>
              </p:ext>
            </p:extLst>
          </p:nvPr>
        </p:nvGraphicFramePr>
        <p:xfrm>
          <a:off x="1736685" y="1628800"/>
          <a:ext cx="5895975" cy="895810"/>
        </p:xfrm>
        <a:graphic>
          <a:graphicData uri="http://schemas.openxmlformats.org/drawingml/2006/table">
            <a:tbl>
              <a:tblPr/>
              <a:tblGrid>
                <a:gridCol w="2466975"/>
                <a:gridCol w="733425"/>
                <a:gridCol w="628650"/>
                <a:gridCol w="666750"/>
                <a:gridCol w="695325"/>
                <a:gridCol w="704850"/>
              </a:tblGrid>
              <a:tr h="0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Doba pohybu </a:t>
                      </a:r>
                      <a:r>
                        <a:rPr lang="pl-PL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lang="en-US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[s]</a:t>
                      </a:r>
                      <a:endParaRPr lang="pl-PL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cs-CZ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cs-CZ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cs-CZ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cs-CZ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cs-CZ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440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Dráha </a:t>
                      </a:r>
                      <a:r>
                        <a:rPr lang="cs-CZ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</a:t>
                      </a:r>
                      <a:r>
                        <a:rPr lang="cs-CZ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[km]</a:t>
                      </a:r>
                      <a:endParaRPr lang="cs-CZ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cs-CZ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cs-CZ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cs-CZ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cs-CZ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cs-CZ" dirty="0">
                        <a:effectLst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476545" y="1043735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dopln</a:t>
            </a:r>
            <a:r>
              <a:rPr lang="cs-CZ" dirty="0" smtClean="0"/>
              <a:t>í</a:t>
            </a:r>
            <a:r>
              <a:rPr lang="en-US" dirty="0" smtClean="0"/>
              <a:t>me </a:t>
            </a:r>
            <a:r>
              <a:rPr lang="cs-CZ" dirty="0"/>
              <a:t>ú</a:t>
            </a:r>
            <a:r>
              <a:rPr lang="en-US" dirty="0" err="1" smtClean="0"/>
              <a:t>daje</a:t>
            </a:r>
            <a:r>
              <a:rPr lang="en-US" dirty="0" smtClean="0"/>
              <a:t> do </a:t>
            </a:r>
            <a:r>
              <a:rPr lang="en-US" dirty="0" err="1" smtClean="0"/>
              <a:t>tabulk</a:t>
            </a:r>
            <a:r>
              <a:rPr lang="cs-CZ" dirty="0"/>
              <a:t>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76545" y="2798930"/>
            <a:ext cx="319535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cs-CZ" dirty="0" smtClean="0"/>
              <a:t>spustíme program </a:t>
            </a:r>
            <a:r>
              <a:rPr lang="cs-CZ" dirty="0" err="1" smtClean="0"/>
              <a:t>Graph</a:t>
            </a:r>
            <a:endParaRPr lang="cs-CZ" dirty="0" smtClean="0"/>
          </a:p>
          <a:p>
            <a:pPr marL="342900" indent="-342900">
              <a:buFont typeface="+mj-lt"/>
              <a:buAutoNum type="arabicPeriod" startAt="2"/>
            </a:pPr>
            <a:r>
              <a:rPr lang="cs-CZ" dirty="0" smtClean="0"/>
              <a:t>poklepáním na položku Osy otevřeme dialogové okno pro nastavení os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cs-CZ" dirty="0" smtClean="0"/>
              <a:t>nastavíme hodnoty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cs-CZ" dirty="0" smtClean="0"/>
              <a:t> osy x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cs-CZ" dirty="0" smtClean="0"/>
              <a:t>osy 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cs-CZ" dirty="0" smtClean="0"/>
              <a:t>v záložce Nastavení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cs-CZ" dirty="0" smtClean="0"/>
              <a:t>Nastavení v záložce Písma a barvy je volitelné</a:t>
            </a:r>
          </a:p>
          <a:p>
            <a:pPr marL="342900" indent="-342900">
              <a:buFont typeface="+mj-lt"/>
              <a:buAutoNum type="arabicPeriod" startAt="5"/>
            </a:pPr>
            <a:endParaRPr lang="cs-CZ" dirty="0"/>
          </a:p>
          <a:p>
            <a:pPr algn="ctr"/>
            <a:r>
              <a:rPr lang="cs-CZ" i="1" dirty="0" smtClean="0"/>
              <a:t>Konkrétní nastavení na dalších snímcích.</a:t>
            </a:r>
            <a:endParaRPr lang="cs-CZ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900" y="2705100"/>
            <a:ext cx="5372100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3025169" y="6492249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4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825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1152178"/>
            <a:ext cx="3735415" cy="2622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Nadpis 1"/>
          <p:cNvSpPr txBox="1">
            <a:spLocks/>
          </p:cNvSpPr>
          <p:nvPr/>
        </p:nvSpPr>
        <p:spPr bwMode="auto">
          <a:xfrm>
            <a:off x="107504" y="203895"/>
            <a:ext cx="8640960" cy="776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endParaRPr lang="cs-CZ" kern="0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93417" y="323655"/>
            <a:ext cx="8640960" cy="776833"/>
          </a:xfrm>
        </p:spPr>
        <p:txBody>
          <a:bodyPr/>
          <a:lstStyle/>
          <a:p>
            <a:r>
              <a:rPr lang="cs-CZ" dirty="0" smtClean="0"/>
              <a:t>Nastavení os x a y</a:t>
            </a:r>
            <a:endParaRPr lang="cs-CZ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58770"/>
            <a:ext cx="4057650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14" y="4020964"/>
            <a:ext cx="3716366" cy="262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Přímá spojnice se šipkou 2"/>
          <p:cNvCxnSpPr/>
          <p:nvPr/>
        </p:nvCxnSpPr>
        <p:spPr>
          <a:xfrm flipV="1">
            <a:off x="2546775" y="2618910"/>
            <a:ext cx="3465385" cy="72008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V="1">
            <a:off x="2546775" y="6107190"/>
            <a:ext cx="4500500" cy="16896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aoblený obdélníkový popisek 13"/>
          <p:cNvSpPr/>
          <p:nvPr/>
        </p:nvSpPr>
        <p:spPr>
          <a:xfrm>
            <a:off x="4427984" y="3158970"/>
            <a:ext cx="1404156" cy="1305145"/>
          </a:xfrm>
          <a:prstGeom prst="wedgeRoundRectCallout">
            <a:avLst>
              <a:gd name="adj1" fmla="val -84982"/>
              <a:gd name="adj2" fmla="val 60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Nastavte parametry os x a 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7" name="Zaoblený obdélníkový popisek 26"/>
          <p:cNvSpPr/>
          <p:nvPr/>
        </p:nvSpPr>
        <p:spPr>
          <a:xfrm>
            <a:off x="6282190" y="4329101"/>
            <a:ext cx="1890210" cy="1403174"/>
          </a:xfrm>
          <a:prstGeom prst="wedgeRoundRectCallout">
            <a:avLst>
              <a:gd name="adj1" fmla="val 66143"/>
              <a:gd name="adj2" fmla="val 9178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Tažením za pravý dolní roh zvětšíte plochu bez změny vzhledu grafu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5" name="Šipka doprava 14"/>
          <p:cNvSpPr/>
          <p:nvPr/>
        </p:nvSpPr>
        <p:spPr>
          <a:xfrm rot="2783273">
            <a:off x="8568210" y="6450456"/>
            <a:ext cx="351308" cy="2001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431540" y="3737389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6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431540" y="842228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5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4581297" y="6506777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7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42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941" y="1723452"/>
            <a:ext cx="4067175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1268" y="0"/>
            <a:ext cx="8229600" cy="1143000"/>
          </a:xfrm>
        </p:spPr>
        <p:txBody>
          <a:bodyPr/>
          <a:lstStyle/>
          <a:p>
            <a:r>
              <a:rPr lang="cs-CZ" dirty="0" smtClean="0"/>
              <a:t>Položka menu Nastavení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05" y="953725"/>
            <a:ext cx="4067175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679" y="3142512"/>
            <a:ext cx="4200525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H="1" flipV="1">
            <a:off x="3421519" y="2348880"/>
            <a:ext cx="1935215" cy="153017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>
            <a:off x="1666324" y="4681618"/>
            <a:ext cx="4995556" cy="997632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3826564" y="4914165"/>
            <a:ext cx="2835317" cy="139515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aoblený obdélníkový popisek 12"/>
          <p:cNvSpPr/>
          <p:nvPr/>
        </p:nvSpPr>
        <p:spPr>
          <a:xfrm>
            <a:off x="6552220" y="1268759"/>
            <a:ext cx="2025225" cy="1395155"/>
          </a:xfrm>
          <a:prstGeom prst="wedgeRoundRectCallout">
            <a:avLst>
              <a:gd name="adj1" fmla="val -76092"/>
              <a:gd name="adj2" fmla="val 938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 Nastavení můžete ovlivnit vzhled a popis grafu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492385" y="1268759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9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8262411" y="6170820"/>
            <a:ext cx="785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10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16505" y="6104787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8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69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9255"/>
            <a:ext cx="8229600" cy="962980"/>
          </a:xfrm>
        </p:spPr>
        <p:txBody>
          <a:bodyPr/>
          <a:lstStyle/>
          <a:p>
            <a:r>
              <a:rPr lang="cs-CZ" dirty="0" smtClean="0"/>
              <a:t>Zadání hodnot, vytvoření grafu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15" y="1403775"/>
            <a:ext cx="541972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818709"/>
            <a:ext cx="4695825" cy="569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Šipka doprava 3"/>
          <p:cNvSpPr/>
          <p:nvPr/>
        </p:nvSpPr>
        <p:spPr>
          <a:xfrm>
            <a:off x="3266855" y="2767280"/>
            <a:ext cx="1260140" cy="396044"/>
          </a:xfrm>
          <a:prstGeom prst="rightArrow">
            <a:avLst/>
          </a:prstGeom>
          <a:solidFill>
            <a:schemeClr val="accent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ový popisek 4"/>
          <p:cNvSpPr/>
          <p:nvPr/>
        </p:nvSpPr>
        <p:spPr>
          <a:xfrm>
            <a:off x="4391980" y="3169495"/>
            <a:ext cx="1890210" cy="1170130"/>
          </a:xfrm>
          <a:prstGeom prst="wedgeRoundRectCallout">
            <a:avLst>
              <a:gd name="adj1" fmla="val -11447"/>
              <a:gd name="adj2" fmla="val -867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Zde zadejte hodnoty pro jednotlivé osy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Zaoblený obdélníkový popisek 9"/>
          <p:cNvSpPr/>
          <p:nvPr/>
        </p:nvSpPr>
        <p:spPr>
          <a:xfrm>
            <a:off x="5472101" y="4644135"/>
            <a:ext cx="1305144" cy="675075"/>
          </a:xfrm>
          <a:prstGeom prst="wedgeRoundRectCallout">
            <a:avLst>
              <a:gd name="adj1" fmla="val 61477"/>
              <a:gd name="adj2" fmla="val -1112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Nastavte vzhled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Zaoblený obdélníkový popisek 10"/>
          <p:cNvSpPr/>
          <p:nvPr/>
        </p:nvSpPr>
        <p:spPr>
          <a:xfrm>
            <a:off x="2064668" y="5634245"/>
            <a:ext cx="1890210" cy="1170130"/>
          </a:xfrm>
          <a:prstGeom prst="wedgeRoundRectCallout">
            <a:avLst>
              <a:gd name="adj1" fmla="val 73752"/>
              <a:gd name="adj2" fmla="val -4130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Zadání hodnot a nastavení vzhledu grafu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992381" y="6550614"/>
            <a:ext cx="84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12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42648" y="5634245"/>
            <a:ext cx="863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11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58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Výsledný graf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730" y="1493785"/>
            <a:ext cx="6518895" cy="5057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aoblený obdélníkový popisek 3"/>
          <p:cNvSpPr/>
          <p:nvPr/>
        </p:nvSpPr>
        <p:spPr>
          <a:xfrm>
            <a:off x="361522" y="1206700"/>
            <a:ext cx="1575175" cy="810090"/>
          </a:xfrm>
          <a:prstGeom prst="wedgeRoundRectCallout">
            <a:avLst>
              <a:gd name="adj1" fmla="val 110864"/>
              <a:gd name="adj2" fmla="val 8103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Svou práci průběžně  ukládejte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Zaoblený obdélníkový popisek 5"/>
          <p:cNvSpPr/>
          <p:nvPr/>
        </p:nvSpPr>
        <p:spPr>
          <a:xfrm>
            <a:off x="116505" y="3245469"/>
            <a:ext cx="1799241" cy="2388775"/>
          </a:xfrm>
          <a:prstGeom prst="wedgeRoundRectCallout">
            <a:avLst>
              <a:gd name="adj1" fmla="val 73389"/>
              <a:gd name="adj2" fmla="val -5894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Poklepáním otevřete dialogové okno k editaci údajů, zrušením zaškrtnutí údaje skryjete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812360" y="6544776"/>
            <a:ext cx="848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13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16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10145</TotalTime>
  <Words>570</Words>
  <Application>Microsoft Office PowerPoint</Application>
  <PresentationFormat>Předvádění na obrazovce (4:3)</PresentationFormat>
  <Paragraphs>134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Výchozí návrh</vt:lpstr>
      <vt:lpstr>Prezentace aplikace PowerPoint</vt:lpstr>
      <vt:lpstr>Graf dráhy, jako funkce času program Graph</vt:lpstr>
      <vt:lpstr>Program Graph</vt:lpstr>
      <vt:lpstr>Zadání</vt:lpstr>
      <vt:lpstr>Tvorba grafu</vt:lpstr>
      <vt:lpstr>Nastavení os x a y</vt:lpstr>
      <vt:lpstr>Položka menu Nastavení</vt:lpstr>
      <vt:lpstr>Zadání hodnot, vytvoření grafu</vt:lpstr>
      <vt:lpstr>Výsledný graf</vt:lpstr>
      <vt:lpstr>Odečítání hodnot z grafu</vt:lpstr>
      <vt:lpstr>Nižší přesnost odečítání z grafu</vt:lpstr>
      <vt:lpstr>Vyšší přesnost odečítání z grafu</vt:lpstr>
      <vt:lpstr>Citace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Lenovo</cp:lastModifiedBy>
  <cp:revision>339</cp:revision>
  <dcterms:created xsi:type="dcterms:W3CDTF">2013-03-27T07:54:35Z</dcterms:created>
  <dcterms:modified xsi:type="dcterms:W3CDTF">2013-06-26T06:46:13Z</dcterms:modified>
</cp:coreProperties>
</file>