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1"/>
  </p:notesMasterIdLst>
  <p:sldIdLst>
    <p:sldId id="278" r:id="rId9"/>
    <p:sldId id="256" r:id="rId10"/>
    <p:sldId id="27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1" r:id="rId24"/>
    <p:sldId id="274" r:id="rId25"/>
    <p:sldId id="275" r:id="rId26"/>
    <p:sldId id="276" r:id="rId27"/>
    <p:sldId id="258" r:id="rId28"/>
    <p:sldId id="259" r:id="rId29"/>
    <p:sldId id="26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4FAD5"/>
    <a:srgbClr val="9EF8C9"/>
    <a:srgbClr val="CCFF99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F0DCE-BB39-4E0B-91B9-48A170265E57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134B9-0F0C-409C-90AF-5E2EC83A3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56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134B9-0F0C-409C-90AF-5E2EC83A3B0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5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9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7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1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3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14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97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33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2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06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7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2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69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5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3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9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41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20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26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42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84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48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5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2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8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5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91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38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55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84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0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8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9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22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15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49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2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52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15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42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9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0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0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8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4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22.10.2013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55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76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17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66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826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cs.wikipedia.org/wiki/Soubor:GHS-pictogram-flamme.svg" TargetMode="External"/><Relationship Id="rId9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slide" Target="slide3.xml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8.jpeg"/><Relationship Id="rId7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slide" Target="slide3.xml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39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3.xml"/><Relationship Id="rId3" Type="http://schemas.openxmlformats.org/officeDocument/2006/relationships/image" Target="../media/image41.jpeg"/><Relationship Id="rId7" Type="http://schemas.openxmlformats.org/officeDocument/2006/relationships/hyperlink" Target="http://cs.wikipedia.org/wiki/Soubor:GHS-pictogram-flamme.svg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42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6.jpeg"/><Relationship Id="rId7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slide" Target="slide3.xml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47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51.png"/><Relationship Id="rId12" Type="http://schemas.openxmlformats.org/officeDocument/2006/relationships/slide" Target="slide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11" Type="http://schemas.openxmlformats.org/officeDocument/2006/relationships/image" Target="../media/image54.png"/><Relationship Id="rId5" Type="http://schemas.openxmlformats.org/officeDocument/2006/relationships/image" Target="../media/image31.png"/><Relationship Id="rId10" Type="http://schemas.openxmlformats.org/officeDocument/2006/relationships/image" Target="../media/image53.png"/><Relationship Id="rId4" Type="http://schemas.openxmlformats.org/officeDocument/2006/relationships/image" Target="../media/image30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slide" Target="slide3.xml"/><Relationship Id="rId3" Type="http://schemas.openxmlformats.org/officeDocument/2006/relationships/hyperlink" Target="http://cs.wikipedia.org/wiki/Soubor:GHS-pictogram-flamme.svg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11" Type="http://schemas.openxmlformats.org/officeDocument/2006/relationships/image" Target="../media/image57.png"/><Relationship Id="rId5" Type="http://schemas.openxmlformats.org/officeDocument/2006/relationships/image" Target="../media/image31.png"/><Relationship Id="rId10" Type="http://schemas.openxmlformats.org/officeDocument/2006/relationships/image" Target="../media/image56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7.xml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microsoft.com/office/2007/relationships/hdphoto" Target="../media/hdphoto1.wdp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01.06.2013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VY_32_INOVACE_14_Ch_OCH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Ketony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Ketony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7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496" y="664986"/>
            <a:ext cx="86928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Ketony s menším počtem uhlíků jsou bezbarvé kapaliny.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852" y="1241050"/>
            <a:ext cx="74164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Ketony s </a:t>
            </a:r>
            <a:r>
              <a:rPr lang="cs-CZ" dirty="0" smtClean="0">
                <a:solidFill>
                  <a:prstClr val="black"/>
                </a:solidFill>
              </a:rPr>
              <a:t>větším </a:t>
            </a:r>
            <a:r>
              <a:rPr lang="cs-CZ" dirty="0">
                <a:solidFill>
                  <a:prstClr val="black"/>
                </a:solidFill>
              </a:rPr>
              <a:t>počtem uhlíků </a:t>
            </a:r>
            <a:r>
              <a:rPr lang="cs-CZ" dirty="0" smtClean="0">
                <a:solidFill>
                  <a:prstClr val="black"/>
                </a:solidFill>
              </a:rPr>
              <a:t>jsou pevné látky.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851" y="2393178"/>
            <a:ext cx="89286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Ketony </a:t>
            </a:r>
            <a:r>
              <a:rPr lang="cs-CZ" dirty="0">
                <a:solidFill>
                  <a:prstClr val="black"/>
                </a:solidFill>
              </a:rPr>
              <a:t>s menším počtem </a:t>
            </a:r>
            <a:r>
              <a:rPr lang="cs-CZ" dirty="0" smtClean="0">
                <a:solidFill>
                  <a:prstClr val="black"/>
                </a:solidFill>
              </a:rPr>
              <a:t>C mají </a:t>
            </a:r>
            <a:r>
              <a:rPr lang="cs-CZ" dirty="0"/>
              <a:t>příjemnou ovocnou </a:t>
            </a:r>
            <a:r>
              <a:rPr lang="cs-CZ" dirty="0" smtClean="0"/>
              <a:t>vůni.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1" y="1817114"/>
            <a:ext cx="856859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Ketony s menším počtem uhlíků </a:t>
            </a:r>
            <a:r>
              <a:rPr lang="cs-CZ" dirty="0" smtClean="0">
                <a:solidFill>
                  <a:prstClr val="black"/>
                </a:solidFill>
              </a:rPr>
              <a:t>jsou rozpustné ve vodě.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3568" y="306896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496" y="3645024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špatně se </a:t>
            </a:r>
            <a:r>
              <a:rPr lang="cs-CZ" dirty="0" smtClean="0">
                <a:solidFill>
                  <a:prstClr val="black"/>
                </a:solidFill>
              </a:rPr>
              <a:t>oxidují- spíše dochází ke štěpení řetězce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185256"/>
            <a:ext cx="44644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nemají redukční vlastnosti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4725144"/>
            <a:ext cx="75608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jsou méně reaktivní </a:t>
            </a:r>
            <a:r>
              <a:rPr lang="cs-CZ" dirty="0"/>
              <a:t>než </a:t>
            </a:r>
            <a:r>
              <a:rPr lang="cs-CZ" dirty="0" smtClean="0"/>
              <a:t>aldehydy, nepolymerují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5496" y="5272012"/>
            <a:ext cx="8928992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Ketony </a:t>
            </a:r>
            <a:r>
              <a:rPr lang="cs-CZ" dirty="0" smtClean="0"/>
              <a:t>se </a:t>
            </a:r>
            <a:r>
              <a:rPr lang="cs-CZ" dirty="0"/>
              <a:t>od aldehydů odliší Fehlingovým činidlem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CuSO</a:t>
            </a:r>
            <a:r>
              <a:rPr lang="cs-CZ" baseline="-25000" dirty="0"/>
              <a:t>4</a:t>
            </a:r>
            <a:r>
              <a:rPr lang="cs-CZ" dirty="0"/>
              <a:t> v prostředí vínanu </a:t>
            </a:r>
            <a:r>
              <a:rPr lang="cs-CZ" dirty="0" err="1"/>
              <a:t>sodnodraselného</a:t>
            </a:r>
            <a:r>
              <a:rPr lang="cs-CZ" dirty="0"/>
              <a:t> a </a:t>
            </a:r>
            <a:r>
              <a:rPr lang="cs-CZ" dirty="0" err="1"/>
              <a:t>NaOH</a:t>
            </a:r>
            <a:r>
              <a:rPr lang="cs-CZ" dirty="0"/>
              <a:t>) nebo </a:t>
            </a:r>
            <a:r>
              <a:rPr lang="cs-CZ" dirty="0" err="1"/>
              <a:t>Tollensovým</a:t>
            </a:r>
            <a:r>
              <a:rPr lang="cs-CZ" dirty="0"/>
              <a:t> činidlem (AgNO</a:t>
            </a:r>
            <a:r>
              <a:rPr lang="cs-CZ" baseline="-25000" dirty="0"/>
              <a:t>3</a:t>
            </a:r>
            <a:r>
              <a:rPr lang="cs-CZ" dirty="0"/>
              <a:t> v </a:t>
            </a:r>
            <a:r>
              <a:rPr lang="cs-CZ" dirty="0" smtClean="0"/>
              <a:t>prostředí amoniaku)</a:t>
            </a:r>
            <a:r>
              <a:rPr lang="cs-CZ" dirty="0"/>
              <a:t> - ketony nereagují</a:t>
            </a:r>
            <a:r>
              <a:rPr lang="cs-CZ" dirty="0" smtClean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Šipka doprava se zářezem 1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9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683568" y="83671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496" y="1412776"/>
            <a:ext cx="37804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keto-enol tautomerie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3528" y="1988840"/>
            <a:ext cx="770485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chemická rovnováha</a:t>
            </a:r>
            <a:r>
              <a:rPr lang="cs-CZ" dirty="0"/>
              <a:t> mezi </a:t>
            </a:r>
            <a:r>
              <a:rPr lang="cs-CZ" dirty="0" smtClean="0"/>
              <a:t>keto -</a:t>
            </a:r>
            <a:r>
              <a:rPr lang="cs-CZ" dirty="0"/>
              <a:t> </a:t>
            </a:r>
            <a:r>
              <a:rPr lang="cs-CZ" dirty="0" smtClean="0"/>
              <a:t>formou </a:t>
            </a:r>
            <a:r>
              <a:rPr lang="cs-CZ" dirty="0"/>
              <a:t>( </a:t>
            </a:r>
            <a:r>
              <a:rPr lang="cs-CZ" dirty="0" smtClean="0"/>
              <a:t>keton</a:t>
            </a:r>
            <a:r>
              <a:rPr lang="cs-CZ" dirty="0"/>
              <a:t> ) a </a:t>
            </a:r>
            <a:r>
              <a:rPr lang="cs-CZ" dirty="0" smtClean="0"/>
              <a:t>enol </a:t>
            </a:r>
            <a:r>
              <a:rPr lang="cs-CZ" dirty="0"/>
              <a:t>- formou </a:t>
            </a:r>
            <a:r>
              <a:rPr lang="cs-CZ" dirty="0" smtClean="0"/>
              <a:t>(</a:t>
            </a:r>
            <a:r>
              <a:rPr lang="cs-CZ" dirty="0"/>
              <a:t> alkohol)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2924944"/>
            <a:ext cx="82089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enol </a:t>
            </a:r>
            <a:r>
              <a:rPr lang="cs-CZ" dirty="0"/>
              <a:t>a keto formy </a:t>
            </a:r>
            <a:r>
              <a:rPr lang="cs-CZ" dirty="0" smtClean="0"/>
              <a:t>jsou navzájem tautomery - izomery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3528" y="4441015"/>
            <a:ext cx="87849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představuje migraci atomu </a:t>
            </a:r>
            <a:r>
              <a:rPr lang="cs-CZ" dirty="0" smtClean="0"/>
              <a:t>vodíku </a:t>
            </a:r>
            <a:r>
              <a:rPr lang="cs-CZ" dirty="0"/>
              <a:t>doplněná </a:t>
            </a:r>
            <a:r>
              <a:rPr lang="cs-CZ" dirty="0" smtClean="0"/>
              <a:t>prohozením</a:t>
            </a:r>
            <a:br>
              <a:rPr lang="cs-CZ" dirty="0" smtClean="0"/>
            </a:br>
            <a:r>
              <a:rPr lang="cs-CZ" dirty="0" smtClean="0"/>
              <a:t>jednoduché </a:t>
            </a:r>
            <a:r>
              <a:rPr lang="cs-CZ" dirty="0"/>
              <a:t>vazby a k ní přiléhající vazby dvojné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517596"/>
            <a:ext cx="8604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vnitřní přeměna obou forem </a:t>
            </a:r>
            <a:r>
              <a:rPr lang="cs-CZ" dirty="0"/>
              <a:t>zahrnuje pohyb alfa vodíku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posunutí </a:t>
            </a:r>
            <a:r>
              <a:rPr lang="cs-CZ" dirty="0" smtClean="0"/>
              <a:t>potenciálů elektronů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0" name="Picture 2" descr="File:Keto-Enol-Tautomer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20" y="5354846"/>
            <a:ext cx="4921052" cy="1464014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2" name="Zahnutá šipka nahoru 21"/>
          <p:cNvSpPr/>
          <p:nvPr/>
        </p:nvSpPr>
        <p:spPr>
          <a:xfrm rot="6622294">
            <a:off x="2468698" y="5669543"/>
            <a:ext cx="647825" cy="391150"/>
          </a:xfrm>
          <a:prstGeom prst="curvedUpArrow">
            <a:avLst>
              <a:gd name="adj1" fmla="val 25000"/>
              <a:gd name="adj2" fmla="val 50000"/>
              <a:gd name="adj3" fmla="val 883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Zahnutá šipka doprava 22"/>
          <p:cNvSpPr/>
          <p:nvPr/>
        </p:nvSpPr>
        <p:spPr>
          <a:xfrm rot="984222" flipH="1" flipV="1">
            <a:off x="3033517" y="5509557"/>
            <a:ext cx="654890" cy="1383520"/>
          </a:xfrm>
          <a:prstGeom prst="curvedRightArrow">
            <a:avLst>
              <a:gd name="adj1" fmla="val 25000"/>
              <a:gd name="adj2" fmla="val 30952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Šipka doprava se zářezem 10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3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13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31244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Dimethylketon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6" y="2642131"/>
            <a:ext cx="478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</a:t>
            </a:r>
            <a:r>
              <a:rPr lang="cs-CZ" dirty="0"/>
              <a:t> vodou neomezeně mísitelná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445875"/>
            <a:ext cx="63367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kapalina</a:t>
            </a:r>
            <a:r>
              <a:rPr lang="cs-CZ" dirty="0"/>
              <a:t> specifického zápachu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7" y="3249052"/>
            <a:ext cx="36494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keto-enol tautomerie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293747"/>
            <a:ext cx="252028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– CO </a:t>
            </a:r>
            <a:r>
              <a:rPr lang="cs-CZ" sz="2400" b="1" dirty="0"/>
              <a:t>–</a:t>
            </a:r>
            <a:r>
              <a:rPr lang="cs-CZ" sz="2400" b="1" dirty="0" smtClean="0"/>
              <a:t> CH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052212"/>
            <a:ext cx="81713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hořlavá, </a:t>
            </a:r>
            <a:r>
              <a:rPr lang="cs-CZ" dirty="0" smtClean="0"/>
              <a:t>směs </a:t>
            </a:r>
            <a:r>
              <a:rPr lang="cs-CZ" dirty="0"/>
              <a:t>par s </a:t>
            </a:r>
            <a:r>
              <a:rPr lang="cs-CZ" dirty="0" smtClean="0"/>
              <a:t>kyslíkem</a:t>
            </a:r>
            <a:r>
              <a:rPr lang="cs-CZ" b="0" dirty="0"/>
              <a:t> (</a:t>
            </a:r>
            <a:r>
              <a:rPr lang="cs-CZ" dirty="0"/>
              <a:t>2,5% - </a:t>
            </a:r>
            <a:r>
              <a:rPr lang="cs-CZ" dirty="0" smtClean="0"/>
              <a:t>12,8%)</a:t>
            </a:r>
            <a:r>
              <a:rPr lang="cs-CZ" dirty="0"/>
              <a:t> je výbušná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82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propan-2-on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4470211"/>
            <a:ext cx="70476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dráždí ke kašli, ospalost, závratě, bezvědomí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32626" y="3808491"/>
            <a:ext cx="755174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rovnováha posunuta výrazně ke keto tautomeru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5497" y="5118283"/>
            <a:ext cx="572432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l-PL" dirty="0"/>
              <a:t>rychle odpařuje, a to i z vody a půdy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885195"/>
            <a:ext cx="152345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aceton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aceton-structura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2" y="333286"/>
            <a:ext cx="1282260" cy="8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4427984" y="815993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4" tooltip="&quot;GHS02&quot;"/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220072" y="806586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6" name="Picture 4" descr="Soubor: aceto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7" y="287411"/>
            <a:ext cx="1992283" cy="15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oubor: Keto-enol-Tautomerie V1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41435"/>
            <a:ext cx="3776884" cy="99657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3" name="TextovéPole 22"/>
          <p:cNvSpPr txBox="1"/>
          <p:nvPr/>
        </p:nvSpPr>
        <p:spPr>
          <a:xfrm>
            <a:off x="35496" y="5694347"/>
            <a:ext cx="9036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</a:t>
            </a:r>
            <a:r>
              <a:rPr lang="cs-CZ" dirty="0" smtClean="0"/>
              <a:t>atmosféře </a:t>
            </a:r>
            <a:r>
              <a:rPr lang="cs-CZ" dirty="0"/>
              <a:t>má 22-ti denní poločas </a:t>
            </a:r>
            <a:r>
              <a:rPr lang="cs-CZ" dirty="0" smtClean="0"/>
              <a:t>rozpadu a </a:t>
            </a:r>
            <a:r>
              <a:rPr lang="cs-CZ" dirty="0"/>
              <a:t>je </a:t>
            </a:r>
            <a:r>
              <a:rPr lang="cs-CZ" dirty="0" smtClean="0"/>
              <a:t>degradován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UV </a:t>
            </a:r>
            <a:r>
              <a:rPr lang="cs-CZ" dirty="0" smtClean="0"/>
              <a:t>zářením </a:t>
            </a:r>
            <a:r>
              <a:rPr lang="cs-CZ" dirty="0"/>
              <a:t>přes </a:t>
            </a:r>
            <a:r>
              <a:rPr lang="cs-CZ" dirty="0" smtClean="0"/>
              <a:t>fotolýzu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na </a:t>
            </a:r>
            <a:r>
              <a:rPr lang="cs-CZ" dirty="0" err="1"/>
              <a:t>methan</a:t>
            </a:r>
            <a:r>
              <a:rPr lang="cs-CZ" dirty="0"/>
              <a:t> a </a:t>
            </a:r>
            <a:r>
              <a:rPr lang="cs-CZ" dirty="0" err="1" smtClean="0"/>
              <a:t>ethan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Šipka doprava se zářezem 23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49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26" grpId="0" animBg="1"/>
      <p:bldP spid="36" grpId="0" animBg="1"/>
      <p:bldP spid="44" grpId="0" animBg="1"/>
      <p:bldP spid="45" grpId="0" animBg="1"/>
      <p:bldP spid="2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929329" y="3992918"/>
            <a:ext cx="2819135" cy="2649146"/>
            <a:chOff x="5929329" y="3992918"/>
            <a:chExt cx="2819135" cy="264914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9" y="3992918"/>
              <a:ext cx="2683912" cy="2604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8059201" y="6365065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cs-CZ" dirty="0"/>
                <a:t>Obr.11     </a:t>
              </a: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6516448" y="3409836"/>
            <a:ext cx="2088000" cy="5232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</a:t>
            </a:r>
            <a:r>
              <a:rPr lang="cs-CZ" sz="1400" dirty="0" smtClean="0"/>
              <a:t>B-17G pilotní </a:t>
            </a:r>
            <a:r>
              <a:rPr lang="cs-CZ" sz="1400" dirty="0"/>
              <a:t>kabina</a:t>
            </a:r>
            <a:endParaRPr lang="cs-CZ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400" dirty="0" smtClean="0"/>
              <a:t>kabina bombometčíka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3074473" y="3933056"/>
            <a:ext cx="2727327" cy="2664296"/>
            <a:chOff x="2987824" y="3933056"/>
            <a:chExt cx="2727327" cy="26642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525" y="3992919"/>
              <a:ext cx="2655626" cy="2604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2987824" y="3933056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060152" y="3409836"/>
            <a:ext cx="2880000" cy="5232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US Navy batyskaf </a:t>
            </a:r>
            <a:r>
              <a:rPr lang="cs-CZ" sz="1400" dirty="0" err="1" smtClean="0"/>
              <a:t>Trieste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kuželové „okno“ z jednoho kusu </a:t>
            </a:r>
            <a:endParaRPr lang="cs-CZ" sz="1400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79768" y="3933056"/>
            <a:ext cx="2923175" cy="2664296"/>
            <a:chOff x="419605" y="3401947"/>
            <a:chExt cx="2923175" cy="2664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05" y="3461811"/>
              <a:ext cx="2847975" cy="260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419605" y="3401947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179768" y="2978949"/>
            <a:ext cx="2304000" cy="95410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</a:t>
            </a:r>
            <a:r>
              <a:rPr lang="cs-CZ" sz="1400" dirty="0" err="1"/>
              <a:t>Monterey</a:t>
            </a:r>
            <a:r>
              <a:rPr lang="cs-CZ" sz="1400" dirty="0"/>
              <a:t> </a:t>
            </a:r>
            <a:r>
              <a:rPr lang="cs-CZ" sz="1400" dirty="0" err="1"/>
              <a:t>Bay</a:t>
            </a:r>
            <a:r>
              <a:rPr lang="cs-CZ" sz="1400" dirty="0"/>
              <a:t> </a:t>
            </a:r>
            <a:r>
              <a:rPr lang="cs-CZ" sz="1400" dirty="0" err="1"/>
              <a:t>Aquarium</a:t>
            </a:r>
            <a:r>
              <a:rPr lang="cs-CZ" sz="1400" dirty="0"/>
              <a:t> 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hloubka 10 </a:t>
            </a:r>
            <a:r>
              <a:rPr lang="cs-CZ" sz="1400" dirty="0"/>
              <a:t>m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akrylová </a:t>
            </a:r>
            <a:r>
              <a:rPr lang="cs-CZ" sz="1400" dirty="0"/>
              <a:t>okna až 33 </a:t>
            </a:r>
            <a:r>
              <a:rPr lang="cs-CZ" sz="1400" dirty="0" smtClean="0"/>
              <a:t>cm</a:t>
            </a:r>
            <a:br>
              <a:rPr lang="cs-CZ" sz="1400" dirty="0" smtClean="0"/>
            </a:br>
            <a:r>
              <a:rPr lang="cs-CZ" sz="1400" dirty="0" smtClean="0"/>
              <a:t> </a:t>
            </a:r>
            <a:r>
              <a:rPr lang="cs-CZ" sz="1400" dirty="0"/>
              <a:t>aby vydržely tlak vody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31244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Dimethylketon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293747"/>
            <a:ext cx="25202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– CO </a:t>
            </a:r>
            <a:r>
              <a:rPr lang="cs-CZ" sz="2400" b="1" dirty="0"/>
              <a:t>–</a:t>
            </a:r>
            <a:r>
              <a:rPr lang="cs-CZ" sz="2400" b="1" dirty="0" smtClean="0"/>
              <a:t> CH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052212"/>
            <a:ext cx="85598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err="1"/>
              <a:t>polymetylmetakrylátu</a:t>
            </a:r>
            <a:r>
              <a:rPr lang="cs-CZ" dirty="0"/>
              <a:t> (</a:t>
            </a:r>
            <a:r>
              <a:rPr lang="cs-CZ" dirty="0" smtClean="0"/>
              <a:t>PMMA) - akrylátové </a:t>
            </a:r>
            <a:r>
              <a:rPr lang="cs-CZ" dirty="0"/>
              <a:t>sklo nebo </a:t>
            </a:r>
            <a:r>
              <a:rPr lang="cs-CZ" dirty="0" smtClean="0"/>
              <a:t>plexisklo („nerozbitné sklo“)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82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propan-2-on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885195"/>
            <a:ext cx="152345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aceton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aceton-structural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2" y="333286"/>
            <a:ext cx="1282260" cy="8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4427984" y="815993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220072" y="806586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6" name="Picture 4" descr="Soubor: aceto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7" y="287411"/>
            <a:ext cx="1992283" cy="15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48478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Šipka doprava se zářezem 31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16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5" grpId="0" animBg="1"/>
      <p:bldP spid="3" grpId="0" animBg="1"/>
      <p:bldP spid="5" grpId="0" animBg="1"/>
      <p:bldP spid="43" grpId="0" animBg="1"/>
      <p:bldP spid="26" grpId="0" animBg="1"/>
      <p:bldP spid="2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263110" y="5901879"/>
            <a:ext cx="1989410" cy="997153"/>
            <a:chOff x="7263110" y="5901879"/>
            <a:chExt cx="1989410" cy="997153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110" y="5901879"/>
              <a:ext cx="1845394" cy="94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8563257" y="6622033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7336599" y="4382272"/>
            <a:ext cx="1857561" cy="1375925"/>
            <a:chOff x="7336599" y="4382272"/>
            <a:chExt cx="1857561" cy="1375925"/>
          </a:xfrm>
        </p:grpSpPr>
        <p:pic>
          <p:nvPicPr>
            <p:cNvPr id="3076" name="Picture 4" descr="Soubor: Testp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599" y="4409568"/>
              <a:ext cx="1771905" cy="1348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8504897" y="4382272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6265387" y="2924945"/>
            <a:ext cx="2599030" cy="1340855"/>
            <a:chOff x="6265387" y="2924945"/>
            <a:chExt cx="2599030" cy="13408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387" y="2924945"/>
              <a:ext cx="2483077" cy="130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8175154" y="3988801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31244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Dimethylketon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293747"/>
            <a:ext cx="25202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– CO </a:t>
            </a:r>
            <a:r>
              <a:rPr lang="cs-CZ" sz="2400" b="1" dirty="0"/>
              <a:t>–</a:t>
            </a:r>
            <a:r>
              <a:rPr lang="cs-CZ" sz="2400" b="1" dirty="0" smtClean="0"/>
              <a:t> CH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052212"/>
            <a:ext cx="827182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rozpouštědlo a extrakční činidlo pro</a:t>
            </a:r>
            <a:r>
              <a:rPr lang="cs-CZ"/>
              <a:t> </a:t>
            </a:r>
            <a:r>
              <a:rPr lang="cs-CZ" smtClean="0"/>
              <a:t>pryskyřice, </a:t>
            </a:r>
            <a:r>
              <a:rPr lang="cs-CZ" dirty="0"/>
              <a:t>tuky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oleje,</a:t>
            </a:r>
            <a:r>
              <a:rPr lang="cs-CZ"/>
              <a:t> </a:t>
            </a:r>
            <a:r>
              <a:rPr lang="cs-CZ" smtClean="0"/>
              <a:t>kalafuny,</a:t>
            </a:r>
            <a:r>
              <a:rPr lang="cs-CZ" dirty="0"/>
              <a:t> </a:t>
            </a:r>
            <a:r>
              <a:rPr lang="cs-CZ" dirty="0" smtClean="0"/>
              <a:t>acetát celulózy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82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propan-2-on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885195"/>
            <a:ext cx="152345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aceton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aceton-structural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2" y="333286"/>
            <a:ext cx="1282260" cy="8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4427984" y="815993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220072" y="806586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6" name="Picture 4" descr="Soubor: aceto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7" y="287411"/>
            <a:ext cx="1992283" cy="15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48478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912" y="3030051"/>
            <a:ext cx="61399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odlakovače - odstranění</a:t>
            </a:r>
            <a:r>
              <a:rPr lang="cs-CZ" dirty="0"/>
              <a:t> laku na nehty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2912" y="3615407"/>
            <a:ext cx="579531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umělé nehty - lepidlo a odstraňování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4596" y="4269825"/>
            <a:ext cx="66156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rozpouštědlo - </a:t>
            </a:r>
            <a:r>
              <a:rPr lang="cs-CZ" dirty="0"/>
              <a:t>dvoudílné epoxidy a </a:t>
            </a:r>
            <a:r>
              <a:rPr lang="cs-CZ" dirty="0" smtClean="0"/>
              <a:t>lepidla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4595" y="4839543"/>
            <a:ext cx="33119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barev</a:t>
            </a:r>
            <a:r>
              <a:rPr lang="cs-CZ" dirty="0"/>
              <a:t> a laků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2912" y="5415607"/>
            <a:ext cx="7255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odmašťovače </a:t>
            </a:r>
            <a:r>
              <a:rPr lang="cs-CZ" dirty="0"/>
              <a:t>při přípravě kovu před lakováním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2912" y="5991671"/>
            <a:ext cx="66073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konečné čištění na </a:t>
            </a:r>
            <a:r>
              <a:rPr lang="cs-CZ" dirty="0" smtClean="0"/>
              <a:t>desek </a:t>
            </a:r>
            <a:r>
              <a:rPr lang="cs-CZ" dirty="0"/>
              <a:t>s plošnými spoji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Šipka doprava se zářezem 30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28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3" grpId="0" animBg="1"/>
      <p:bldP spid="26" grpId="0" animBg="1"/>
      <p:bldP spid="25" grpId="0" animBg="1"/>
      <p:bldP spid="24" grpId="0" animBg="1"/>
      <p:bldP spid="29" grpId="0" animBg="1"/>
      <p:bldP spid="34" grpId="0" animBg="1"/>
      <p:bldP spid="41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644927" y="5378732"/>
            <a:ext cx="1579656" cy="1400733"/>
            <a:chOff x="7644927" y="5378732"/>
            <a:chExt cx="1579656" cy="140073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927" y="5402833"/>
              <a:ext cx="1463577" cy="137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8535320" y="5378732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160055" y="5402832"/>
            <a:ext cx="1521937" cy="1468904"/>
            <a:chOff x="6160055" y="5402832"/>
            <a:chExt cx="1521937" cy="146890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055" y="5402832"/>
              <a:ext cx="1419994" cy="140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6992729" y="6594737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6012160" y="4223409"/>
            <a:ext cx="1671530" cy="1169548"/>
            <a:chOff x="6012160" y="4223409"/>
            <a:chExt cx="1671530" cy="116954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290647"/>
              <a:ext cx="1599522" cy="110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6012160" y="4223409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Obr20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95536" y="31244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Dimethylketon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293747"/>
            <a:ext cx="25202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– CO </a:t>
            </a:r>
            <a:r>
              <a:rPr lang="cs-CZ" sz="2400" b="1" dirty="0"/>
              <a:t>–</a:t>
            </a:r>
            <a:r>
              <a:rPr lang="cs-CZ" sz="2400" b="1" dirty="0" smtClean="0"/>
              <a:t> CH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052212"/>
            <a:ext cx="74077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odstranění </a:t>
            </a:r>
            <a:r>
              <a:rPr lang="cs-CZ" dirty="0"/>
              <a:t>pěny </a:t>
            </a:r>
            <a:r>
              <a:rPr lang="cs-CZ" dirty="0" smtClean="0"/>
              <a:t>při </a:t>
            </a:r>
            <a:r>
              <a:rPr lang="cs-CZ" dirty="0"/>
              <a:t>čištění pěnových pistolí PU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82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propan-2-on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885195"/>
            <a:ext cx="152345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aceton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aceton-structural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2" y="333286"/>
            <a:ext cx="1282260" cy="8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4427984" y="815993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220072" y="806586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6" name="Picture 4" descr="Soubor: aceto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7" y="287411"/>
            <a:ext cx="1992283" cy="15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48478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2912" y="2609616"/>
            <a:ext cx="83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zubní lékařství </a:t>
            </a:r>
            <a:r>
              <a:rPr lang="cs-CZ" dirty="0"/>
              <a:t>čištění </a:t>
            </a:r>
            <a:r>
              <a:rPr lang="cs-CZ" dirty="0" smtClean="0"/>
              <a:t>skloviny</a:t>
            </a:r>
            <a:r>
              <a:rPr lang="cs-CZ" dirty="0"/>
              <a:t> a kořenových kanálků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4596" y="3199328"/>
            <a:ext cx="903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farmaceutický </a:t>
            </a:r>
            <a:r>
              <a:rPr lang="cs-CZ" dirty="0" smtClean="0"/>
              <a:t>průmysl - pomocná látka</a:t>
            </a:r>
            <a:r>
              <a:rPr lang="cs-CZ" dirty="0"/>
              <a:t> v některých </a:t>
            </a:r>
            <a:r>
              <a:rPr lang="cs-CZ" dirty="0" smtClean="0"/>
              <a:t>lécích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4595" y="3789040"/>
            <a:ext cx="81032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rozpouštědlo pro </a:t>
            </a:r>
            <a:r>
              <a:rPr lang="cs-CZ" dirty="0" smtClean="0"/>
              <a:t>některé </a:t>
            </a:r>
            <a:r>
              <a:rPr lang="cs-CZ" dirty="0"/>
              <a:t>plastů a </a:t>
            </a:r>
            <a:r>
              <a:rPr lang="cs-CZ" dirty="0" smtClean="0"/>
              <a:t>syntetická vlákna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52912" y="4365104"/>
            <a:ext cx="60312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bezdýmného střelného prachu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52912" y="4941168"/>
            <a:ext cx="41590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umělého hedvábí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4594" y="5517232"/>
            <a:ext cx="60395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 err="1" smtClean="0"/>
              <a:t>bromacetonu</a:t>
            </a:r>
            <a:r>
              <a:rPr lang="cs-CZ" dirty="0" smtClean="0"/>
              <a:t> – slzotvorný plyn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098" name="Picture 2" descr="Soubor: Bromacetone Strukturální Formula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50494"/>
            <a:ext cx="1120660" cy="628971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4100" name="Picture 4" descr="Soubor: bromacetonu-3D-ball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61" y="6029532"/>
            <a:ext cx="1275012" cy="8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Šipka doprava se zářezem 32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22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3" grpId="0" animBg="1"/>
      <p:bldP spid="26" grpId="0" animBg="1"/>
      <p:bldP spid="25" grpId="0" animBg="1"/>
      <p:bldP spid="24" grpId="0" animBg="1"/>
      <p:bldP spid="29" grpId="0" animBg="1"/>
      <p:bldP spid="41" grpId="0" animBg="1"/>
      <p:bldP spid="46" grpId="0" animBg="1"/>
      <p:bldP spid="47" grpId="0" animBg="1"/>
      <p:bldP spid="4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710480" y="3933056"/>
            <a:ext cx="2749952" cy="2736304"/>
            <a:chOff x="5710480" y="3933056"/>
            <a:chExt cx="2749952" cy="2736304"/>
          </a:xfrm>
        </p:grpSpPr>
        <p:pic>
          <p:nvPicPr>
            <p:cNvPr id="2054" name="Picture 6" descr="Soubor: Brom lahvičku akrylové cub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274" y="3933056"/>
              <a:ext cx="2707158" cy="26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5710480" y="6392361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832416" y="3068960"/>
            <a:ext cx="2484000" cy="73866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Brom - chemický vzorek</a:t>
            </a:r>
            <a:endParaRPr lang="cs-CZ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400" dirty="0" smtClean="0"/>
              <a:t>ampule bezpečně uzavřena</a:t>
            </a:r>
            <a:br>
              <a:rPr lang="cs-CZ" sz="1400" dirty="0" smtClean="0"/>
            </a:br>
            <a:r>
              <a:rPr lang="cs-CZ" sz="1400" dirty="0" smtClean="0"/>
              <a:t> v akrylátové kostce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3203848" y="3573016"/>
            <a:ext cx="2322257" cy="3118459"/>
            <a:chOff x="3203848" y="3573016"/>
            <a:chExt cx="2322257" cy="3118459"/>
          </a:xfrm>
        </p:grpSpPr>
        <p:pic>
          <p:nvPicPr>
            <p:cNvPr id="2052" name="Picture 4" descr="Soubor: Kawai CR-40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315" y="3573016"/>
              <a:ext cx="2296790" cy="3062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3203848" y="6414476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3366710" y="3069727"/>
            <a:ext cx="2069386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akrylový </a:t>
            </a:r>
            <a:r>
              <a:rPr lang="cs-CZ" sz="1400" dirty="0" smtClean="0"/>
              <a:t>klavír </a:t>
            </a:r>
            <a:r>
              <a:rPr lang="cs-CZ" sz="1400" dirty="0" err="1" smtClean="0"/>
              <a:t>Kawai</a:t>
            </a:r>
            <a:endParaRPr lang="cs-CZ" sz="1400" dirty="0">
              <a:solidFill>
                <a:prstClr val="black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7504" y="3573016"/>
            <a:ext cx="2861243" cy="3109992"/>
            <a:chOff x="107504" y="3573016"/>
            <a:chExt cx="2861243" cy="31099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85" y="3573016"/>
              <a:ext cx="2791962" cy="306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107504" y="6406009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ovéPole 44"/>
          <p:cNvSpPr txBox="1"/>
          <p:nvPr/>
        </p:nvSpPr>
        <p:spPr>
          <a:xfrm>
            <a:off x="179768" y="3088890"/>
            <a:ext cx="2304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</a:t>
            </a:r>
            <a:r>
              <a:rPr lang="pt-BR" sz="1400" dirty="0" smtClean="0"/>
              <a:t>zlato</a:t>
            </a:r>
            <a:r>
              <a:rPr lang="cs-CZ" sz="1400" dirty="0" smtClean="0"/>
              <a:t>,</a:t>
            </a:r>
            <a:r>
              <a:rPr lang="pt-BR" sz="1400" dirty="0"/>
              <a:t> B-24 bombardér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312446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/>
              <a:t>Dimethylketon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75856" y="293747"/>
            <a:ext cx="252028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 – CO </a:t>
            </a:r>
            <a:r>
              <a:rPr lang="cs-CZ" sz="2400" b="1" dirty="0"/>
              <a:t>–</a:t>
            </a:r>
            <a:r>
              <a:rPr lang="cs-CZ" sz="2400" b="1" dirty="0" smtClean="0"/>
              <a:t> CH</a:t>
            </a:r>
            <a:r>
              <a:rPr lang="cs-CZ" sz="2400" b="1" baseline="-25000" dirty="0"/>
              <a:t>3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052212"/>
            <a:ext cx="85598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err="1"/>
              <a:t>polymetylmetakrylátu</a:t>
            </a:r>
            <a:r>
              <a:rPr lang="cs-CZ" dirty="0"/>
              <a:t> (</a:t>
            </a:r>
            <a:r>
              <a:rPr lang="cs-CZ" dirty="0" smtClean="0"/>
              <a:t>PMMA) - akrylátové </a:t>
            </a:r>
            <a:r>
              <a:rPr lang="cs-CZ" dirty="0"/>
              <a:t>sklo nebo </a:t>
            </a:r>
            <a:r>
              <a:rPr lang="cs-CZ" dirty="0" smtClean="0"/>
              <a:t>plexisklo („nerozbitné sklo“)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882237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propan-2-on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843808" y="885195"/>
            <a:ext cx="152345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/>
              <a:t>aceton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8194" name="Picture 2" descr="Soubor: aceton-structural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2" y="333286"/>
            <a:ext cx="1282260" cy="8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4427984" y="815993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7" tooltip="&quot;GHS02&quot;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5220072" y="806586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6" name="Picture 4" descr="Soubor: aceton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7" y="287411"/>
            <a:ext cx="1992283" cy="15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4635" y="148478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Šipka doprava se zářezem 2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04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5" grpId="0" animBg="1"/>
      <p:bldP spid="3" grpId="0" animBg="1"/>
      <p:bldP spid="5" grpId="0" animBg="1"/>
      <p:bldP spid="43" grpId="0" animBg="1"/>
      <p:bldP spid="26" grpId="0" animBg="1"/>
      <p:bldP spid="2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4519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Cyklohexanon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596" y="3190899"/>
            <a:ext cx="39513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málo </a:t>
            </a:r>
            <a:r>
              <a:rPr lang="cs-CZ" dirty="0" smtClean="0"/>
              <a:t>rozpustná </a:t>
            </a:r>
            <a:r>
              <a:rPr lang="cs-CZ" dirty="0"/>
              <a:t>ve vodě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1994643"/>
            <a:ext cx="324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 kapalina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496" y="3797820"/>
            <a:ext cx="76328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rozpustná v</a:t>
            </a:r>
            <a:r>
              <a:rPr lang="cs-CZ" dirty="0"/>
              <a:t> běžných organických rozpouštědlech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87824" y="626491"/>
            <a:ext cx="155674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(CH</a:t>
            </a:r>
            <a:r>
              <a:rPr lang="cs-CZ" sz="2400" b="1" baseline="-25000" dirty="0"/>
              <a:t>2</a:t>
            </a:r>
            <a:r>
              <a:rPr lang="cs-CZ" sz="2400" b="1" dirty="0"/>
              <a:t>)</a:t>
            </a:r>
            <a:r>
              <a:rPr lang="cs-CZ" sz="2400" b="1" baseline="-25000" dirty="0"/>
              <a:t>5</a:t>
            </a:r>
            <a:r>
              <a:rPr lang="cs-CZ" sz="2400" b="1" dirty="0"/>
              <a:t>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4596" y="2600980"/>
            <a:ext cx="82450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barva </a:t>
            </a:r>
            <a:r>
              <a:rPr lang="cs-CZ" dirty="0" smtClean="0"/>
              <a:t>se </a:t>
            </a:r>
            <a:r>
              <a:rPr lang="cs-CZ" dirty="0"/>
              <a:t>na vzduchu pomalu mění na žlutou </a:t>
            </a:r>
            <a:r>
              <a:rPr lang="cs-CZ" dirty="0" smtClean="0"/>
              <a:t>-</a:t>
            </a:r>
            <a:r>
              <a:rPr lang="cs-CZ" dirty="0"/>
              <a:t> oxidace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5496" y="4409816"/>
            <a:ext cx="828963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při vdechování a může způsobit závratě a bolesti hlavy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5497" y="5991671"/>
            <a:ext cx="32672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není</a:t>
            </a:r>
            <a:r>
              <a:rPr lang="cs-CZ" dirty="0"/>
              <a:t> karcinogenní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2411760" y="1148737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203848" y="1139330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35496" y="5016944"/>
            <a:ext cx="85689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snížení </a:t>
            </a:r>
            <a:r>
              <a:rPr lang="cs-CZ" dirty="0"/>
              <a:t>srdeční funkce, otoky, ztráta chuti a </a:t>
            </a:r>
            <a:r>
              <a:rPr lang="cs-CZ" dirty="0" smtClean="0"/>
              <a:t>krátkodobá ztráta </a:t>
            </a:r>
            <a:r>
              <a:rPr lang="cs-CZ" dirty="0"/>
              <a:t>paměti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Cyclohexanone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99" y="449376"/>
            <a:ext cx="673324" cy="1149063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4" name="Picture 4" descr="Soubor: Cyklohexano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340" y="332744"/>
            <a:ext cx="1916660" cy="22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 Cyklohexanon-konformace-2D-skelet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0" y="521384"/>
            <a:ext cx="1727350" cy="99322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Šipka doprava se zářezem 19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62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43" grpId="0" animBg="1"/>
      <p:bldP spid="36" grpId="0" animBg="1"/>
      <p:bldP spid="4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0269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Cyklohexanon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93160" y="2725125"/>
            <a:ext cx="87840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polovina </a:t>
            </a:r>
            <a:r>
              <a:rPr lang="cs-CZ" dirty="0"/>
              <a:t>je převedena </a:t>
            </a:r>
            <a:r>
              <a:rPr lang="cs-CZ" dirty="0" smtClean="0"/>
              <a:t>na kyselinu adipovou (1 prekurzor)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5" y="1789022"/>
            <a:ext cx="895837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většina </a:t>
            </a:r>
            <a:r>
              <a:rPr lang="cs-CZ" dirty="0"/>
              <a:t>cyklohexanonu je používána </a:t>
            </a:r>
            <a:r>
              <a:rPr lang="cs-CZ" dirty="0" smtClean="0"/>
              <a:t>ve výrobě prekurzorů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nylonu</a:t>
            </a:r>
            <a:r>
              <a:rPr lang="cs-CZ" dirty="0"/>
              <a:t> 6,6 a nylonu 6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93159" y="4398203"/>
            <a:ext cx="886895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druhá se </a:t>
            </a:r>
            <a:r>
              <a:rPr lang="cs-CZ" dirty="0"/>
              <a:t>převede na </a:t>
            </a:r>
            <a:r>
              <a:rPr lang="cs-CZ" dirty="0" smtClean="0"/>
              <a:t>oxim</a:t>
            </a:r>
            <a:r>
              <a:rPr lang="en-US" dirty="0" smtClean="0"/>
              <a:t>;</a:t>
            </a:r>
            <a:r>
              <a:rPr lang="cs-CZ" dirty="0" smtClean="0"/>
              <a:t> </a:t>
            </a:r>
            <a:r>
              <a:rPr lang="cs-CZ" dirty="0"/>
              <a:t>oxim </a:t>
            </a:r>
            <a:r>
              <a:rPr lang="cs-CZ" dirty="0" smtClean="0"/>
              <a:t>se pomocí</a:t>
            </a:r>
            <a:r>
              <a:rPr lang="cs-CZ" dirty="0"/>
              <a:t> kyseliny </a:t>
            </a:r>
            <a:r>
              <a:rPr lang="cs-CZ" dirty="0" smtClean="0"/>
              <a:t>sírové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(katalyzátor) převede na kaprolaktam prekurzor</a:t>
            </a:r>
            <a:r>
              <a:rPr lang="cs-CZ" dirty="0"/>
              <a:t> Nylon 6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87824" y="383996"/>
            <a:ext cx="155674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(CH</a:t>
            </a:r>
            <a:r>
              <a:rPr lang="cs-CZ" sz="2400" b="1" baseline="-25000" dirty="0"/>
              <a:t>2</a:t>
            </a:r>
            <a:r>
              <a:rPr lang="cs-CZ" sz="2400" b="1" dirty="0"/>
              <a:t>)</a:t>
            </a:r>
            <a:r>
              <a:rPr lang="cs-CZ" sz="2400" b="1" baseline="-25000" dirty="0"/>
              <a:t>5</a:t>
            </a:r>
            <a:r>
              <a:rPr lang="cs-CZ" sz="2400" b="1" dirty="0"/>
              <a:t>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2735119" y="906242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527207" y="896835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File:Cyclohexanone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99" y="206881"/>
            <a:ext cx="673324" cy="1149063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4" name="Picture 4" descr="Soubor: Cyklohexano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8" y="-27384"/>
            <a:ext cx="1377108" cy="16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 Cyklohexanon-konformace-2D-skelet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0" y="278889"/>
            <a:ext cx="1727350" cy="99322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TextovéPole 19"/>
          <p:cNvSpPr txBox="1"/>
          <p:nvPr/>
        </p:nvSpPr>
        <p:spPr>
          <a:xfrm>
            <a:off x="404635" y="117028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146" name="Picture 2" descr="Soubor: adipová acid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35" y="3274012"/>
            <a:ext cx="2283287" cy="104175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6148" name="Picture 4" descr="Soubor: adipová-acid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93" y="3149688"/>
            <a:ext cx="2981368" cy="12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1259632" y="5301208"/>
            <a:ext cx="6552728" cy="1524644"/>
            <a:chOff x="1259632" y="5301208"/>
            <a:chExt cx="6552728" cy="1524644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301208"/>
              <a:ext cx="6552728" cy="152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3168521" y="6237312"/>
              <a:ext cx="7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oxim</a:t>
              </a:r>
              <a:endParaRPr lang="cs-CZ" b="1" dirty="0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040232" y="6237312"/>
              <a:ext cx="1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kaprolaktam</a:t>
              </a:r>
            </a:p>
          </p:txBody>
        </p:sp>
      </p:grpSp>
      <p:sp>
        <p:nvSpPr>
          <p:cNvPr id="23" name="Šipka doprava se zářezem 22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58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22" grpId="0" animBg="1"/>
      <p:bldP spid="27" grpId="0" animBg="1"/>
      <p:bldP spid="5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402695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Cyklohexanon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5" y="1789022"/>
            <a:ext cx="561662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cyklohexanon - nylon</a:t>
            </a:r>
            <a:r>
              <a:rPr lang="cs-CZ" dirty="0"/>
              <a:t> 6,6 a </a:t>
            </a:r>
            <a:r>
              <a:rPr lang="cs-CZ" dirty="0" smtClean="0"/>
              <a:t>nylon </a:t>
            </a:r>
            <a:r>
              <a:rPr lang="cs-CZ" dirty="0"/>
              <a:t>6</a:t>
            </a:r>
            <a:r>
              <a:rPr lang="cs-CZ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87824" y="383996"/>
            <a:ext cx="155674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(CH</a:t>
            </a:r>
            <a:r>
              <a:rPr lang="cs-CZ" sz="2400" b="1" baseline="-25000" dirty="0"/>
              <a:t>2</a:t>
            </a:r>
            <a:r>
              <a:rPr lang="cs-CZ" sz="2400" b="1" dirty="0"/>
              <a:t>)</a:t>
            </a:r>
            <a:r>
              <a:rPr lang="cs-CZ" sz="2400" b="1" baseline="-25000" dirty="0"/>
              <a:t>5</a:t>
            </a:r>
            <a:r>
              <a:rPr lang="cs-CZ" sz="2400" b="1" dirty="0"/>
              <a:t>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2735119" y="906242"/>
            <a:ext cx="953461" cy="600067"/>
            <a:chOff x="3253460" y="594071"/>
            <a:chExt cx="953461" cy="600067"/>
          </a:xfrm>
        </p:grpSpPr>
        <p:pic>
          <p:nvPicPr>
            <p:cNvPr id="35" name="Obrázek 34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460" y="594071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3570055" y="91713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3527207" y="896835"/>
            <a:ext cx="972785" cy="618882"/>
            <a:chOff x="4302125" y="3159125"/>
            <a:chExt cx="972785" cy="618882"/>
          </a:xfrm>
        </p:grpSpPr>
        <p:pic>
          <p:nvPicPr>
            <p:cNvPr id="39" name="Obrázek 38" descr="Soubor:GHS-pictogram-exclam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125" y="3159125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ovéPole 39"/>
            <p:cNvSpPr txBox="1"/>
            <p:nvPr/>
          </p:nvSpPr>
          <p:spPr>
            <a:xfrm>
              <a:off x="4585647" y="3501008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File:Cyclohexanone-2D-skelet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99" y="206881"/>
            <a:ext cx="673324" cy="1149063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5124" name="Picture 4" descr="Soubor: Cyklohexanon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47" y="-27384"/>
            <a:ext cx="1729917" cy="20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 Cyklohexanon-konformace-2D-skelet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50" y="278889"/>
            <a:ext cx="1727350" cy="99322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0" name="TextovéPole 19"/>
          <p:cNvSpPr txBox="1"/>
          <p:nvPr/>
        </p:nvSpPr>
        <p:spPr>
          <a:xfrm>
            <a:off x="404635" y="117028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 descr="Soubor: Kaprolaktam polymeriza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20902" cy="881486"/>
          </a:xfrm>
          <a:prstGeom prst="rect">
            <a:avLst/>
          </a:prstGeom>
          <a:solidFill>
            <a:srgbClr val="FFCCFF"/>
          </a:solidFill>
        </p:spPr>
      </p:pic>
      <p:grpSp>
        <p:nvGrpSpPr>
          <p:cNvPr id="8" name="Skupina 7"/>
          <p:cNvGrpSpPr/>
          <p:nvPr/>
        </p:nvGrpSpPr>
        <p:grpSpPr>
          <a:xfrm>
            <a:off x="4505315" y="2019854"/>
            <a:ext cx="4558555" cy="1907126"/>
            <a:chOff x="4505315" y="2019854"/>
            <a:chExt cx="4558555" cy="1907126"/>
          </a:xfrm>
        </p:grpSpPr>
        <p:pic>
          <p:nvPicPr>
            <p:cNvPr id="1028" name="Picture 4" descr="Soubor: Nylon 6 a Nylon 6-6.png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099" y="2019854"/>
              <a:ext cx="3200771" cy="190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4854988" y="2308230"/>
              <a:ext cx="1008111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nylon 6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05315" y="3374382"/>
              <a:ext cx="1358066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nylon </a:t>
              </a:r>
              <a:r>
                <a:rPr lang="cs-CZ" b="1" dirty="0" smtClean="0"/>
                <a:t>6,6</a:t>
              </a:r>
              <a:endParaRPr lang="cs-CZ" b="1" dirty="0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187895" y="4551511"/>
            <a:ext cx="46670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oberce </a:t>
            </a:r>
            <a:r>
              <a:rPr lang="cs-CZ" dirty="0"/>
              <a:t>a podlahové krytiny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87894" y="3975447"/>
            <a:ext cx="56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punčochové zboží, sportovní oděvy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79824" y="5127575"/>
            <a:ext cx="46751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padáky, </a:t>
            </a:r>
            <a:r>
              <a:rPr lang="cs-CZ" dirty="0" smtClean="0"/>
              <a:t>sítě, </a:t>
            </a:r>
            <a:r>
              <a:rPr lang="cs-CZ" dirty="0"/>
              <a:t>rybářské šňůry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79824" y="3399383"/>
            <a:ext cx="38871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výplet </a:t>
            </a:r>
            <a:r>
              <a:rPr lang="cs-CZ" dirty="0"/>
              <a:t>tenisových raket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96993" y="6279703"/>
            <a:ext cx="76153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kordy </a:t>
            </a:r>
            <a:r>
              <a:rPr lang="cs-CZ" dirty="0"/>
              <a:t>na </a:t>
            </a:r>
            <a:r>
              <a:rPr lang="cs-CZ" dirty="0" smtClean="0"/>
              <a:t>pneumatiky, stavba </a:t>
            </a:r>
            <a:r>
              <a:rPr lang="cs-CZ" dirty="0"/>
              <a:t>lodí, letadel a raket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96993" y="5703639"/>
            <a:ext cx="46751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provazy, lana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smtClean="0"/>
              <a:t>hnací </a:t>
            </a:r>
            <a:r>
              <a:rPr lang="cs-CZ" dirty="0"/>
              <a:t>řemeny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299347" y="3951664"/>
            <a:ext cx="1809157" cy="2357656"/>
            <a:chOff x="7299347" y="3951664"/>
            <a:chExt cx="1809157" cy="235765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347" y="3951664"/>
              <a:ext cx="1708175" cy="232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8419241" y="6032321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900975" y="4509119"/>
            <a:ext cx="2479337" cy="1563851"/>
            <a:chOff x="4900975" y="4509119"/>
            <a:chExt cx="2479337" cy="1563851"/>
          </a:xfrm>
        </p:grpSpPr>
        <p:pic>
          <p:nvPicPr>
            <p:cNvPr id="1030" name="Picture 6" descr="Soubor: Nylon6 a nylonové 66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975" y="4509119"/>
              <a:ext cx="2391355" cy="1509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6691049" y="5795971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Obr.21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Šipka doprava se zářezem 32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23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5" grpId="0" animBg="1"/>
      <p:bldP spid="20" grpId="0" animBg="1"/>
      <p:bldP spid="31" grpId="0" animBg="1"/>
      <p:bldP spid="32" grpId="0" animBg="1"/>
      <p:bldP spid="34" grpId="0" animBg="1"/>
      <p:bldP spid="36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4"/>
          <p:cNvSpPr txBox="1"/>
          <p:nvPr/>
        </p:nvSpPr>
        <p:spPr>
          <a:xfrm>
            <a:off x="7551719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412000" y="5013296"/>
            <a:ext cx="432000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>
              <a:spcBef>
                <a:spcPct val="0"/>
              </a:spcBef>
              <a:buNone/>
              <a:defRPr kumimoji="0" sz="5600" b="1" cap="all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KETONY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CROSS</a:t>
            </a:r>
            <a:r>
              <a:rPr lang="cs-CZ" sz="1200" dirty="0"/>
              <a:t>, Charles R.. </a:t>
            </a:r>
            <a:r>
              <a:rPr lang="cs-CZ" sz="1200" i="1" dirty="0"/>
              <a:t>Soubor: </a:t>
            </a:r>
            <a:r>
              <a:rPr lang="cs-CZ" sz="1200" i="1" dirty="0" err="1"/>
              <a:t>Crafts</a:t>
            </a:r>
            <a:r>
              <a:rPr lang="cs-CZ" sz="1200" i="1" dirty="0"/>
              <a:t> James Mason.jpg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http://commons.wikimedia.org/wiki/File:Crafts_James_Mason.jpg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JUHANSON</a:t>
            </a:r>
            <a:r>
              <a:rPr lang="cs-CZ" sz="1200" dirty="0"/>
              <a:t>. </a:t>
            </a:r>
            <a:r>
              <a:rPr lang="cs-CZ" sz="1200" i="1" dirty="0"/>
              <a:t>Soubor: Maliny (</a:t>
            </a:r>
            <a:r>
              <a:rPr lang="cs-CZ" sz="1200" i="1" dirty="0" err="1"/>
              <a:t>Rubus</a:t>
            </a:r>
            <a:r>
              <a:rPr lang="cs-CZ" sz="1200" i="1" dirty="0"/>
              <a:t> </a:t>
            </a:r>
            <a:r>
              <a:rPr lang="cs-CZ" sz="1200" i="1" dirty="0" err="1"/>
              <a:t>idaeus</a:t>
            </a:r>
            <a:r>
              <a:rPr lang="cs-CZ" sz="1200" i="1" dirty="0"/>
              <a:t>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http://commons.wikimedia.org/wiki/File:Raspberries_(Rubus_Idaeus).jpg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RØNNING</a:t>
            </a:r>
            <a:r>
              <a:rPr lang="cs-CZ" sz="1200" dirty="0"/>
              <a:t>, </a:t>
            </a:r>
            <a:r>
              <a:rPr lang="cs-CZ" sz="1200" dirty="0" err="1"/>
              <a:t>Arnstein</a:t>
            </a:r>
            <a:r>
              <a:rPr lang="cs-CZ" sz="1200" dirty="0"/>
              <a:t>. </a:t>
            </a:r>
            <a:r>
              <a:rPr lang="cs-CZ" sz="1200" i="1" dirty="0"/>
              <a:t>Soubor: Tyting.jpg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http://commons.wikimedia.org/wiki/File:Tyting.jpg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Charles Friedel.jpeg - </a:t>
            </a:r>
            <a:r>
              <a:rPr lang="cs-CZ" sz="1200" i="1" dirty="0" err="1"/>
              <a:t>Wikimedie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br>
              <a:rPr lang="cs-CZ" sz="1200" dirty="0" smtClean="0"/>
            </a:br>
            <a:r>
              <a:rPr lang="cs-CZ" sz="1200" dirty="0" smtClean="0"/>
              <a:t>Dostupný </a:t>
            </a:r>
            <a:r>
              <a:rPr lang="cs-CZ" sz="1200" dirty="0"/>
              <a:t>na WWW: http://de.wikipedia.org/w/</a:t>
            </a:r>
            <a:r>
              <a:rPr lang="cs-CZ" sz="1200" dirty="0" err="1"/>
              <a:t>index.php?title</a:t>
            </a:r>
            <a:r>
              <a:rPr lang="cs-CZ" sz="1200" dirty="0"/>
              <a:t>=</a:t>
            </a:r>
            <a:r>
              <a:rPr lang="cs-CZ" sz="1200" dirty="0" err="1"/>
              <a:t>Datei:Charles_Friedel.jpeg&amp;filetimestamp</a:t>
            </a:r>
            <a:r>
              <a:rPr lang="cs-CZ" sz="1200" dirty="0"/>
              <a:t>=20060821113842&amp;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ZELL</a:t>
            </a:r>
            <a:r>
              <a:rPr lang="cs-CZ" sz="1200" dirty="0"/>
              <a:t>, H.. </a:t>
            </a:r>
            <a:r>
              <a:rPr lang="cs-CZ" sz="1200" i="1" dirty="0"/>
              <a:t>Soubor: </a:t>
            </a:r>
            <a:r>
              <a:rPr lang="cs-CZ" sz="1200" i="1" dirty="0" err="1"/>
              <a:t>Rubus</a:t>
            </a:r>
            <a:r>
              <a:rPr lang="cs-CZ" sz="1200" i="1" dirty="0"/>
              <a:t> </a:t>
            </a:r>
            <a:r>
              <a:rPr lang="cs-CZ" sz="1200" i="1" dirty="0" err="1"/>
              <a:t>fruticosus</a:t>
            </a:r>
            <a:r>
              <a:rPr lang="cs-CZ" sz="1200" i="1" dirty="0"/>
              <a:t> 003.JPG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http://commons.wikimedia.org/wiki/File:Rubus_fruticosus_003.JPG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cs.wikipedia.org/wiki/Soubor:GHS-pictogram-flamme.svg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/>
              <a:t>HENNING, Torsten. </a:t>
            </a:r>
            <a:r>
              <a:rPr lang="cs-CZ" sz="1200" i="1" dirty="0" err="1"/>
              <a:t>Soubor:GHS-pictogram-exclam.svg</a:t>
            </a:r>
            <a:r>
              <a:rPr lang="cs-CZ" sz="1200" i="1" dirty="0"/>
              <a:t> - </a:t>
            </a:r>
            <a:r>
              <a:rPr lang="cs-CZ" sz="1200" i="1" dirty="0" err="1"/>
              <a:t>Wikimedie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cs.wikipedia.org/wiki/Soubor:GHS-pictogram-exclam.svg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en-US" sz="1200" dirty="0" smtClean="0"/>
              <a:t>LEONARD </a:t>
            </a:r>
            <a:r>
              <a:rPr lang="en-US" sz="1200" dirty="0"/>
              <a:t>G</a:t>
            </a:r>
            <a:r>
              <a:rPr lang="en-US" sz="1200" dirty="0" smtClean="0"/>
              <a:t>.</a:t>
            </a:r>
            <a:r>
              <a:rPr lang="en-US" sz="1200" dirty="0"/>
              <a:t> </a:t>
            </a:r>
            <a:r>
              <a:rPr lang="en-US" sz="1200" i="1" dirty="0" err="1"/>
              <a:t>Soubor</a:t>
            </a:r>
            <a:r>
              <a:rPr lang="en-US" sz="1200" i="1" dirty="0"/>
              <a:t>: KelpAquarium.jpg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12.5.2013].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http://commons.wikimedia.org/wiki/File:KelpAquarium.jpg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US </a:t>
            </a:r>
            <a:r>
              <a:rPr lang="cs-CZ" sz="1200" dirty="0"/>
              <a:t>NAVAL HISTORICAL CENTER PHOTOGRAPH. </a:t>
            </a:r>
            <a:r>
              <a:rPr lang="cs-CZ" sz="1200" i="1" dirty="0"/>
              <a:t>Soubor: batyskaf </a:t>
            </a:r>
            <a:r>
              <a:rPr lang="cs-CZ" sz="1200" i="1" dirty="0" err="1"/>
              <a:t>Trieste</a:t>
            </a:r>
            <a:r>
              <a:rPr lang="cs-CZ" sz="1200" i="1" dirty="0"/>
              <a:t> sphere.jpg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  <a:endParaRPr lang="cs-CZ" sz="1200" dirty="0" smtClean="0"/>
          </a:p>
          <a:p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12.5.2013]. Dostupný </a:t>
            </a:r>
            <a:r>
              <a:rPr lang="cs-CZ" sz="1200" dirty="0"/>
              <a:t>na WWW: http://commons.wikimedia.org/wiki/File:Bathyscaphe_Trieste_sphere.jpg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709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/>
              <a:t>TRIOS2007. </a:t>
            </a:r>
            <a:r>
              <a:rPr lang="cs-CZ" sz="1200" i="1" dirty="0"/>
              <a:t>Soubor: WWIIsweetheartpin.JPG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http://commons.wikimedia.org/wiki/File:WWIIsweetheartpin.JPG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US </a:t>
            </a:r>
            <a:r>
              <a:rPr lang="cs-CZ" sz="1200" dirty="0"/>
              <a:t>AIR FORCE. </a:t>
            </a:r>
            <a:r>
              <a:rPr lang="cs-CZ" sz="1200" i="1" dirty="0"/>
              <a:t>Soubor: B-17G Nose v detail.jpg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http://commons.wikimedia.org/wiki/File:B-17G_Nose_in_Detail.jpg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MINDERHOUD </a:t>
            </a:r>
            <a:r>
              <a:rPr lang="cs-CZ" sz="1200" dirty="0"/>
              <a:t>M.. </a:t>
            </a:r>
            <a:r>
              <a:rPr lang="cs-CZ" sz="1200" i="1" dirty="0"/>
              <a:t>Soubor: 004.jpg </a:t>
            </a:r>
            <a:r>
              <a:rPr lang="cs-CZ" sz="1200" i="1" dirty="0" err="1"/>
              <a:t>Kunstnagels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http://commons.wikimedia.org/wiki/File:Kunstnagels_004.jpg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/>
              <a:t>CSCHIRP. </a:t>
            </a:r>
            <a:r>
              <a:rPr lang="cs-CZ" sz="1200" i="1" dirty="0"/>
              <a:t>Soubor: Testpad.JPG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http://commons.wikimedia.org/wiki/File:Testpad.JPG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/>
              <a:t>BROŽ, Martin. </a:t>
            </a:r>
            <a:r>
              <a:rPr lang="cs-CZ" sz="1200" i="1" dirty="0"/>
              <a:t>Soubor: </a:t>
            </a:r>
            <a:r>
              <a:rPr lang="cs-CZ" sz="1200" i="1" dirty="0" err="1"/>
              <a:t>Plosny</a:t>
            </a:r>
            <a:r>
              <a:rPr lang="cs-CZ" sz="1200" i="1" dirty="0"/>
              <a:t> spoj s SMD.png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http://commons.wikimedia.org/wiki/File:Plosny_spoj_s_SMD.png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/>
              <a:t>EUROTUBER. </a:t>
            </a:r>
            <a:r>
              <a:rPr lang="cs-CZ" sz="1200" i="1" dirty="0"/>
              <a:t>Soubor: </a:t>
            </a:r>
            <a:r>
              <a:rPr lang="cs-CZ" sz="1200" i="1" dirty="0" err="1"/>
              <a:t>Kawai</a:t>
            </a:r>
            <a:r>
              <a:rPr lang="cs-CZ" sz="1200" i="1" dirty="0"/>
              <a:t> CR-40A.jpg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http://commons.wikimedia.org/wiki/File:Kawai_CR-40A.jpg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ALCHEMIST-HP</a:t>
            </a:r>
            <a:r>
              <a:rPr lang="cs-CZ" sz="1200" dirty="0"/>
              <a:t>. </a:t>
            </a:r>
            <a:r>
              <a:rPr lang="cs-CZ" sz="1200" i="1" dirty="0"/>
              <a:t>Soubor: Brom lahvičku akrylové cube.jpg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http://commons.wikimedia.org/wiki/File:Bromine_vial_in_acrylic_cube.jpg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/>
              <a:t>ČERNOV, </a:t>
            </a:r>
            <a:r>
              <a:rPr lang="cs-CZ" sz="1200" dirty="0" err="1"/>
              <a:t>Mstyslav</a:t>
            </a:r>
            <a:r>
              <a:rPr lang="cs-CZ" sz="1200" dirty="0"/>
              <a:t>. </a:t>
            </a:r>
            <a:r>
              <a:rPr lang="cs-CZ" sz="1200" i="1" dirty="0"/>
              <a:t>Soubor: Policejní akce během protestů </a:t>
            </a:r>
            <a:r>
              <a:rPr lang="cs-CZ" sz="1200" i="1" dirty="0" err="1"/>
              <a:t>Gezi</a:t>
            </a:r>
            <a:r>
              <a:rPr lang="cs-CZ" sz="1200" i="1" dirty="0"/>
              <a:t> parku v Istanbulu. Události 16.června 2013-6.jpg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http://commons.wikimedia.org/wiki/File:Police_action_during_Gezi_park_protests_in_Istanbul._Events_of_June_16,_2013-6.jpg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4013469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/>
              <a:t>ČERNOV, </a:t>
            </a:r>
            <a:r>
              <a:rPr lang="cs-CZ" sz="1200" dirty="0" err="1"/>
              <a:t>Mstyslav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Teargass</a:t>
            </a:r>
            <a:r>
              <a:rPr lang="cs-CZ" sz="1200" i="1" dirty="0"/>
              <a:t> akce během protestů </a:t>
            </a:r>
            <a:r>
              <a:rPr lang="cs-CZ" sz="1200" i="1" dirty="0" err="1"/>
              <a:t>Gezi</a:t>
            </a:r>
            <a:r>
              <a:rPr lang="cs-CZ" sz="1200" i="1" dirty="0"/>
              <a:t> parku. Události 16. června 2013.jpg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Dostupný </a:t>
            </a:r>
            <a:r>
              <a:rPr lang="cs-CZ" sz="1200" dirty="0"/>
              <a:t>na WWW: http://commons.wikimedia.org/wiki/File:Teargass_action_during_Gezi_park_protests._Events_of_June_16,_2013.jpg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67595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/>
              <a:t>HALEN, </a:t>
            </a:r>
            <a:r>
              <a:rPr lang="cs-CZ" sz="1200" dirty="0" err="1"/>
              <a:t>Timo</a:t>
            </a:r>
            <a:r>
              <a:rPr lang="cs-CZ" sz="1200" dirty="0"/>
              <a:t>. </a:t>
            </a:r>
            <a:r>
              <a:rPr lang="cs-CZ" sz="1200" i="1" dirty="0"/>
              <a:t>Soubor: N110 ruuti.jpg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http://commons.wikimedia.org/wiki/File:N110_ruuti.jpg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513762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/>
              <a:t>STRÖCK, Michael. </a:t>
            </a:r>
            <a:r>
              <a:rPr lang="cs-CZ" sz="1200" i="1" dirty="0"/>
              <a:t>Soubor: Nylon6 a nylonové 66.png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http://commons.wikimedia.org/wiki/File:Nylon6_and_Nylon_66.png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60095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</a:t>
            </a:r>
            <a:r>
              <a:rPr lang="cs-CZ" sz="1200" dirty="0"/>
              <a:t>GARDEN, </a:t>
            </a:r>
            <a:r>
              <a:rPr lang="cs-CZ" sz="1200" dirty="0" err="1"/>
              <a:t>Tranquil</a:t>
            </a:r>
            <a:r>
              <a:rPr lang="cs-CZ" sz="1200" dirty="0"/>
              <a:t>. </a:t>
            </a:r>
            <a:r>
              <a:rPr lang="cs-CZ" sz="1200" i="1" dirty="0"/>
              <a:t>Soubor: Bronzenylons.jpg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http://commons.wikimedia.org/wiki/File:Bronzenylons.jpg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34126" y="2353128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Honza, J.; Mareček, A</a:t>
            </a:r>
            <a:r>
              <a:rPr lang="cs-CZ" sz="1200" dirty="0" smtClean="0"/>
              <a:t>.     </a:t>
            </a:r>
            <a:r>
              <a:rPr lang="cs-CZ" sz="1200" dirty="0"/>
              <a:t>Chemie pro čtyřletá gymnázia (3.díl). Brno: </a:t>
            </a:r>
            <a:r>
              <a:rPr lang="cs-CZ" sz="1200" dirty="0" err="1"/>
              <a:t>DaTaPrint</a:t>
            </a:r>
            <a:r>
              <a:rPr lang="cs-CZ" sz="1200" dirty="0"/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1916832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2665260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Pacák, J</a:t>
            </a:r>
            <a:r>
              <a:rPr lang="cs-CZ" sz="1200" dirty="0" smtClean="0"/>
              <a:t>.                             Chemie </a:t>
            </a:r>
            <a:r>
              <a:rPr lang="cs-CZ" sz="1200" dirty="0"/>
              <a:t>pro 2. ročník gymnázií. Praha: SPN, </a:t>
            </a:r>
            <a:r>
              <a:rPr lang="cs-CZ" sz="1200" dirty="0" smtClean="0"/>
              <a:t>1985</a:t>
            </a:r>
            <a:endParaRPr lang="cs-CZ" sz="1200" dirty="0"/>
          </a:p>
        </p:txBody>
      </p:sp>
      <p:sp>
        <p:nvSpPr>
          <p:cNvPr id="18" name="Obdélník 17"/>
          <p:cNvSpPr/>
          <p:nvPr/>
        </p:nvSpPr>
        <p:spPr>
          <a:xfrm>
            <a:off x="634126" y="2999899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9" name="Obdélník 18"/>
          <p:cNvSpPr/>
          <p:nvPr/>
        </p:nvSpPr>
        <p:spPr>
          <a:xfrm>
            <a:off x="611904" y="3314633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211771"/>
            <a:ext cx="8064896" cy="443445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2133729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PŘÍPRAVA A VÝROBA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646491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PŘIROZENÝ VÝSKYT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318016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KETONŮ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713836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A 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4247510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DIMETHYLKETON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781183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CYKLOHEXANON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826656" y="1629673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KETONY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4623519"/>
            <a:ext cx="41764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c</a:t>
            </a:r>
            <a:r>
              <a:rPr lang="cs-CZ" sz="2400" b="1" dirty="0" smtClean="0">
                <a:solidFill>
                  <a:prstClr val="black"/>
                </a:solidFill>
              </a:rPr>
              <a:t>harakteristická skupina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7" y="57248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Ketony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90200" y="5155249"/>
            <a:ext cx="10801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&gt;</a:t>
            </a:r>
            <a:r>
              <a:rPr lang="cs-CZ" dirty="0" smtClean="0">
                <a:solidFill>
                  <a:srgbClr val="FF0000"/>
                </a:solidFill>
              </a:rPr>
              <a:t>C=O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5" y="6063679"/>
            <a:ext cx="77768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</a:t>
            </a:r>
            <a:r>
              <a:rPr lang="cs-CZ" dirty="0" smtClean="0"/>
              <a:t>šechny ketony obsahují </a:t>
            </a:r>
            <a:r>
              <a:rPr lang="cs-CZ" dirty="0"/>
              <a:t>alespoň tři atomy </a:t>
            </a:r>
            <a:r>
              <a:rPr lang="cs-CZ" dirty="0" smtClean="0"/>
              <a:t>uhlíku.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07504" y="1148551"/>
            <a:ext cx="66344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Pro </a:t>
            </a:r>
            <a:r>
              <a:rPr lang="cs-CZ" sz="2400" b="1" dirty="0" smtClean="0">
                <a:solidFill>
                  <a:prstClr val="black"/>
                </a:solidFill>
              </a:rPr>
              <a:t>ketony </a:t>
            </a:r>
            <a:r>
              <a:rPr lang="cs-CZ" sz="2400" b="1" dirty="0">
                <a:solidFill>
                  <a:prstClr val="black"/>
                </a:solidFill>
              </a:rPr>
              <a:t>je charakteristická přítomnost </a:t>
            </a:r>
            <a:endParaRPr lang="cs-CZ" sz="2400" b="1" dirty="0" smtClean="0">
              <a:solidFill>
                <a:prstClr val="black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    karbonylové </a:t>
            </a:r>
            <a:r>
              <a:rPr lang="cs-CZ" sz="2400" b="1" dirty="0">
                <a:solidFill>
                  <a:srgbClr val="FF0000"/>
                </a:solidFill>
              </a:rPr>
              <a:t>skupiny</a:t>
            </a:r>
            <a:r>
              <a:rPr lang="cs-CZ" sz="2400" b="1" dirty="0">
                <a:solidFill>
                  <a:prstClr val="black"/>
                </a:solidFill>
              </a:rPr>
              <a:t> (</a:t>
            </a:r>
            <a:r>
              <a:rPr lang="cs-CZ" sz="2400" b="1" dirty="0" err="1">
                <a:solidFill>
                  <a:prstClr val="black"/>
                </a:solidFill>
              </a:rPr>
              <a:t>oxoskupiny</a:t>
            </a:r>
            <a:r>
              <a:rPr lang="cs-CZ" sz="2400" b="1" dirty="0" smtClean="0">
                <a:solidFill>
                  <a:prstClr val="black"/>
                </a:solidFill>
              </a:rPr>
              <a:t>) </a:t>
            </a:r>
            <a:r>
              <a:rPr lang="cs-CZ" sz="2400" b="1" dirty="0" smtClean="0">
                <a:solidFill>
                  <a:srgbClr val="FF0000"/>
                </a:solidFill>
              </a:rPr>
              <a:t>&gt;C=O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r>
              <a:rPr lang="cs-CZ" sz="2400" dirty="0">
                <a:solidFill>
                  <a:prstClr val="black"/>
                </a:solidFill>
              </a:rPr>
              <a:t> 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91477" y="572486"/>
            <a:ext cx="409289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Karbonylové sloučeniny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8" y="2132856"/>
            <a:ext cx="67300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R</a:t>
            </a:r>
            <a:r>
              <a:rPr lang="pt-BR" baseline="30000" dirty="0" smtClean="0"/>
              <a:t>1</a:t>
            </a:r>
            <a:r>
              <a:rPr lang="pt-BR" dirty="0"/>
              <a:t> a </a:t>
            </a:r>
            <a:r>
              <a:rPr lang="pt-BR" dirty="0" smtClean="0"/>
              <a:t>R</a:t>
            </a:r>
            <a:r>
              <a:rPr lang="pt-BR" baseline="30000" dirty="0" smtClean="0"/>
              <a:t>2</a:t>
            </a:r>
            <a:r>
              <a:rPr lang="cs-CZ" baseline="30000" dirty="0" smtClean="0"/>
              <a:t> </a:t>
            </a:r>
            <a:r>
              <a:rPr lang="pt-BR" dirty="0" smtClean="0"/>
              <a:t>jsou </a:t>
            </a:r>
            <a:r>
              <a:rPr lang="pt-BR" dirty="0"/>
              <a:t>organické radikály </a:t>
            </a:r>
            <a:r>
              <a:rPr lang="pt-BR" dirty="0" smtClean="0"/>
              <a:t>alkyl</a:t>
            </a:r>
            <a:r>
              <a:rPr lang="pt-BR" dirty="0"/>
              <a:t>, </a:t>
            </a:r>
            <a:r>
              <a:rPr lang="pt-BR" dirty="0" smtClean="0"/>
              <a:t>aryl</a:t>
            </a:r>
            <a:r>
              <a:rPr lang="cs-CZ" dirty="0" smtClean="0"/>
              <a:t> … </a:t>
            </a:r>
            <a:r>
              <a:rPr lang="pt-BR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3606115"/>
            <a:ext cx="597939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Funkční skupinu</a:t>
            </a:r>
            <a:r>
              <a:rPr lang="cs-CZ" dirty="0" smtClean="0"/>
              <a:t> 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&gt;</a:t>
            </a:r>
            <a:r>
              <a:rPr lang="cs-CZ" dirty="0" smtClean="0">
                <a:solidFill>
                  <a:srgbClr val="FF0000"/>
                </a:solidFill>
              </a:rPr>
              <a:t>C=O </a:t>
            </a:r>
            <a:r>
              <a:rPr lang="cs-CZ" dirty="0" smtClean="0"/>
              <a:t>obsahují vždy</a:t>
            </a:r>
            <a:r>
              <a:rPr lang="cs-CZ" baseline="-25000" dirty="0" smtClean="0">
                <a:solidFill>
                  <a:prstClr val="black"/>
                </a:solidFill>
              </a:rPr>
              <a:t> </a:t>
            </a:r>
            <a:r>
              <a:rPr lang="cs-CZ" dirty="0" smtClean="0"/>
              <a:t>uprostřed</a:t>
            </a:r>
            <a:r>
              <a:rPr lang="cs-CZ" dirty="0"/>
              <a:t> uhlovodíkového </a:t>
            </a:r>
            <a:r>
              <a:rPr lang="cs-CZ" dirty="0" smtClean="0"/>
              <a:t>řetězce.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9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4497"/>
            <a:ext cx="2376264" cy="241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oubor:Ketone-general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6244"/>
            <a:ext cx="1654236" cy="14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Ketone Structural Formulae V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31" y="1979548"/>
            <a:ext cx="1499861" cy="1456176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15" name="TextovéPole 14"/>
          <p:cNvSpPr txBox="1"/>
          <p:nvPr/>
        </p:nvSpPr>
        <p:spPr>
          <a:xfrm>
            <a:off x="107503" y="2679303"/>
            <a:ext cx="573041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pt-BR" dirty="0" smtClean="0"/>
              <a:t>R</a:t>
            </a:r>
            <a:r>
              <a:rPr lang="pt-BR" baseline="30000" dirty="0" smtClean="0"/>
              <a:t>1</a:t>
            </a:r>
            <a:r>
              <a:rPr lang="pt-BR" dirty="0"/>
              <a:t> a </a:t>
            </a:r>
            <a:r>
              <a:rPr lang="pt-BR" dirty="0" smtClean="0"/>
              <a:t>R</a:t>
            </a:r>
            <a:r>
              <a:rPr lang="pt-BR" baseline="30000" dirty="0" smtClean="0"/>
              <a:t>2</a:t>
            </a:r>
            <a:r>
              <a:rPr lang="cs-CZ" baseline="30000" dirty="0" smtClean="0"/>
              <a:t> </a:t>
            </a:r>
            <a:r>
              <a:rPr lang="cs-CZ" dirty="0"/>
              <a:t> mohou být </a:t>
            </a:r>
            <a:r>
              <a:rPr lang="cs-CZ" dirty="0" smtClean="0"/>
              <a:t>stejné nebo různé </a:t>
            </a:r>
            <a:r>
              <a:rPr lang="cs-CZ" dirty="0"/>
              <a:t>substituenty obsahující uhlík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Šipka doprava se zářezem 17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4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21" grpId="0" animBg="1"/>
      <p:bldP spid="14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31639" y="548680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Ketony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083179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ketonů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688860"/>
            <a:ext cx="58686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oxidace sekundárních </a:t>
            </a:r>
            <a:r>
              <a:rPr lang="cs-CZ" dirty="0">
                <a:solidFill>
                  <a:prstClr val="black"/>
                </a:solidFill>
              </a:rPr>
              <a:t>alkoholů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3551" y="2290472"/>
            <a:ext cx="864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>
                <a:solidFill>
                  <a:prstClr val="black"/>
                </a:solidFill>
              </a:rPr>
              <a:t>oxidační činidlo </a:t>
            </a:r>
            <a:r>
              <a:rPr lang="cs-CZ" dirty="0" smtClean="0">
                <a:solidFill>
                  <a:prstClr val="black"/>
                </a:solidFill>
              </a:rPr>
              <a:t>– manganistan draselný, sloučeniny </a:t>
            </a:r>
            <a:r>
              <a:rPr lang="cs-CZ" dirty="0" err="1" smtClean="0">
                <a:solidFill>
                  <a:prstClr val="black"/>
                </a:solidFill>
              </a:rPr>
              <a:t>Cr</a:t>
            </a:r>
            <a:r>
              <a:rPr lang="cs-CZ" baseline="30000" dirty="0" err="1" smtClean="0">
                <a:solidFill>
                  <a:prstClr val="black"/>
                </a:solidFill>
              </a:rPr>
              <a:t>VI</a:t>
            </a:r>
            <a:endParaRPr lang="cs-CZ" baseline="300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23528" y="3459443"/>
            <a:ext cx="307446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ozonolýza</a:t>
            </a:r>
            <a:r>
              <a:rPr lang="cs-CZ" dirty="0"/>
              <a:t> alkenů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63947" y="2883379"/>
            <a:ext cx="48682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dirty="0" smtClean="0"/>
              <a:t>R</a:t>
            </a:r>
            <a:r>
              <a:rPr lang="pt-BR" baseline="-25000" dirty="0" smtClean="0"/>
              <a:t>2</a:t>
            </a:r>
            <a:r>
              <a:rPr lang="pt-BR" dirty="0"/>
              <a:t> CH (OH) + O → </a:t>
            </a:r>
            <a:r>
              <a:rPr lang="pt-BR" dirty="0" smtClean="0"/>
              <a:t>R</a:t>
            </a:r>
            <a:r>
              <a:rPr lang="pt-BR" baseline="-25000" dirty="0" smtClean="0"/>
              <a:t>2</a:t>
            </a:r>
            <a:r>
              <a:rPr lang="pt-BR" dirty="0" smtClean="0"/>
              <a:t>C </a:t>
            </a:r>
            <a:r>
              <a:rPr lang="pt-BR" dirty="0"/>
              <a:t>= O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03551" y="4035507"/>
            <a:ext cx="831692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oxidační reakce alkenů nebo </a:t>
            </a:r>
            <a:r>
              <a:rPr lang="cs-CZ" dirty="0" err="1"/>
              <a:t>alkynů</a:t>
            </a:r>
            <a:r>
              <a:rPr lang="cs-CZ" dirty="0"/>
              <a:t>, při které dochází ke štěpení násobné vazby ozonem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050" name="Picture 2" descr="Soubor:Ozonolysis Scheme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76" y="4967895"/>
            <a:ext cx="6389529" cy="155744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12" name="Šipka doprava se zářezem 11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8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8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6571715" y="4490344"/>
            <a:ext cx="1836000" cy="2323032"/>
            <a:chOff x="7328730" y="2068812"/>
            <a:chExt cx="1836000" cy="232303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025" y="2376589"/>
              <a:ext cx="1458069" cy="197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7328730" y="2068812"/>
              <a:ext cx="1836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§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James </a:t>
              </a:r>
              <a:r>
                <a:rPr lang="cs-CZ" sz="1400" dirty="0" err="1"/>
                <a:t>Mason</a:t>
              </a:r>
              <a:r>
                <a:rPr lang="cs-CZ" sz="1400" dirty="0"/>
                <a:t> </a:t>
              </a:r>
              <a:r>
                <a:rPr lang="cs-CZ" sz="1400" dirty="0" err="1"/>
                <a:t>Crafts</a:t>
              </a:r>
              <a:endParaRPr lang="cs-CZ" sz="1400" dirty="0"/>
            </a:p>
          </p:txBody>
        </p:sp>
        <p:sp>
          <p:nvSpPr>
            <p:cNvPr id="19" name="TextovéPole 4"/>
            <p:cNvSpPr txBox="1"/>
            <p:nvPr/>
          </p:nvSpPr>
          <p:spPr>
            <a:xfrm>
              <a:off x="8368196" y="4112068"/>
              <a:ext cx="68400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>
                  <a:solidFill>
                    <a:schemeClr val="bg1"/>
                  </a:solidFill>
                </a:rPr>
                <a:t>Obr.3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737759" y="2164044"/>
            <a:ext cx="1573186" cy="2206668"/>
            <a:chOff x="6236441" y="1597297"/>
            <a:chExt cx="1573186" cy="22066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441" y="1597297"/>
              <a:ext cx="1503912" cy="19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6268743" y="3496188"/>
              <a:ext cx="1476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§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/>
                <a:t>Charles </a:t>
              </a:r>
              <a:r>
                <a:rPr lang="cs-CZ" sz="1400" dirty="0" err="1"/>
                <a:t>Friedel</a:t>
              </a:r>
              <a:endParaRPr lang="cs-CZ" sz="1400" dirty="0"/>
            </a:p>
          </p:txBody>
        </p:sp>
        <p:sp>
          <p:nvSpPr>
            <p:cNvPr id="21" name="TextovéPole 4"/>
            <p:cNvSpPr txBox="1"/>
            <p:nvPr/>
          </p:nvSpPr>
          <p:spPr>
            <a:xfrm>
              <a:off x="7125627" y="3265530"/>
              <a:ext cx="68400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>
                  <a:solidFill>
                    <a:schemeClr val="bg1"/>
                  </a:solidFill>
                </a:rPr>
                <a:t>Obr.2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331639" y="375047"/>
            <a:ext cx="27247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Ketony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981554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Příprava a výroba </a:t>
            </a:r>
            <a:r>
              <a:rPr lang="cs-CZ" dirty="0" smtClean="0">
                <a:solidFill>
                  <a:prstClr val="black"/>
                </a:solidFill>
              </a:rPr>
              <a:t>ketonů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9" y="1599183"/>
            <a:ext cx="82089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výroba</a:t>
            </a:r>
            <a:r>
              <a:rPr lang="cs-CZ" dirty="0"/>
              <a:t> aromatických ketonů je </a:t>
            </a:r>
            <a:r>
              <a:rPr lang="cs-CZ" dirty="0" err="1"/>
              <a:t>Friedel-Crafts</a:t>
            </a:r>
            <a:r>
              <a:rPr lang="cs-CZ" dirty="0"/>
              <a:t> acylace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5024" y="2204864"/>
            <a:ext cx="60432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Charles </a:t>
            </a:r>
            <a:r>
              <a:rPr lang="cs-CZ" dirty="0" err="1" smtClean="0"/>
              <a:t>Friedel</a:t>
            </a:r>
            <a:r>
              <a:rPr lang="cs-CZ" dirty="0" smtClean="0"/>
              <a:t> (</a:t>
            </a:r>
            <a:r>
              <a:rPr lang="cs-CZ" dirty="0"/>
              <a:t>francouzský </a:t>
            </a:r>
            <a:r>
              <a:rPr lang="cs-CZ" dirty="0" smtClean="0"/>
              <a:t>chemik)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James </a:t>
            </a:r>
            <a:r>
              <a:rPr lang="cs-CZ" dirty="0" err="1" smtClean="0"/>
              <a:t>Mason</a:t>
            </a:r>
            <a:r>
              <a:rPr lang="cs-CZ" dirty="0" smtClean="0"/>
              <a:t> </a:t>
            </a:r>
            <a:r>
              <a:rPr lang="cs-CZ" dirty="0" err="1" smtClean="0"/>
              <a:t>Craft</a:t>
            </a:r>
            <a:r>
              <a:rPr lang="cs-CZ" dirty="0" smtClean="0"/>
              <a:t> (</a:t>
            </a:r>
            <a:r>
              <a:rPr lang="cs-CZ" dirty="0"/>
              <a:t>americký </a:t>
            </a:r>
            <a:r>
              <a:rPr lang="cs-CZ" dirty="0" smtClean="0"/>
              <a:t>chemik)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7" name="Picture 5" descr="File:Friedel-Crafts-Acylierung 1c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5772481" cy="146186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3079" name="Picture 7" descr="File:Friedel-Crafts-Acylierung 5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" y="5187856"/>
            <a:ext cx="5210223" cy="136815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18" name="Šipka doprava se zářezem 17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205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85825" y="44624"/>
            <a:ext cx="537235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Ketony - přirozený </a:t>
            </a:r>
            <a:r>
              <a:rPr lang="cs-CZ" sz="2400" b="1" dirty="0">
                <a:solidFill>
                  <a:prstClr val="black"/>
                </a:solidFill>
              </a:rPr>
              <a:t>výskyt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86" y="596573"/>
            <a:ext cx="54005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ketony </a:t>
            </a:r>
            <a:r>
              <a:rPr lang="cs-CZ" dirty="0">
                <a:solidFill>
                  <a:prstClr val="black"/>
                </a:solidFill>
              </a:rPr>
              <a:t>jsou v přírodě velmi běžné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787" y="1155353"/>
            <a:ext cx="703942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t</a:t>
            </a:r>
            <a:r>
              <a:rPr lang="cs-CZ" dirty="0" smtClean="0"/>
              <a:t>vorba </a:t>
            </a:r>
            <a:r>
              <a:rPr lang="cs-CZ" dirty="0"/>
              <a:t>organických látek </a:t>
            </a:r>
            <a:r>
              <a:rPr lang="cs-CZ" dirty="0" smtClean="0"/>
              <a:t>při</a:t>
            </a:r>
            <a:r>
              <a:rPr lang="cs-CZ" dirty="0"/>
              <a:t> </a:t>
            </a:r>
            <a:r>
              <a:rPr lang="cs-CZ" dirty="0" smtClean="0"/>
              <a:t>fotosyntéze </a:t>
            </a:r>
            <a:r>
              <a:rPr lang="cs-CZ" dirty="0"/>
              <a:t>přes keton </a:t>
            </a:r>
            <a:r>
              <a:rPr lang="cs-CZ" dirty="0" smtClean="0"/>
              <a:t>ribulosa-1,5-bifosfát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86" y="4038163"/>
            <a:ext cx="725038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syntéza mastných </a:t>
            </a:r>
            <a:r>
              <a:rPr lang="cs-CZ" dirty="0"/>
              <a:t>kyselin </a:t>
            </a:r>
            <a:r>
              <a:rPr lang="cs-CZ" dirty="0" smtClean="0"/>
              <a:t>probíhá </a:t>
            </a:r>
            <a:r>
              <a:rPr lang="cs-CZ" dirty="0"/>
              <a:t>přes </a:t>
            </a:r>
            <a:r>
              <a:rPr lang="cs-CZ" dirty="0" smtClean="0"/>
              <a:t>ketony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787" y="3475954"/>
            <a:ext cx="914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m</a:t>
            </a:r>
            <a:r>
              <a:rPr lang="cs-CZ" dirty="0" smtClean="0"/>
              <a:t>nohé </a:t>
            </a:r>
            <a:r>
              <a:rPr lang="cs-CZ" dirty="0"/>
              <a:t>cukry jsou </a:t>
            </a:r>
            <a:r>
              <a:rPr lang="cs-CZ" dirty="0" smtClean="0"/>
              <a:t>ketony -</a:t>
            </a:r>
            <a:r>
              <a:rPr lang="cs-CZ" dirty="0"/>
              <a:t> </a:t>
            </a:r>
            <a:r>
              <a:rPr lang="cs-CZ" dirty="0" err="1" smtClean="0"/>
              <a:t>ketosy</a:t>
            </a:r>
            <a:r>
              <a:rPr lang="cs-CZ" dirty="0" smtClean="0"/>
              <a:t> </a:t>
            </a:r>
            <a:r>
              <a:rPr lang="cs-CZ" dirty="0" smtClean="0"/>
              <a:t>(nejznámější </a:t>
            </a:r>
            <a:r>
              <a:rPr lang="cs-CZ" dirty="0" smtClean="0"/>
              <a:t>je</a:t>
            </a:r>
            <a:r>
              <a:rPr lang="cs-CZ" dirty="0"/>
              <a:t> </a:t>
            </a:r>
            <a:r>
              <a:rPr lang="cs-CZ" dirty="0" smtClean="0"/>
              <a:t>fruktóza)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86" y="4614227"/>
            <a:ext cx="902871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acetoacetát</a:t>
            </a:r>
            <a:r>
              <a:rPr lang="cs-CZ" dirty="0"/>
              <a:t> </a:t>
            </a:r>
            <a:r>
              <a:rPr lang="cs-CZ" dirty="0" smtClean="0"/>
              <a:t>(anion kyseliny </a:t>
            </a:r>
            <a:r>
              <a:rPr lang="cs-CZ" dirty="0" err="1" smtClean="0"/>
              <a:t>acetyloctové</a:t>
            </a:r>
            <a:r>
              <a:rPr lang="cs-CZ" dirty="0" smtClean="0"/>
              <a:t>) – meziprodukt</a:t>
            </a:r>
            <a:br>
              <a:rPr lang="cs-CZ" dirty="0" smtClean="0"/>
            </a:br>
            <a:r>
              <a:rPr lang="cs-CZ" dirty="0"/>
              <a:t> </a:t>
            </a:r>
            <a:r>
              <a:rPr lang="cs-CZ" dirty="0" smtClean="0"/>
              <a:t>Krebsova </a:t>
            </a:r>
            <a:r>
              <a:rPr lang="cs-CZ" dirty="0"/>
              <a:t>cyklu, který uvolňuje energii z cukrů a sacharidů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" name="Picture 2" descr="Soubor: RuBP-2D-skel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5535"/>
            <a:ext cx="3528393" cy="13496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" name="Picture 4" descr="Soubor: RuBP-3D-ba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0914"/>
            <a:ext cx="4218436" cy="168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bor:Acetoacetic acid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3" y="5892800"/>
            <a:ext cx="2021643" cy="95269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4104" name="Picture 8" descr="Soubor: acetoacetic-acid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74488"/>
            <a:ext cx="2828526" cy="15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72200" y="5546260"/>
            <a:ext cx="244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>
                <a:solidFill>
                  <a:prstClr val="black"/>
                </a:solidFill>
              </a:defRPr>
            </a:lvl1pPr>
          </a:lstStyle>
          <a:p>
            <a:pPr marL="0" indent="0">
              <a:buNone/>
            </a:pPr>
            <a:r>
              <a:rPr lang="cs-CZ" sz="1600" dirty="0"/>
              <a:t>kyselina </a:t>
            </a:r>
            <a:r>
              <a:rPr lang="cs-CZ" sz="1600" dirty="0" err="1"/>
              <a:t>acetyloctová</a:t>
            </a:r>
            <a:endParaRPr lang="cs-CZ" sz="16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372200" y="5992252"/>
            <a:ext cx="244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3-oxobutanová kyselina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372200" y="6431842"/>
            <a:ext cx="244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indent="0">
              <a:buFont typeface="Wingdings" pitchFamily="2" charset="2"/>
              <a:buNone/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acetoacetát</a:t>
            </a:r>
            <a:r>
              <a:rPr lang="cs-CZ" dirty="0"/>
              <a:t>, </a:t>
            </a:r>
            <a:r>
              <a:rPr lang="cs-CZ" dirty="0" err="1"/>
              <a:t>acetacetát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1168806" y="5517232"/>
            <a:ext cx="217905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1600" b="1" dirty="0">
                <a:solidFill>
                  <a:prstClr val="black"/>
                </a:solidFill>
              </a:rPr>
              <a:t>–OOC–CH2–CO–CH3</a:t>
            </a:r>
          </a:p>
        </p:txBody>
      </p:sp>
      <p:sp>
        <p:nvSpPr>
          <p:cNvPr id="15" name="Ovál 14"/>
          <p:cNvSpPr/>
          <p:nvPr/>
        </p:nvSpPr>
        <p:spPr>
          <a:xfrm>
            <a:off x="3491880" y="5884814"/>
            <a:ext cx="468436" cy="476349"/>
          </a:xfrm>
          <a:prstGeom prst="ellipse">
            <a:avLst/>
          </a:prstGeom>
          <a:solidFill>
            <a:srgbClr val="B4F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se zářezem 1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2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6" grpId="0" animBg="1"/>
      <p:bldP spid="20" grpId="0" animBg="1"/>
      <p:bldP spid="5" grpId="0" animBg="1"/>
      <p:bldP spid="28" grpId="0" animBg="1"/>
      <p:bldP spid="29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308668" y="4118016"/>
            <a:ext cx="1656184" cy="1502671"/>
            <a:chOff x="5940152" y="4478056"/>
            <a:chExt cx="1656184" cy="1502671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638" y="4509121"/>
              <a:ext cx="1571698" cy="147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4"/>
            <p:cNvSpPr txBox="1"/>
            <p:nvPr/>
          </p:nvSpPr>
          <p:spPr>
            <a:xfrm>
              <a:off x="5940152" y="4478056"/>
              <a:ext cx="68400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>
                  <a:solidFill>
                    <a:schemeClr val="bg1"/>
                  </a:solidFill>
                </a:rPr>
                <a:t>Obr.6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3680194" y="4118016"/>
            <a:ext cx="1679450" cy="1502671"/>
            <a:chOff x="3635896" y="4478056"/>
            <a:chExt cx="1679450" cy="1502671"/>
          </a:xfrm>
        </p:grpSpPr>
        <p:pic>
          <p:nvPicPr>
            <p:cNvPr id="5124" name="Picture 4" descr="Soubor: Tyt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791" y="4509121"/>
              <a:ext cx="1616555" cy="147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4"/>
            <p:cNvSpPr txBox="1"/>
            <p:nvPr/>
          </p:nvSpPr>
          <p:spPr>
            <a:xfrm>
              <a:off x="3635896" y="4478056"/>
              <a:ext cx="68400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>
                  <a:solidFill>
                    <a:schemeClr val="bg1"/>
                  </a:solidFill>
                </a:rPr>
                <a:t>Obr.5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907704" y="4118016"/>
            <a:ext cx="1800200" cy="1502670"/>
            <a:chOff x="1043608" y="4478056"/>
            <a:chExt cx="1800200" cy="150267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4509120"/>
              <a:ext cx="1728193" cy="147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ovéPole 4"/>
            <p:cNvSpPr txBox="1"/>
            <p:nvPr/>
          </p:nvSpPr>
          <p:spPr>
            <a:xfrm>
              <a:off x="1043608" y="4478056"/>
              <a:ext cx="68400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/>
                <a:t>Obr.4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885825" y="44624"/>
            <a:ext cx="537235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Ketony - přirozený </a:t>
            </a:r>
            <a:r>
              <a:rPr lang="cs-CZ" sz="2400" b="1" dirty="0">
                <a:solidFill>
                  <a:prstClr val="black"/>
                </a:solidFill>
              </a:rPr>
              <a:t>výskyt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0329" y="548680"/>
            <a:ext cx="823608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aceton</a:t>
            </a:r>
            <a:r>
              <a:rPr lang="cs-CZ" dirty="0"/>
              <a:t> , </a:t>
            </a:r>
            <a:r>
              <a:rPr lang="cs-CZ" dirty="0" err="1" smtClean="0"/>
              <a:t>acetoacetát</a:t>
            </a:r>
            <a:r>
              <a:rPr lang="cs-CZ" dirty="0" smtClean="0"/>
              <a:t> a</a:t>
            </a:r>
            <a:r>
              <a:rPr lang="cs-CZ" dirty="0"/>
              <a:t> beta-</a:t>
            </a:r>
            <a:r>
              <a:rPr lang="cs-CZ" dirty="0" err="1"/>
              <a:t>hydroxybutyrát</a:t>
            </a:r>
            <a:r>
              <a:rPr lang="cs-CZ" dirty="0"/>
              <a:t> se </a:t>
            </a:r>
            <a:r>
              <a:rPr lang="cs-CZ" dirty="0" smtClean="0"/>
              <a:t>vytvoří </a:t>
            </a:r>
            <a:r>
              <a:rPr lang="cs-CZ" dirty="0"/>
              <a:t>ze sacharidů , mastných kyselin a aminokyselin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 většiny</a:t>
            </a:r>
            <a:r>
              <a:rPr lang="cs-CZ" dirty="0"/>
              <a:t> </a:t>
            </a:r>
            <a:r>
              <a:rPr lang="cs-CZ" dirty="0" smtClean="0"/>
              <a:t>obratlovců, </a:t>
            </a:r>
            <a:r>
              <a:rPr lang="cs-CZ" dirty="0"/>
              <a:t>včetně člověka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0329" y="1830969"/>
            <a:ext cx="9028175" cy="115416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sz="2300" dirty="0" smtClean="0"/>
              <a:t>zvýšená hladina těchto ketonů v </a:t>
            </a:r>
            <a:r>
              <a:rPr lang="cs-CZ" sz="2300" dirty="0"/>
              <a:t>krvi a moči </a:t>
            </a:r>
            <a:r>
              <a:rPr lang="cs-CZ" sz="2300" dirty="0" smtClean="0"/>
              <a:t>při</a:t>
            </a:r>
            <a:r>
              <a:rPr lang="cs-CZ" sz="2300" dirty="0"/>
              <a:t> </a:t>
            </a:r>
            <a:r>
              <a:rPr lang="cs-CZ" sz="2300" dirty="0" smtClean="0"/>
              <a:t>hladovění (včetně nedostatku spánku), při</a:t>
            </a:r>
            <a:r>
              <a:rPr lang="cs-CZ" sz="2300" dirty="0"/>
              <a:t> </a:t>
            </a:r>
            <a:r>
              <a:rPr lang="cs-CZ" sz="2300" dirty="0" smtClean="0"/>
              <a:t>hypoglykémii, při vrozených </a:t>
            </a:r>
            <a:br>
              <a:rPr lang="cs-CZ" sz="2300" dirty="0" smtClean="0"/>
            </a:br>
            <a:r>
              <a:rPr lang="cs-CZ" sz="2300" dirty="0" smtClean="0"/>
              <a:t>poruchách </a:t>
            </a:r>
            <a:r>
              <a:rPr lang="cs-CZ" sz="2300" dirty="0"/>
              <a:t>metabolismu a </a:t>
            </a:r>
            <a:r>
              <a:rPr lang="cs-CZ" sz="2300" dirty="0" err="1" smtClean="0"/>
              <a:t>ketoacidózy</a:t>
            </a:r>
            <a:r>
              <a:rPr lang="cs-CZ" sz="2300" dirty="0" smtClean="0"/>
              <a:t>(diabetes </a:t>
            </a:r>
            <a:r>
              <a:rPr lang="cs-CZ" sz="2300" dirty="0" err="1"/>
              <a:t>mellitus</a:t>
            </a:r>
            <a:r>
              <a:rPr lang="cs-CZ" sz="2300" dirty="0"/>
              <a:t> )</a:t>
            </a:r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0329" y="3068960"/>
            <a:ext cx="75357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4-(</a:t>
            </a:r>
            <a:r>
              <a:rPr lang="cs-CZ" dirty="0"/>
              <a:t>4-hydroxyfenyl</a:t>
            </a:r>
            <a:r>
              <a:rPr lang="cs-CZ" dirty="0" smtClean="0"/>
              <a:t>)- butan-2-on </a:t>
            </a:r>
            <a:r>
              <a:rPr lang="en-US" dirty="0" smtClean="0"/>
              <a:t>[</a:t>
            </a:r>
            <a:r>
              <a:rPr lang="cs-CZ" dirty="0" smtClean="0"/>
              <a:t>malinový</a:t>
            </a:r>
            <a:r>
              <a:rPr lang="en-US" dirty="0" smtClean="0"/>
              <a:t> </a:t>
            </a:r>
            <a:r>
              <a:rPr lang="cs-CZ" dirty="0" smtClean="0"/>
              <a:t>keton</a:t>
            </a:r>
            <a:r>
              <a:rPr lang="en-US" dirty="0" smtClean="0"/>
              <a:t>]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4344" y="3603459"/>
            <a:ext cx="85961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 smtClean="0"/>
              <a:t>aroma malin,</a:t>
            </a:r>
            <a:r>
              <a:rPr lang="cs-CZ" dirty="0"/>
              <a:t> </a:t>
            </a:r>
            <a:r>
              <a:rPr lang="cs-CZ" dirty="0" smtClean="0"/>
              <a:t>brusinek,</a:t>
            </a:r>
            <a:r>
              <a:rPr lang="cs-CZ" dirty="0"/>
              <a:t> </a:t>
            </a:r>
            <a:r>
              <a:rPr lang="cs-CZ" dirty="0" smtClean="0"/>
              <a:t>ostružin a </a:t>
            </a:r>
            <a:r>
              <a:rPr lang="cs-CZ" dirty="0"/>
              <a:t>různých druhů ovoce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0328" y="5733256"/>
            <a:ext cx="888415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Kafr (1,7,7-trimethylbicyklo[2.2.1]heptan-2-on) </a:t>
            </a:r>
            <a:r>
              <a:rPr lang="cs-CZ" dirty="0" smtClean="0"/>
              <a:t>- kafrovník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7" name="Picture 7" descr="Soubor: Raspberry ket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88301"/>
            <a:ext cx="1917040" cy="99316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3" name="TextovéPole 22"/>
          <p:cNvSpPr txBox="1"/>
          <p:nvPr/>
        </p:nvSpPr>
        <p:spPr>
          <a:xfrm>
            <a:off x="265908" y="6264196"/>
            <a:ext cx="81225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§"/>
            </a:pPr>
            <a:r>
              <a:rPr lang="cs-CZ" dirty="0"/>
              <a:t>v silici bazalky, rozmarýny lékařské, šalvěje </a:t>
            </a:r>
            <a:r>
              <a:rPr lang="cs-CZ" dirty="0" smtClean="0"/>
              <a:t>lékařské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30" name="Picture 10" descr="Soubor: Kafr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09" y="4077072"/>
            <a:ext cx="1363271" cy="162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oubor: kafr structu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288968"/>
            <a:ext cx="844416" cy="1300272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5" name="Šipka doprava se zářezem 2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7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0" grpId="0" animBg="1"/>
      <p:bldP spid="12" grpId="0" animBg="1"/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48494" y="44624"/>
            <a:ext cx="342470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Názvosloví </a:t>
            </a:r>
            <a:r>
              <a:rPr lang="cs-CZ" dirty="0" smtClean="0">
                <a:solidFill>
                  <a:prstClr val="black"/>
                </a:solidFill>
              </a:rPr>
              <a:t>ketonů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311910" y="5483455"/>
            <a:ext cx="2088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smtClean="0">
                <a:solidFill>
                  <a:srgbClr val="FF9900"/>
                </a:solidFill>
              </a:rPr>
              <a:t>cyklohexan</a:t>
            </a:r>
            <a:r>
              <a:rPr lang="cs-CZ" sz="2200" dirty="0" smtClean="0">
                <a:solidFill>
                  <a:srgbClr val="A5C249">
                    <a:lumMod val="50000"/>
                  </a:srgbClr>
                </a:solidFill>
              </a:rPr>
              <a:t>on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7222" y="1080293"/>
            <a:ext cx="818120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polotriviální</a:t>
            </a:r>
            <a:r>
              <a:rPr lang="cs-CZ" dirty="0" smtClean="0">
                <a:solidFill>
                  <a:prstClr val="black"/>
                </a:solidFill>
              </a:rPr>
              <a:t> názvy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- pro název ketonu</a:t>
            </a:r>
            <a:r>
              <a:rPr lang="cs-CZ" dirty="0" smtClean="0"/>
              <a:t> </a:t>
            </a:r>
            <a:r>
              <a:rPr lang="cs-CZ" dirty="0" smtClean="0">
                <a:solidFill>
                  <a:prstClr val="black"/>
                </a:solidFill>
              </a:rPr>
              <a:t>se </a:t>
            </a:r>
            <a:r>
              <a:rPr lang="cs-CZ" dirty="0" smtClean="0"/>
              <a:t>jako </a:t>
            </a:r>
            <a:r>
              <a:rPr lang="cs-CZ" dirty="0"/>
              <a:t>kmen používají názvy navázaných uhlovodíkových </a:t>
            </a:r>
            <a:r>
              <a:rPr lang="cs-CZ" dirty="0" smtClean="0"/>
              <a:t>zbytků a </a:t>
            </a:r>
            <a:r>
              <a:rPr lang="cs-CZ" dirty="0" smtClean="0">
                <a:solidFill>
                  <a:prstClr val="black"/>
                </a:solidFill>
              </a:rPr>
              <a:t>koncovka </a:t>
            </a:r>
            <a:r>
              <a:rPr lang="cs-CZ" dirty="0" smtClean="0">
                <a:solidFill>
                  <a:srgbClr val="FF0000"/>
                </a:solidFill>
              </a:rPr>
              <a:t>–keton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2718" y="2351613"/>
            <a:ext cx="751430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ři </a:t>
            </a:r>
            <a:r>
              <a:rPr lang="cs-CZ" dirty="0">
                <a:solidFill>
                  <a:prstClr val="black"/>
                </a:solidFill>
              </a:rPr>
              <a:t>číslování řetězce má karbonylová sloučenina 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vysokou </a:t>
            </a:r>
            <a:r>
              <a:rPr lang="cs-CZ" dirty="0">
                <a:solidFill>
                  <a:srgbClr val="FF0000"/>
                </a:solidFill>
              </a:rPr>
              <a:t>prioritu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5496" y="5483455"/>
            <a:ext cx="1908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>
                <a:solidFill>
                  <a:srgbClr val="FF9900"/>
                </a:solidFill>
              </a:rPr>
              <a:t>propan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-2-on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42718" y="3234594"/>
            <a:ext cx="88447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Vyšší prioritu však mají karboxylové a sulfonové kyseliny.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480504" y="5482294"/>
            <a:ext cx="2628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fenyl</a:t>
            </a:r>
            <a:r>
              <a:rPr lang="cs-CZ" sz="2200" dirty="0" err="1">
                <a:solidFill>
                  <a:srgbClr val="7030A0"/>
                </a:solidFill>
              </a:rPr>
              <a:t>methyl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keton</a:t>
            </a:r>
            <a:r>
              <a:rPr lang="cs-CZ" sz="2200" dirty="0" smtClean="0">
                <a:solidFill>
                  <a:srgbClr val="A5C249">
                    <a:lumMod val="50000"/>
                  </a:srgbClr>
                </a:solidFill>
              </a:rPr>
              <a:t> </a:t>
            </a:r>
            <a:r>
              <a:rPr lang="cs-CZ" sz="2200" dirty="0">
                <a:solidFill>
                  <a:srgbClr val="A5C249">
                    <a:lumMod val="50000"/>
                  </a:srgbClr>
                </a:solidFill>
              </a:rPr>
              <a:t> 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07222" y="548680"/>
            <a:ext cx="84692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složením názvu základního uhlovodíku s příponou </a:t>
            </a:r>
            <a:r>
              <a:rPr lang="cs-CZ" dirty="0" smtClean="0">
                <a:solidFill>
                  <a:srgbClr val="FF0000"/>
                </a:solidFill>
              </a:rPr>
              <a:t>–on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42718" y="3764889"/>
            <a:ext cx="785767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j</a:t>
            </a:r>
            <a:r>
              <a:rPr lang="cs-CZ" dirty="0" smtClean="0">
                <a:solidFill>
                  <a:prstClr val="black"/>
                </a:solidFill>
              </a:rPr>
              <a:t>ednotnou </a:t>
            </a:r>
            <a:r>
              <a:rPr lang="cs-CZ" dirty="0">
                <a:solidFill>
                  <a:prstClr val="black"/>
                </a:solidFill>
              </a:rPr>
              <a:t>předponou pro karbonylové sloučeniny (aldehydy i ketony) je předpona </a:t>
            </a:r>
            <a:r>
              <a:rPr lang="cs-CZ" dirty="0" err="1" smtClean="0">
                <a:solidFill>
                  <a:srgbClr val="FF0000"/>
                </a:solidFill>
              </a:rPr>
              <a:t>oxo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179" y="6381328"/>
            <a:ext cx="2196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>
                <a:solidFill>
                  <a:srgbClr val="FF9900"/>
                </a:solidFill>
              </a:rPr>
              <a:t>dimethyl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keton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146" name="Picture 2" descr="http://www.e-chembook.eu/wp-content/uploads/Propan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4678298"/>
            <a:ext cx="1380054" cy="7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-chembook.eu/wp-content/uploads/Cyklohexan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71" y="4674626"/>
            <a:ext cx="752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-chembook.eu/wp-content/uploads/Fenylmethylke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6" y="4678298"/>
            <a:ext cx="11525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461253" y="5949280"/>
            <a:ext cx="120047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smtClean="0">
                <a:solidFill>
                  <a:srgbClr val="FF9900"/>
                </a:solidFill>
              </a:rPr>
              <a:t>acet</a:t>
            </a:r>
            <a:r>
              <a:rPr lang="cs-CZ" sz="2200" dirty="0" smtClean="0">
                <a:solidFill>
                  <a:srgbClr val="A5C249">
                    <a:lumMod val="50000"/>
                  </a:srgbClr>
                </a:solidFill>
              </a:rPr>
              <a:t>on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876680" y="5949280"/>
            <a:ext cx="2016224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 smtClean="0">
                <a:solidFill>
                  <a:srgbClr val="FF9900"/>
                </a:solidFill>
              </a:rPr>
              <a:t>acet</a:t>
            </a:r>
            <a:r>
              <a:rPr lang="cs-CZ" sz="2200" dirty="0" err="1" smtClean="0">
                <a:solidFill>
                  <a:srgbClr val="7030A0"/>
                </a:solidFill>
              </a:rPr>
              <a:t>yl</a:t>
            </a:r>
            <a:r>
              <a:rPr lang="cs-CZ" sz="2200" dirty="0" err="1" smtClean="0">
                <a:solidFill>
                  <a:srgbClr val="A5C249">
                    <a:lumMod val="50000"/>
                  </a:srgbClr>
                </a:solidFill>
              </a:rPr>
              <a:t>benzen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876680" y="6412932"/>
            <a:ext cx="2016224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 smtClean="0">
                <a:solidFill>
                  <a:srgbClr val="7030A0"/>
                </a:solidFill>
              </a:rPr>
              <a:t>aceto</a:t>
            </a:r>
            <a:r>
              <a:rPr lang="cs-CZ" sz="2200" dirty="0" err="1" smtClean="0">
                <a:solidFill>
                  <a:srgbClr val="FF9900"/>
                </a:solidFill>
              </a:rPr>
              <a:t>fen</a:t>
            </a:r>
            <a:r>
              <a:rPr lang="cs-CZ" sz="2200" dirty="0" err="1">
                <a:solidFill>
                  <a:srgbClr val="A5C249">
                    <a:lumMod val="50000"/>
                  </a:srgbClr>
                </a:solidFill>
              </a:rPr>
              <a:t>o</a:t>
            </a:r>
            <a:r>
              <a:rPr lang="cs-CZ" sz="2200" dirty="0" err="1" smtClean="0">
                <a:solidFill>
                  <a:srgbClr val="A5C249">
                    <a:lumMod val="50000"/>
                  </a:srgbClr>
                </a:solidFill>
              </a:rPr>
              <a:t>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6152" name="Picture 8" descr="http://www.e-chembook.eu/wp-content/uploads/Butan-2-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8" y="4680846"/>
            <a:ext cx="1986902" cy="7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2272145" y="5493438"/>
            <a:ext cx="179579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smtClean="0">
                <a:solidFill>
                  <a:srgbClr val="FF9900"/>
                </a:solidFill>
              </a:rPr>
              <a:t>butan</a:t>
            </a:r>
            <a:r>
              <a:rPr lang="cs-CZ" sz="2200" dirty="0" smtClean="0">
                <a:solidFill>
                  <a:srgbClr val="A5C249">
                    <a:lumMod val="50000"/>
                  </a:srgbClr>
                </a:solidFill>
              </a:rPr>
              <a:t>-2-on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015960" y="5949280"/>
            <a:ext cx="25920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 fontAlgn="base">
              <a:buNone/>
            </a:pPr>
            <a:r>
              <a:rPr lang="cs-CZ" sz="2200" dirty="0" err="1" smtClean="0">
                <a:solidFill>
                  <a:srgbClr val="FF9900"/>
                </a:solidFill>
              </a:rPr>
              <a:t>ethylmethyl</a:t>
            </a:r>
            <a:r>
              <a:rPr lang="cs-CZ" sz="2200" dirty="0" err="1" smtClean="0">
                <a:solidFill>
                  <a:srgbClr val="A5C249">
                    <a:lumMod val="50000"/>
                  </a:srgbClr>
                </a:solidFill>
              </a:rPr>
              <a:t>keton</a:t>
            </a:r>
            <a:r>
              <a:rPr lang="cs-CZ" sz="22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25" name="Šipka doprava se zářezem 24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1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  <p:bldP spid="19" grpId="0" animBg="1"/>
      <p:bldP spid="23" grpId="0" animBg="1"/>
      <p:bldP spid="24" grpId="0" animBg="1"/>
      <p:bldP spid="26" grpId="0" animBg="1"/>
      <p:bldP spid="28" grpId="0" animBg="1"/>
      <p:bldP spid="21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782</Words>
  <Application>Microsoft Office PowerPoint</Application>
  <PresentationFormat>Předvádění na obrazovce (4:3)</PresentationFormat>
  <Paragraphs>243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139</cp:revision>
  <dcterms:created xsi:type="dcterms:W3CDTF">2013-01-14T11:05:52Z</dcterms:created>
  <dcterms:modified xsi:type="dcterms:W3CDTF">2013-10-22T11:40:33Z</dcterms:modified>
</cp:coreProperties>
</file>